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0"/>
  </p:notesMasterIdLst>
  <p:handoutMasterIdLst>
    <p:handoutMasterId r:id="rId21"/>
  </p:handoutMasterIdLst>
  <p:sldIdLst>
    <p:sldId id="257" r:id="rId5"/>
    <p:sldId id="402" r:id="rId6"/>
    <p:sldId id="393" r:id="rId7"/>
    <p:sldId id="395" r:id="rId8"/>
    <p:sldId id="403" r:id="rId9"/>
    <p:sldId id="404" r:id="rId10"/>
    <p:sldId id="405" r:id="rId11"/>
    <p:sldId id="406" r:id="rId12"/>
    <p:sldId id="407" r:id="rId13"/>
    <p:sldId id="409" r:id="rId14"/>
    <p:sldId id="396" r:id="rId15"/>
    <p:sldId id="410" r:id="rId16"/>
    <p:sldId id="392" r:id="rId17"/>
    <p:sldId id="412" r:id="rId18"/>
    <p:sldId id="413" r:id="rId19"/>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DC111C-B092-49B5-A5C2-1DE3295897F5}">
          <p14:sldIdLst>
            <p14:sldId id="257"/>
            <p14:sldId id="402"/>
            <p14:sldId id="393"/>
            <p14:sldId id="395"/>
            <p14:sldId id="403"/>
            <p14:sldId id="404"/>
            <p14:sldId id="405"/>
            <p14:sldId id="406"/>
            <p14:sldId id="407"/>
            <p14:sldId id="409"/>
            <p14:sldId id="396"/>
            <p14:sldId id="410"/>
            <p14:sldId id="392"/>
            <p14:sldId id="412"/>
            <p14:sldId id="4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A9C9F-CC5A-6B73-1337-8CE57F122A64}" name="Shoyley Chowdhury" initials="SC" userId="S::Shoyley.Chowdhury@srft.nhs.uk::5564663c-9b44-40a8-9ce1-c2d0f561ad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ED0"/>
    <a:srgbClr val="FF00FF"/>
    <a:srgbClr val="5ACD3B"/>
    <a:srgbClr val="4D4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18" autoAdjust="0"/>
    <p:restoredTop sz="88188" autoAdjust="0"/>
  </p:normalViewPr>
  <p:slideViewPr>
    <p:cSldViewPr snapToGrid="0">
      <p:cViewPr varScale="1">
        <p:scale>
          <a:sx n="52" d="100"/>
          <a:sy n="52" d="100"/>
        </p:scale>
        <p:origin x="106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skillsforcare.org.uk/resources/documents/Regulated-professions/Social-work/ASYE/The-ASYE-framework.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skillsforcare.org.uk/resources/documents/Regulated-professions/Social-work/ASYE/The-ASYE-framework.pdf"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B3DA4-5D86-4B0E-9C24-B2F07A5AC61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B37974E-529E-4CC8-B6AD-6FEAEF455CB4}">
      <dgm:prSet custT="1"/>
      <dgm:spPr/>
      <dgm:t>
        <a:bodyPr/>
        <a:lstStyle/>
        <a:p>
          <a:r>
            <a:rPr lang="en-US" sz="1800" dirty="0">
              <a:solidFill>
                <a:schemeClr val="tx1"/>
              </a:solidFill>
            </a:rPr>
            <a:t>Department of Health &amp; Social Care (DHSC) appoint Skills for Care (</a:t>
          </a:r>
          <a:r>
            <a:rPr lang="en-US" sz="1800" dirty="0" err="1">
              <a:solidFill>
                <a:schemeClr val="tx1"/>
              </a:solidFill>
            </a:rPr>
            <a:t>SfC</a:t>
          </a:r>
          <a:r>
            <a:rPr lang="en-US" sz="1800" dirty="0">
              <a:solidFill>
                <a:schemeClr val="tx1"/>
              </a:solidFill>
            </a:rPr>
            <a:t>) to support organizations with the delivery of ASYE</a:t>
          </a:r>
          <a:r>
            <a:rPr lang="en-GB" sz="1800" dirty="0">
              <a:hlinkClick xmlns:r="http://schemas.openxmlformats.org/officeDocument/2006/relationships" r:id="rId1"/>
            </a:rPr>
            <a:t>The ASYE framework (skillsforcare.org.uk)</a:t>
          </a:r>
          <a:endParaRPr lang="en-US" sz="1800" dirty="0">
            <a:solidFill>
              <a:schemeClr val="tx1"/>
            </a:solidFill>
          </a:endParaRPr>
        </a:p>
      </dgm:t>
    </dgm:pt>
    <dgm:pt modelId="{8AB6B1C5-4A18-4034-BD3A-C536309D546E}" type="parTrans" cxnId="{4B78E8B1-F727-465C-9244-5B6EFE601B4D}">
      <dgm:prSet/>
      <dgm:spPr/>
      <dgm:t>
        <a:bodyPr/>
        <a:lstStyle/>
        <a:p>
          <a:endParaRPr lang="en-US"/>
        </a:p>
      </dgm:t>
    </dgm:pt>
    <dgm:pt modelId="{5751DD76-E563-44AD-B489-F7BA7069BE70}" type="sibTrans" cxnId="{4B78E8B1-F727-465C-9244-5B6EFE601B4D}">
      <dgm:prSet/>
      <dgm:spPr/>
      <dgm:t>
        <a:bodyPr/>
        <a:lstStyle/>
        <a:p>
          <a:endParaRPr lang="en-US"/>
        </a:p>
      </dgm:t>
    </dgm:pt>
    <dgm:pt modelId="{8EAE8FE9-C12B-43F0-9F56-317F1DAC690D}">
      <dgm:prSet custT="1"/>
      <dgm:spPr/>
      <dgm:t>
        <a:bodyPr/>
        <a:lstStyle/>
        <a:p>
          <a:r>
            <a:rPr lang="en-US" sz="1800" dirty="0">
              <a:solidFill>
                <a:schemeClr val="tx1"/>
              </a:solidFill>
            </a:rPr>
            <a:t>Inception of ASYE 2012 - Employer led </a:t>
          </a:r>
          <a:r>
            <a:rPr lang="en-US" sz="1800" dirty="0" err="1">
              <a:solidFill>
                <a:schemeClr val="tx1"/>
              </a:solidFill>
            </a:rPr>
            <a:t>programme</a:t>
          </a:r>
          <a:r>
            <a:rPr lang="en-US" sz="1800" dirty="0">
              <a:solidFill>
                <a:schemeClr val="tx1"/>
              </a:solidFill>
            </a:rPr>
            <a:t> providing NQSWs extra support in first year;</a:t>
          </a:r>
        </a:p>
      </dgm:t>
    </dgm:pt>
    <dgm:pt modelId="{4A9DD017-D696-498D-8880-2623D7E7C530}" type="parTrans" cxnId="{729D4108-B5C7-41E9-B82C-98ACE732DC32}">
      <dgm:prSet/>
      <dgm:spPr/>
      <dgm:t>
        <a:bodyPr/>
        <a:lstStyle/>
        <a:p>
          <a:endParaRPr lang="en-US"/>
        </a:p>
      </dgm:t>
    </dgm:pt>
    <dgm:pt modelId="{AC94598C-1B4F-4100-A4D0-4232B651C450}" type="sibTrans" cxnId="{729D4108-B5C7-41E9-B82C-98ACE732DC32}">
      <dgm:prSet/>
      <dgm:spPr/>
      <dgm:t>
        <a:bodyPr/>
        <a:lstStyle/>
        <a:p>
          <a:endParaRPr lang="en-US"/>
        </a:p>
      </dgm:t>
    </dgm:pt>
    <dgm:pt modelId="{0BECE72B-0E0E-48C3-A5A2-5C0381879E8C}">
      <dgm:prSet custT="1"/>
      <dgm:spPr/>
      <dgm:t>
        <a:bodyPr/>
        <a:lstStyle/>
        <a:p>
          <a:r>
            <a:rPr lang="en-GB" sz="1800" dirty="0">
              <a:solidFill>
                <a:schemeClr val="tx1"/>
              </a:solidFill>
            </a:rPr>
            <a:t>Consolidate learning and build knowledge, skills, and professional confidence. Reflective Practice.  </a:t>
          </a:r>
          <a:r>
            <a:rPr lang="en-GB" sz="1800" b="1" dirty="0">
              <a:solidFill>
                <a:schemeClr val="tx1"/>
              </a:solidFill>
            </a:rPr>
            <a:t>A</a:t>
          </a:r>
          <a:r>
            <a:rPr lang="en-US" sz="1800" b="1" dirty="0" err="1">
              <a:solidFill>
                <a:schemeClr val="tx1"/>
              </a:solidFill>
            </a:rPr>
            <a:t>ssessment</a:t>
          </a:r>
          <a:r>
            <a:rPr lang="en-US" sz="1800" b="1" dirty="0">
              <a:solidFill>
                <a:schemeClr val="tx1"/>
              </a:solidFill>
            </a:rPr>
            <a:t> frameworks </a:t>
          </a:r>
          <a:r>
            <a:rPr lang="en-US" sz="1800" dirty="0">
              <a:solidFill>
                <a:schemeClr val="tx1"/>
              </a:solidFill>
            </a:rPr>
            <a:t>include PCF and KSS/PQS</a:t>
          </a:r>
        </a:p>
      </dgm:t>
    </dgm:pt>
    <dgm:pt modelId="{1340D5F7-4534-421A-9D7C-E5C2D4BE45A3}" type="parTrans" cxnId="{E7079972-B316-48B1-9472-EC93985BE1B7}">
      <dgm:prSet/>
      <dgm:spPr/>
      <dgm:t>
        <a:bodyPr/>
        <a:lstStyle/>
        <a:p>
          <a:endParaRPr lang="en-US"/>
        </a:p>
      </dgm:t>
    </dgm:pt>
    <dgm:pt modelId="{A78EFEE2-4104-47DA-BDF2-F60A35DAB3F2}" type="sibTrans" cxnId="{E7079972-B316-48B1-9472-EC93985BE1B7}">
      <dgm:prSet/>
      <dgm:spPr/>
      <dgm:t>
        <a:bodyPr/>
        <a:lstStyle/>
        <a:p>
          <a:endParaRPr lang="en-US"/>
        </a:p>
      </dgm:t>
    </dgm:pt>
    <dgm:pt modelId="{BC58C985-507D-449B-A54F-D99F4CD22C12}">
      <dgm:prSet custT="1"/>
      <dgm:spPr/>
      <dgm:t>
        <a:bodyPr/>
        <a:lstStyle/>
        <a:p>
          <a:r>
            <a:rPr lang="en-GB" sz="1800" dirty="0">
              <a:solidFill>
                <a:schemeClr val="tx1"/>
              </a:solidFill>
            </a:rPr>
            <a:t>NQSWs complete a </a:t>
          </a:r>
          <a:r>
            <a:rPr lang="en-GB" sz="1800" b="1" dirty="0">
              <a:solidFill>
                <a:schemeClr val="tx1"/>
              </a:solidFill>
            </a:rPr>
            <a:t>portfolio</a:t>
          </a:r>
          <a:r>
            <a:rPr lang="en-GB" sz="1800" dirty="0">
              <a:solidFill>
                <a:schemeClr val="tx1"/>
              </a:solidFill>
            </a:rPr>
            <a:t> of evidence over 12-month programme which is ratified through an internal moderation process. </a:t>
          </a:r>
          <a:r>
            <a:rPr lang="en-US" sz="1800" b="1" dirty="0">
              <a:solidFill>
                <a:schemeClr val="tx1"/>
              </a:solidFill>
            </a:rPr>
            <a:t> </a:t>
          </a:r>
        </a:p>
      </dgm:t>
    </dgm:pt>
    <dgm:pt modelId="{6421ECF9-5569-4D07-92A8-228E6A9F71EE}" type="parTrans" cxnId="{23589A1E-E372-40A0-8BA5-49BEC191D109}">
      <dgm:prSet/>
      <dgm:spPr/>
      <dgm:t>
        <a:bodyPr/>
        <a:lstStyle/>
        <a:p>
          <a:endParaRPr lang="en-US"/>
        </a:p>
      </dgm:t>
    </dgm:pt>
    <dgm:pt modelId="{E461B606-266D-4DC6-9392-83E3B3AF7618}" type="sibTrans" cxnId="{23589A1E-E372-40A0-8BA5-49BEC191D109}">
      <dgm:prSet/>
      <dgm:spPr/>
      <dgm:t>
        <a:bodyPr/>
        <a:lstStyle/>
        <a:p>
          <a:endParaRPr lang="en-US"/>
        </a:p>
      </dgm:t>
    </dgm:pt>
    <dgm:pt modelId="{643750A6-474C-493F-B7AF-4EF1FD2650EF}">
      <dgm:prSet custT="1"/>
      <dgm:spPr/>
      <dgm:t>
        <a:bodyPr/>
        <a:lstStyle/>
        <a:p>
          <a:r>
            <a:rPr lang="en-US" sz="1800" b="0" dirty="0">
              <a:solidFill>
                <a:schemeClr val="tx1"/>
              </a:solidFill>
            </a:rPr>
            <a:t>Key support arrangements: </a:t>
          </a:r>
          <a:r>
            <a:rPr lang="en-US" sz="1800" b="1" dirty="0">
              <a:solidFill>
                <a:schemeClr val="tx1"/>
              </a:solidFill>
            </a:rPr>
            <a:t>reduced workload</a:t>
          </a:r>
          <a:r>
            <a:rPr lang="en-US" sz="1800" b="0" dirty="0">
              <a:solidFill>
                <a:schemeClr val="tx1"/>
              </a:solidFill>
            </a:rPr>
            <a:t>, </a:t>
          </a:r>
          <a:r>
            <a:rPr lang="en-US" sz="1800" b="1" dirty="0">
              <a:solidFill>
                <a:schemeClr val="tx1"/>
              </a:solidFill>
            </a:rPr>
            <a:t>supervision</a:t>
          </a:r>
          <a:r>
            <a:rPr lang="en-US" sz="1800" b="0" dirty="0">
              <a:solidFill>
                <a:schemeClr val="tx1"/>
              </a:solidFill>
            </a:rPr>
            <a:t> &amp; </a:t>
          </a:r>
          <a:r>
            <a:rPr lang="en-US" sz="1800" b="1" dirty="0">
              <a:solidFill>
                <a:schemeClr val="tx1"/>
              </a:solidFill>
            </a:rPr>
            <a:t>ASYE CPD time</a:t>
          </a:r>
        </a:p>
      </dgm:t>
    </dgm:pt>
    <dgm:pt modelId="{9FE052A6-5013-45A6-A2E4-9529AEABC2D1}" type="parTrans" cxnId="{2325106D-BE6D-4546-A217-B759A90B3642}">
      <dgm:prSet/>
      <dgm:spPr/>
      <dgm:t>
        <a:bodyPr/>
        <a:lstStyle/>
        <a:p>
          <a:endParaRPr lang="en-US"/>
        </a:p>
      </dgm:t>
    </dgm:pt>
    <dgm:pt modelId="{81F37C91-BA75-4B55-8281-16D86FD28428}" type="sibTrans" cxnId="{2325106D-BE6D-4546-A217-B759A90B3642}">
      <dgm:prSet/>
      <dgm:spPr/>
      <dgm:t>
        <a:bodyPr/>
        <a:lstStyle/>
        <a:p>
          <a:endParaRPr lang="en-US"/>
        </a:p>
      </dgm:t>
    </dgm:pt>
    <dgm:pt modelId="{034908D3-4B1A-44E6-9F16-8DDED9CEF36B}">
      <dgm:prSet/>
      <dgm:spPr/>
    </dgm:pt>
    <dgm:pt modelId="{74CAD177-13B8-455E-80EC-927734679F11}" type="parTrans" cxnId="{84FFED3A-CE81-4478-9E65-0EFF7CA8E8A2}">
      <dgm:prSet/>
      <dgm:spPr/>
      <dgm:t>
        <a:bodyPr/>
        <a:lstStyle/>
        <a:p>
          <a:endParaRPr lang="en-GB"/>
        </a:p>
      </dgm:t>
    </dgm:pt>
    <dgm:pt modelId="{D9C6F0A7-13F8-437B-B0D0-0230CB371122}" type="sibTrans" cxnId="{84FFED3A-CE81-4478-9E65-0EFF7CA8E8A2}">
      <dgm:prSet/>
      <dgm:spPr/>
      <dgm:t>
        <a:bodyPr/>
        <a:lstStyle/>
        <a:p>
          <a:endParaRPr lang="en-GB"/>
        </a:p>
      </dgm:t>
    </dgm:pt>
    <dgm:pt modelId="{E3B2030D-E151-436D-BA8D-13024B975DBB}" type="pres">
      <dgm:prSet presAssocID="{5DDB3DA4-5D86-4B0E-9C24-B2F07A5AC61D}" presName="outerComposite" presStyleCnt="0">
        <dgm:presLayoutVars>
          <dgm:chMax val="5"/>
          <dgm:dir/>
          <dgm:resizeHandles val="exact"/>
        </dgm:presLayoutVars>
      </dgm:prSet>
      <dgm:spPr/>
    </dgm:pt>
    <dgm:pt modelId="{5237096A-5E58-4F42-BA3F-72861393F570}" type="pres">
      <dgm:prSet presAssocID="{5DDB3DA4-5D86-4B0E-9C24-B2F07A5AC61D}" presName="dummyMaxCanvas" presStyleCnt="0">
        <dgm:presLayoutVars/>
      </dgm:prSet>
      <dgm:spPr/>
    </dgm:pt>
    <dgm:pt modelId="{8A4C71F1-8330-4AE2-96AC-8A00192F098F}" type="pres">
      <dgm:prSet presAssocID="{5DDB3DA4-5D86-4B0E-9C24-B2F07A5AC61D}" presName="FiveNodes_1" presStyleLbl="node1" presStyleIdx="0" presStyleCnt="5" custScaleY="116602" custLinFactNeighborX="38">
        <dgm:presLayoutVars>
          <dgm:bulletEnabled val="1"/>
        </dgm:presLayoutVars>
      </dgm:prSet>
      <dgm:spPr/>
    </dgm:pt>
    <dgm:pt modelId="{DFAFA696-C01A-45B2-9A22-B378A27A4103}" type="pres">
      <dgm:prSet presAssocID="{5DDB3DA4-5D86-4B0E-9C24-B2F07A5AC61D}" presName="FiveNodes_2" presStyleLbl="node1" presStyleIdx="1" presStyleCnt="5">
        <dgm:presLayoutVars>
          <dgm:bulletEnabled val="1"/>
        </dgm:presLayoutVars>
      </dgm:prSet>
      <dgm:spPr/>
    </dgm:pt>
    <dgm:pt modelId="{1556C2C3-37E5-4A55-926A-B48E545B9B2F}" type="pres">
      <dgm:prSet presAssocID="{5DDB3DA4-5D86-4B0E-9C24-B2F07A5AC61D}" presName="FiveNodes_3" presStyleLbl="node1" presStyleIdx="2" presStyleCnt="5">
        <dgm:presLayoutVars>
          <dgm:bulletEnabled val="1"/>
        </dgm:presLayoutVars>
      </dgm:prSet>
      <dgm:spPr/>
    </dgm:pt>
    <dgm:pt modelId="{17AE1D16-6B38-437D-AB3E-9FE6FA9D7077}" type="pres">
      <dgm:prSet presAssocID="{5DDB3DA4-5D86-4B0E-9C24-B2F07A5AC61D}" presName="FiveNodes_4" presStyleLbl="node1" presStyleIdx="3" presStyleCnt="5">
        <dgm:presLayoutVars>
          <dgm:bulletEnabled val="1"/>
        </dgm:presLayoutVars>
      </dgm:prSet>
      <dgm:spPr/>
    </dgm:pt>
    <dgm:pt modelId="{432BA7E2-52BF-415D-9466-77DCC780CCFB}" type="pres">
      <dgm:prSet presAssocID="{5DDB3DA4-5D86-4B0E-9C24-B2F07A5AC61D}" presName="FiveNodes_5" presStyleLbl="node1" presStyleIdx="4" presStyleCnt="5">
        <dgm:presLayoutVars>
          <dgm:bulletEnabled val="1"/>
        </dgm:presLayoutVars>
      </dgm:prSet>
      <dgm:spPr/>
    </dgm:pt>
    <dgm:pt modelId="{89FCDB99-88CE-464C-8BCA-FD988D70A23B}" type="pres">
      <dgm:prSet presAssocID="{5DDB3DA4-5D86-4B0E-9C24-B2F07A5AC61D}" presName="FiveConn_1-2" presStyleLbl="fgAccFollowNode1" presStyleIdx="0" presStyleCnt="4">
        <dgm:presLayoutVars>
          <dgm:bulletEnabled val="1"/>
        </dgm:presLayoutVars>
      </dgm:prSet>
      <dgm:spPr/>
    </dgm:pt>
    <dgm:pt modelId="{AC52C3E8-4DB9-4C05-AF10-16B265BD252E}" type="pres">
      <dgm:prSet presAssocID="{5DDB3DA4-5D86-4B0E-9C24-B2F07A5AC61D}" presName="FiveConn_2-3" presStyleLbl="fgAccFollowNode1" presStyleIdx="1" presStyleCnt="4">
        <dgm:presLayoutVars>
          <dgm:bulletEnabled val="1"/>
        </dgm:presLayoutVars>
      </dgm:prSet>
      <dgm:spPr/>
    </dgm:pt>
    <dgm:pt modelId="{E24CF75C-73BC-4649-BADE-64F469838294}" type="pres">
      <dgm:prSet presAssocID="{5DDB3DA4-5D86-4B0E-9C24-B2F07A5AC61D}" presName="FiveConn_3-4" presStyleLbl="fgAccFollowNode1" presStyleIdx="2" presStyleCnt="4">
        <dgm:presLayoutVars>
          <dgm:bulletEnabled val="1"/>
        </dgm:presLayoutVars>
      </dgm:prSet>
      <dgm:spPr/>
    </dgm:pt>
    <dgm:pt modelId="{70E506A4-4CB2-438E-91A9-D63D056C0940}" type="pres">
      <dgm:prSet presAssocID="{5DDB3DA4-5D86-4B0E-9C24-B2F07A5AC61D}" presName="FiveConn_4-5" presStyleLbl="fgAccFollowNode1" presStyleIdx="3" presStyleCnt="4">
        <dgm:presLayoutVars>
          <dgm:bulletEnabled val="1"/>
        </dgm:presLayoutVars>
      </dgm:prSet>
      <dgm:spPr/>
    </dgm:pt>
    <dgm:pt modelId="{C0CC4F1B-0A30-4DF3-9525-03537DC4B428}" type="pres">
      <dgm:prSet presAssocID="{5DDB3DA4-5D86-4B0E-9C24-B2F07A5AC61D}" presName="FiveNodes_1_text" presStyleLbl="node1" presStyleIdx="4" presStyleCnt="5">
        <dgm:presLayoutVars>
          <dgm:bulletEnabled val="1"/>
        </dgm:presLayoutVars>
      </dgm:prSet>
      <dgm:spPr/>
    </dgm:pt>
    <dgm:pt modelId="{B076F8B0-9D46-4F2F-A2DE-F849C67ED7FF}" type="pres">
      <dgm:prSet presAssocID="{5DDB3DA4-5D86-4B0E-9C24-B2F07A5AC61D}" presName="FiveNodes_2_text" presStyleLbl="node1" presStyleIdx="4" presStyleCnt="5">
        <dgm:presLayoutVars>
          <dgm:bulletEnabled val="1"/>
        </dgm:presLayoutVars>
      </dgm:prSet>
      <dgm:spPr/>
    </dgm:pt>
    <dgm:pt modelId="{0E52A6AD-8A93-4AD7-887C-75CEB7093101}" type="pres">
      <dgm:prSet presAssocID="{5DDB3DA4-5D86-4B0E-9C24-B2F07A5AC61D}" presName="FiveNodes_3_text" presStyleLbl="node1" presStyleIdx="4" presStyleCnt="5">
        <dgm:presLayoutVars>
          <dgm:bulletEnabled val="1"/>
        </dgm:presLayoutVars>
      </dgm:prSet>
      <dgm:spPr/>
    </dgm:pt>
    <dgm:pt modelId="{1D9C521A-2755-4AA5-8DCA-C3457E621695}" type="pres">
      <dgm:prSet presAssocID="{5DDB3DA4-5D86-4B0E-9C24-B2F07A5AC61D}" presName="FiveNodes_4_text" presStyleLbl="node1" presStyleIdx="4" presStyleCnt="5">
        <dgm:presLayoutVars>
          <dgm:bulletEnabled val="1"/>
        </dgm:presLayoutVars>
      </dgm:prSet>
      <dgm:spPr/>
    </dgm:pt>
    <dgm:pt modelId="{ED44F546-8841-4F67-B84E-C95ACE43C7FC}" type="pres">
      <dgm:prSet presAssocID="{5DDB3DA4-5D86-4B0E-9C24-B2F07A5AC61D}" presName="FiveNodes_5_text" presStyleLbl="node1" presStyleIdx="4" presStyleCnt="5">
        <dgm:presLayoutVars>
          <dgm:bulletEnabled val="1"/>
        </dgm:presLayoutVars>
      </dgm:prSet>
      <dgm:spPr/>
    </dgm:pt>
  </dgm:ptLst>
  <dgm:cxnLst>
    <dgm:cxn modelId="{6FF48403-3A4B-4DAB-A900-B2FDD0CA40B5}" type="presOf" srcId="{643750A6-474C-493F-B7AF-4EF1FD2650EF}" destId="{432BA7E2-52BF-415D-9466-77DCC780CCFB}" srcOrd="0" destOrd="0" presId="urn:microsoft.com/office/officeart/2005/8/layout/vProcess5"/>
    <dgm:cxn modelId="{729D4108-B5C7-41E9-B82C-98ACE732DC32}" srcId="{5DDB3DA4-5D86-4B0E-9C24-B2F07A5AC61D}" destId="{8EAE8FE9-C12B-43F0-9F56-317F1DAC690D}" srcOrd="1" destOrd="0" parTransId="{4A9DD017-D696-498D-8880-2623D7E7C530}" sibTransId="{AC94598C-1B4F-4100-A4D0-4232B651C450}"/>
    <dgm:cxn modelId="{90D2B514-5E78-43AC-B069-8C4D92C45EF3}" type="presOf" srcId="{0BECE72B-0E0E-48C3-A5A2-5C0381879E8C}" destId="{0E52A6AD-8A93-4AD7-887C-75CEB7093101}" srcOrd="1" destOrd="0" presId="urn:microsoft.com/office/officeart/2005/8/layout/vProcess5"/>
    <dgm:cxn modelId="{FBB3E41A-73F4-4ECE-BF89-711CC0C5DDFA}" type="presOf" srcId="{0BECE72B-0E0E-48C3-A5A2-5C0381879E8C}" destId="{1556C2C3-37E5-4A55-926A-B48E545B9B2F}" srcOrd="0" destOrd="0" presId="urn:microsoft.com/office/officeart/2005/8/layout/vProcess5"/>
    <dgm:cxn modelId="{222C321E-5D53-4BB9-9A8A-967E8513FCEB}" type="presOf" srcId="{BC58C985-507D-449B-A54F-D99F4CD22C12}" destId="{1D9C521A-2755-4AA5-8DCA-C3457E621695}" srcOrd="1" destOrd="0" presId="urn:microsoft.com/office/officeart/2005/8/layout/vProcess5"/>
    <dgm:cxn modelId="{23589A1E-E372-40A0-8BA5-49BEC191D109}" srcId="{5DDB3DA4-5D86-4B0E-9C24-B2F07A5AC61D}" destId="{BC58C985-507D-449B-A54F-D99F4CD22C12}" srcOrd="3" destOrd="0" parTransId="{6421ECF9-5569-4D07-92A8-228E6A9F71EE}" sibTransId="{E461B606-266D-4DC6-9392-83E3B3AF7618}"/>
    <dgm:cxn modelId="{672EE52C-1003-44D2-AF34-34919E4F6D6F}" type="presOf" srcId="{AC94598C-1B4F-4100-A4D0-4232B651C450}" destId="{AC52C3E8-4DB9-4C05-AF10-16B265BD252E}" srcOrd="0" destOrd="0" presId="urn:microsoft.com/office/officeart/2005/8/layout/vProcess5"/>
    <dgm:cxn modelId="{84FFED3A-CE81-4478-9E65-0EFF7CA8E8A2}" srcId="{5DDB3DA4-5D86-4B0E-9C24-B2F07A5AC61D}" destId="{034908D3-4B1A-44E6-9F16-8DDED9CEF36B}" srcOrd="5" destOrd="0" parTransId="{74CAD177-13B8-455E-80EC-927734679F11}" sibTransId="{D9C6F0A7-13F8-437B-B0D0-0230CB371122}"/>
    <dgm:cxn modelId="{E99AD548-7166-4486-BACA-078A8EA21A2A}" type="presOf" srcId="{5751DD76-E563-44AD-B489-F7BA7069BE70}" destId="{89FCDB99-88CE-464C-8BCA-FD988D70A23B}" srcOrd="0" destOrd="0" presId="urn:microsoft.com/office/officeart/2005/8/layout/vProcess5"/>
    <dgm:cxn modelId="{2325106D-BE6D-4546-A217-B759A90B3642}" srcId="{5DDB3DA4-5D86-4B0E-9C24-B2F07A5AC61D}" destId="{643750A6-474C-493F-B7AF-4EF1FD2650EF}" srcOrd="4" destOrd="0" parTransId="{9FE052A6-5013-45A6-A2E4-9529AEABC2D1}" sibTransId="{81F37C91-BA75-4B55-8281-16D86FD28428}"/>
    <dgm:cxn modelId="{90BB7870-19E6-431E-A750-ECF8AA392FBF}" type="presOf" srcId="{E461B606-266D-4DC6-9392-83E3B3AF7618}" destId="{70E506A4-4CB2-438E-91A9-D63D056C0940}" srcOrd="0" destOrd="0" presId="urn:microsoft.com/office/officeart/2005/8/layout/vProcess5"/>
    <dgm:cxn modelId="{E7079972-B316-48B1-9472-EC93985BE1B7}" srcId="{5DDB3DA4-5D86-4B0E-9C24-B2F07A5AC61D}" destId="{0BECE72B-0E0E-48C3-A5A2-5C0381879E8C}" srcOrd="2" destOrd="0" parTransId="{1340D5F7-4534-421A-9D7C-E5C2D4BE45A3}" sibTransId="{A78EFEE2-4104-47DA-BDF2-F60A35DAB3F2}"/>
    <dgm:cxn modelId="{7F49C057-5AFD-428D-8C79-10A7DAA7E9C9}" type="presOf" srcId="{DB37974E-529E-4CC8-B6AD-6FEAEF455CB4}" destId="{C0CC4F1B-0A30-4DF3-9525-03537DC4B428}" srcOrd="1" destOrd="0" presId="urn:microsoft.com/office/officeart/2005/8/layout/vProcess5"/>
    <dgm:cxn modelId="{A65C578B-4462-406D-A945-CABE7F9BB9BA}" type="presOf" srcId="{A78EFEE2-4104-47DA-BDF2-F60A35DAB3F2}" destId="{E24CF75C-73BC-4649-BADE-64F469838294}" srcOrd="0" destOrd="0" presId="urn:microsoft.com/office/officeart/2005/8/layout/vProcess5"/>
    <dgm:cxn modelId="{87B9A4A3-FE9E-4BD6-A45C-EF55DAF4BEFD}" type="presOf" srcId="{8EAE8FE9-C12B-43F0-9F56-317F1DAC690D}" destId="{DFAFA696-C01A-45B2-9A22-B378A27A4103}" srcOrd="0" destOrd="0" presId="urn:microsoft.com/office/officeart/2005/8/layout/vProcess5"/>
    <dgm:cxn modelId="{1DCD69B0-9A70-4698-B654-6A5215A31BF4}" type="presOf" srcId="{5DDB3DA4-5D86-4B0E-9C24-B2F07A5AC61D}" destId="{E3B2030D-E151-436D-BA8D-13024B975DBB}" srcOrd="0" destOrd="0" presId="urn:microsoft.com/office/officeart/2005/8/layout/vProcess5"/>
    <dgm:cxn modelId="{4B78E8B1-F727-465C-9244-5B6EFE601B4D}" srcId="{5DDB3DA4-5D86-4B0E-9C24-B2F07A5AC61D}" destId="{DB37974E-529E-4CC8-B6AD-6FEAEF455CB4}" srcOrd="0" destOrd="0" parTransId="{8AB6B1C5-4A18-4034-BD3A-C536309D546E}" sibTransId="{5751DD76-E563-44AD-B489-F7BA7069BE70}"/>
    <dgm:cxn modelId="{B80E5ABB-7999-4CD3-9FBF-6FDF127816B2}" type="presOf" srcId="{DB37974E-529E-4CC8-B6AD-6FEAEF455CB4}" destId="{8A4C71F1-8330-4AE2-96AC-8A00192F098F}" srcOrd="0" destOrd="0" presId="urn:microsoft.com/office/officeart/2005/8/layout/vProcess5"/>
    <dgm:cxn modelId="{60CA4BEE-51DF-4C1D-A41C-2BE563D27557}" type="presOf" srcId="{643750A6-474C-493F-B7AF-4EF1FD2650EF}" destId="{ED44F546-8841-4F67-B84E-C95ACE43C7FC}" srcOrd="1" destOrd="0" presId="urn:microsoft.com/office/officeart/2005/8/layout/vProcess5"/>
    <dgm:cxn modelId="{4D024BF6-BFF2-491D-9E28-89883B258683}" type="presOf" srcId="{BC58C985-507D-449B-A54F-D99F4CD22C12}" destId="{17AE1D16-6B38-437D-AB3E-9FE6FA9D7077}" srcOrd="0" destOrd="0" presId="urn:microsoft.com/office/officeart/2005/8/layout/vProcess5"/>
    <dgm:cxn modelId="{C2AEAEFD-F7A6-49A0-8041-CF72FF6F8A7A}" type="presOf" srcId="{8EAE8FE9-C12B-43F0-9F56-317F1DAC690D}" destId="{B076F8B0-9D46-4F2F-A2DE-F849C67ED7FF}" srcOrd="1" destOrd="0" presId="urn:microsoft.com/office/officeart/2005/8/layout/vProcess5"/>
    <dgm:cxn modelId="{F815057B-8284-4C26-8077-602D4B12B47B}" type="presParOf" srcId="{E3B2030D-E151-436D-BA8D-13024B975DBB}" destId="{5237096A-5E58-4F42-BA3F-72861393F570}" srcOrd="0" destOrd="0" presId="urn:microsoft.com/office/officeart/2005/8/layout/vProcess5"/>
    <dgm:cxn modelId="{C1B74FEB-CE5C-450B-8AC8-9D2BD3C34392}" type="presParOf" srcId="{E3B2030D-E151-436D-BA8D-13024B975DBB}" destId="{8A4C71F1-8330-4AE2-96AC-8A00192F098F}" srcOrd="1" destOrd="0" presId="urn:microsoft.com/office/officeart/2005/8/layout/vProcess5"/>
    <dgm:cxn modelId="{A00062B3-40CD-4668-BB7A-41C6A7503C7D}" type="presParOf" srcId="{E3B2030D-E151-436D-BA8D-13024B975DBB}" destId="{DFAFA696-C01A-45B2-9A22-B378A27A4103}" srcOrd="2" destOrd="0" presId="urn:microsoft.com/office/officeart/2005/8/layout/vProcess5"/>
    <dgm:cxn modelId="{0AF99F03-34CB-4478-A506-7E2C8D857F94}" type="presParOf" srcId="{E3B2030D-E151-436D-BA8D-13024B975DBB}" destId="{1556C2C3-37E5-4A55-926A-B48E545B9B2F}" srcOrd="3" destOrd="0" presId="urn:microsoft.com/office/officeart/2005/8/layout/vProcess5"/>
    <dgm:cxn modelId="{F2966A37-35FA-453F-A095-6449C7851FE1}" type="presParOf" srcId="{E3B2030D-E151-436D-BA8D-13024B975DBB}" destId="{17AE1D16-6B38-437D-AB3E-9FE6FA9D7077}" srcOrd="4" destOrd="0" presId="urn:microsoft.com/office/officeart/2005/8/layout/vProcess5"/>
    <dgm:cxn modelId="{13F19FFA-D652-4235-B2A2-663358E084AF}" type="presParOf" srcId="{E3B2030D-E151-436D-BA8D-13024B975DBB}" destId="{432BA7E2-52BF-415D-9466-77DCC780CCFB}" srcOrd="5" destOrd="0" presId="urn:microsoft.com/office/officeart/2005/8/layout/vProcess5"/>
    <dgm:cxn modelId="{723A51CF-77E1-432C-9F0F-D5EA87B675A7}" type="presParOf" srcId="{E3B2030D-E151-436D-BA8D-13024B975DBB}" destId="{89FCDB99-88CE-464C-8BCA-FD988D70A23B}" srcOrd="6" destOrd="0" presId="urn:microsoft.com/office/officeart/2005/8/layout/vProcess5"/>
    <dgm:cxn modelId="{DD7AC785-1B1F-4A12-955C-696154EC84F8}" type="presParOf" srcId="{E3B2030D-E151-436D-BA8D-13024B975DBB}" destId="{AC52C3E8-4DB9-4C05-AF10-16B265BD252E}" srcOrd="7" destOrd="0" presId="urn:microsoft.com/office/officeart/2005/8/layout/vProcess5"/>
    <dgm:cxn modelId="{A7CCBC0D-9762-4342-824D-C5499D4DE1A4}" type="presParOf" srcId="{E3B2030D-E151-436D-BA8D-13024B975DBB}" destId="{E24CF75C-73BC-4649-BADE-64F469838294}" srcOrd="8" destOrd="0" presId="urn:microsoft.com/office/officeart/2005/8/layout/vProcess5"/>
    <dgm:cxn modelId="{F4329220-3EE9-4AB4-A42E-1D0875C164A8}" type="presParOf" srcId="{E3B2030D-E151-436D-BA8D-13024B975DBB}" destId="{70E506A4-4CB2-438E-91A9-D63D056C0940}" srcOrd="9" destOrd="0" presId="urn:microsoft.com/office/officeart/2005/8/layout/vProcess5"/>
    <dgm:cxn modelId="{6DAB17DB-D0D3-422F-8523-1C200E37D316}" type="presParOf" srcId="{E3B2030D-E151-436D-BA8D-13024B975DBB}" destId="{C0CC4F1B-0A30-4DF3-9525-03537DC4B428}" srcOrd="10" destOrd="0" presId="urn:microsoft.com/office/officeart/2005/8/layout/vProcess5"/>
    <dgm:cxn modelId="{35F8B63E-4D5B-48C8-9D96-47F41EC5E62D}" type="presParOf" srcId="{E3B2030D-E151-436D-BA8D-13024B975DBB}" destId="{B076F8B0-9D46-4F2F-A2DE-F849C67ED7FF}" srcOrd="11" destOrd="0" presId="urn:microsoft.com/office/officeart/2005/8/layout/vProcess5"/>
    <dgm:cxn modelId="{3683A184-781C-4EA1-8318-0E177B8A30DB}" type="presParOf" srcId="{E3B2030D-E151-436D-BA8D-13024B975DBB}" destId="{0E52A6AD-8A93-4AD7-887C-75CEB7093101}" srcOrd="12" destOrd="0" presId="urn:microsoft.com/office/officeart/2005/8/layout/vProcess5"/>
    <dgm:cxn modelId="{15D71ADE-B466-4B11-BA75-875F7220EAE6}" type="presParOf" srcId="{E3B2030D-E151-436D-BA8D-13024B975DBB}" destId="{1D9C521A-2755-4AA5-8DCA-C3457E621695}" srcOrd="13" destOrd="0" presId="urn:microsoft.com/office/officeart/2005/8/layout/vProcess5"/>
    <dgm:cxn modelId="{B68B5AC1-4307-40CB-8A64-C067FFB648DE}" type="presParOf" srcId="{E3B2030D-E151-436D-BA8D-13024B975DBB}" destId="{ED44F546-8841-4F67-B84E-C95ACE43C7F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62617-6175-478F-8B04-28C9FB5162D6}"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2B65F3BD-C3B9-4E7B-9F59-F8304603AC45}">
      <dgm:prSet custT="1"/>
      <dgm:spPr/>
      <dgm:t>
        <a:bodyPr/>
        <a:lstStyle/>
        <a:p>
          <a:pPr algn="ctr"/>
          <a:r>
            <a:rPr lang="en-GB" sz="2400" b="1" dirty="0">
              <a:solidFill>
                <a:schemeClr val="accent1"/>
              </a:solidFill>
            </a:rPr>
            <a:t>Benefits of ASYE </a:t>
          </a:r>
          <a:endParaRPr lang="en-US" sz="2400" b="1" dirty="0">
            <a:solidFill>
              <a:schemeClr val="accent1"/>
            </a:solidFill>
          </a:endParaRPr>
        </a:p>
      </dgm:t>
    </dgm:pt>
    <dgm:pt modelId="{133103B6-63A2-42FA-BDE7-579509E88EB8}" type="parTrans" cxnId="{45FAF3E0-6103-48B0-8D0F-A4EE7AEAE05B}">
      <dgm:prSet/>
      <dgm:spPr/>
      <dgm:t>
        <a:bodyPr/>
        <a:lstStyle/>
        <a:p>
          <a:endParaRPr lang="en-US"/>
        </a:p>
      </dgm:t>
    </dgm:pt>
    <dgm:pt modelId="{56E86F7C-7577-4237-B2DD-E7177FC2EE25}" type="sibTrans" cxnId="{45FAF3E0-6103-48B0-8D0F-A4EE7AEAE05B}">
      <dgm:prSet/>
      <dgm:spPr/>
      <dgm:t>
        <a:bodyPr/>
        <a:lstStyle/>
        <a:p>
          <a:endParaRPr lang="en-US"/>
        </a:p>
      </dgm:t>
    </dgm:pt>
    <dgm:pt modelId="{5EFC05A6-722E-429B-A623-A66B93D1CE6C}">
      <dgm:prSet/>
      <dgm:spPr/>
      <dgm:t>
        <a:bodyPr/>
        <a:lstStyle/>
        <a:p>
          <a:r>
            <a:rPr lang="en-GB" dirty="0"/>
            <a:t>Develop professionally sound and ethical </a:t>
          </a:r>
          <a:r>
            <a:rPr lang="en-GB" b="1" dirty="0"/>
            <a:t>decision-making</a:t>
          </a:r>
          <a:r>
            <a:rPr lang="en-GB" dirty="0"/>
            <a:t> </a:t>
          </a:r>
          <a:endParaRPr lang="en-US" dirty="0"/>
        </a:p>
      </dgm:t>
    </dgm:pt>
    <dgm:pt modelId="{F1B1C5C0-C4FA-40BE-91B4-7152C91C8258}" type="parTrans" cxnId="{9FABDDE6-1334-4117-B89E-0F0D225C3CC8}">
      <dgm:prSet/>
      <dgm:spPr/>
      <dgm:t>
        <a:bodyPr/>
        <a:lstStyle/>
        <a:p>
          <a:endParaRPr lang="en-US"/>
        </a:p>
      </dgm:t>
    </dgm:pt>
    <dgm:pt modelId="{597B1D23-28FB-44C6-A180-13BF525977BA}" type="sibTrans" cxnId="{9FABDDE6-1334-4117-B89E-0F0D225C3CC8}">
      <dgm:prSet/>
      <dgm:spPr/>
      <dgm:t>
        <a:bodyPr/>
        <a:lstStyle/>
        <a:p>
          <a:endParaRPr lang="en-US"/>
        </a:p>
      </dgm:t>
    </dgm:pt>
    <dgm:pt modelId="{5111FCA1-7FF2-4764-B533-FCD14D0C4FD5}">
      <dgm:prSet/>
      <dgm:spPr/>
      <dgm:t>
        <a:bodyPr/>
        <a:lstStyle/>
        <a:p>
          <a:r>
            <a:rPr lang="en-GB" dirty="0"/>
            <a:t>Promotes </a:t>
          </a:r>
          <a:r>
            <a:rPr lang="en-GB" b="1" dirty="0"/>
            <a:t>best practice</a:t>
          </a:r>
          <a:r>
            <a:rPr lang="en-GB" dirty="0"/>
            <a:t> with people</a:t>
          </a:r>
          <a:endParaRPr lang="en-US" dirty="0"/>
        </a:p>
      </dgm:t>
    </dgm:pt>
    <dgm:pt modelId="{ED3E23CA-A627-48EB-BC6E-DEC8DF0CAF9F}" type="parTrans" cxnId="{08E71CC4-88EC-4078-9BFE-404A8926C2DE}">
      <dgm:prSet/>
      <dgm:spPr/>
      <dgm:t>
        <a:bodyPr/>
        <a:lstStyle/>
        <a:p>
          <a:endParaRPr lang="en-US"/>
        </a:p>
      </dgm:t>
    </dgm:pt>
    <dgm:pt modelId="{B3A03F78-B9E0-491E-8D6B-FC4C5B8300FD}" type="sibTrans" cxnId="{08E71CC4-88EC-4078-9BFE-404A8926C2DE}">
      <dgm:prSet/>
      <dgm:spPr/>
      <dgm:t>
        <a:bodyPr/>
        <a:lstStyle/>
        <a:p>
          <a:endParaRPr lang="en-US"/>
        </a:p>
      </dgm:t>
    </dgm:pt>
    <dgm:pt modelId="{8D20037A-62E5-45BC-86C1-7B5D0D8FCD63}">
      <dgm:prSet/>
      <dgm:spPr/>
      <dgm:t>
        <a:bodyPr/>
        <a:lstStyle/>
        <a:p>
          <a:r>
            <a:rPr lang="en-GB" dirty="0"/>
            <a:t>Once in a career opportunity to build</a:t>
          </a:r>
          <a:r>
            <a:rPr lang="en-GB" b="1" dirty="0"/>
            <a:t> professional curiosity,</a:t>
          </a:r>
          <a:r>
            <a:rPr lang="en-GB" dirty="0"/>
            <a:t> </a:t>
          </a:r>
          <a:r>
            <a:rPr lang="en-GB" b="1" dirty="0"/>
            <a:t>confidence</a:t>
          </a:r>
          <a:r>
            <a:rPr lang="en-GB" dirty="0"/>
            <a:t>, </a:t>
          </a:r>
          <a:r>
            <a:rPr lang="en-GB" b="1" dirty="0"/>
            <a:t>skills</a:t>
          </a:r>
          <a:r>
            <a:rPr lang="en-GB" dirty="0"/>
            <a:t> and </a:t>
          </a:r>
          <a:r>
            <a:rPr lang="en-GB" b="1" dirty="0"/>
            <a:t>knowledge</a:t>
          </a:r>
          <a:endParaRPr lang="en-US" dirty="0"/>
        </a:p>
      </dgm:t>
    </dgm:pt>
    <dgm:pt modelId="{A5CEC6D5-F160-43F9-897D-AF4DB8701966}" type="parTrans" cxnId="{64840F49-E4C5-452B-95DC-10999E69C52B}">
      <dgm:prSet/>
      <dgm:spPr/>
      <dgm:t>
        <a:bodyPr/>
        <a:lstStyle/>
        <a:p>
          <a:endParaRPr lang="en-US"/>
        </a:p>
      </dgm:t>
    </dgm:pt>
    <dgm:pt modelId="{DDE276D0-1F1D-4C85-A533-596BCAEB6E33}" type="sibTrans" cxnId="{64840F49-E4C5-452B-95DC-10999E69C52B}">
      <dgm:prSet/>
      <dgm:spPr/>
      <dgm:t>
        <a:bodyPr/>
        <a:lstStyle/>
        <a:p>
          <a:endParaRPr lang="en-US"/>
        </a:p>
      </dgm:t>
    </dgm:pt>
    <dgm:pt modelId="{1C9AEE24-9512-469A-8DAD-FD7443FA4A8B}">
      <dgm:prSet/>
      <dgm:spPr/>
      <dgm:t>
        <a:bodyPr/>
        <a:lstStyle/>
        <a:p>
          <a:r>
            <a:rPr lang="en-GB"/>
            <a:t>Time to </a:t>
          </a:r>
          <a:r>
            <a:rPr lang="en-GB" b="1"/>
            <a:t>consolidate learning </a:t>
          </a:r>
          <a:r>
            <a:rPr lang="en-GB"/>
            <a:t>and </a:t>
          </a:r>
          <a:r>
            <a:rPr lang="en-GB" b="1"/>
            <a:t>development</a:t>
          </a:r>
          <a:endParaRPr lang="en-US" b="1"/>
        </a:p>
      </dgm:t>
    </dgm:pt>
    <dgm:pt modelId="{B93F6656-9F6C-4EA8-9E30-ACA1AE4E8EB5}" type="parTrans" cxnId="{CE3F679D-CA6A-4EB1-BD24-573729A86D96}">
      <dgm:prSet/>
      <dgm:spPr/>
      <dgm:t>
        <a:bodyPr/>
        <a:lstStyle/>
        <a:p>
          <a:endParaRPr lang="en-US"/>
        </a:p>
      </dgm:t>
    </dgm:pt>
    <dgm:pt modelId="{EE37F1D5-93DE-423C-9010-BA8D5620E0D0}" type="sibTrans" cxnId="{CE3F679D-CA6A-4EB1-BD24-573729A86D96}">
      <dgm:prSet/>
      <dgm:spPr/>
      <dgm:t>
        <a:bodyPr/>
        <a:lstStyle/>
        <a:p>
          <a:endParaRPr lang="en-US"/>
        </a:p>
      </dgm:t>
    </dgm:pt>
    <dgm:pt modelId="{AE020D9B-D737-43EB-A750-145DE827413B}">
      <dgm:prSet/>
      <dgm:spPr/>
      <dgm:t>
        <a:bodyPr/>
        <a:lstStyle/>
        <a:p>
          <a:r>
            <a:rPr lang="en-GB" dirty="0"/>
            <a:t>Supports </a:t>
          </a:r>
          <a:r>
            <a:rPr lang="en-GB" b="1" dirty="0"/>
            <a:t>well-being </a:t>
          </a:r>
          <a:r>
            <a:rPr lang="en-GB" dirty="0"/>
            <a:t>and time to </a:t>
          </a:r>
          <a:r>
            <a:rPr lang="en-GB" b="1" dirty="0"/>
            <a:t>build self-care </a:t>
          </a:r>
          <a:r>
            <a:rPr lang="en-GB" dirty="0"/>
            <a:t> </a:t>
          </a:r>
          <a:endParaRPr lang="en-US" dirty="0"/>
        </a:p>
      </dgm:t>
    </dgm:pt>
    <dgm:pt modelId="{AD990E80-154F-465D-8505-1CAB3C4A77E3}" type="parTrans" cxnId="{155CD1CD-D060-461F-9D52-108A6EACDDAE}">
      <dgm:prSet/>
      <dgm:spPr/>
      <dgm:t>
        <a:bodyPr/>
        <a:lstStyle/>
        <a:p>
          <a:endParaRPr lang="en-US"/>
        </a:p>
      </dgm:t>
    </dgm:pt>
    <dgm:pt modelId="{1D63A4AA-89A6-4121-A2C7-BEA3F7FD7B12}" type="sibTrans" cxnId="{155CD1CD-D060-461F-9D52-108A6EACDDAE}">
      <dgm:prSet/>
      <dgm:spPr/>
      <dgm:t>
        <a:bodyPr/>
        <a:lstStyle/>
        <a:p>
          <a:endParaRPr lang="en-US"/>
        </a:p>
      </dgm:t>
    </dgm:pt>
    <dgm:pt modelId="{0EF96D93-3042-40DC-A547-532107CFDEC1}">
      <dgm:prSet/>
      <dgm:spPr/>
      <dgm:t>
        <a:bodyPr/>
        <a:lstStyle/>
        <a:p>
          <a:r>
            <a:rPr lang="en-US" dirty="0"/>
            <a:t>Rewarding, promotes self-efficacy, strengths - Celebrate achievements</a:t>
          </a:r>
        </a:p>
      </dgm:t>
    </dgm:pt>
    <dgm:pt modelId="{A72B53F6-D3B5-4EC2-85A0-19220BF3C9C0}" type="parTrans" cxnId="{99A8A487-FE25-4699-9931-7F396FC80A7A}">
      <dgm:prSet/>
      <dgm:spPr/>
      <dgm:t>
        <a:bodyPr/>
        <a:lstStyle/>
        <a:p>
          <a:endParaRPr lang="en-US"/>
        </a:p>
      </dgm:t>
    </dgm:pt>
    <dgm:pt modelId="{BDA69B45-5E00-4029-BB42-A3FB8C63F9F1}" type="sibTrans" cxnId="{99A8A487-FE25-4699-9931-7F396FC80A7A}">
      <dgm:prSet/>
      <dgm:spPr/>
      <dgm:t>
        <a:bodyPr/>
        <a:lstStyle/>
        <a:p>
          <a:endParaRPr lang="en-US"/>
        </a:p>
      </dgm:t>
    </dgm:pt>
    <dgm:pt modelId="{51C2F666-8D5A-4F94-8C33-30A1D4B735EB}">
      <dgm:prSet/>
      <dgm:spPr/>
      <dgm:t>
        <a:bodyPr/>
        <a:lstStyle/>
        <a:p>
          <a:r>
            <a:rPr lang="en-GB" b="1" dirty="0"/>
            <a:t>Inclusivity, </a:t>
          </a:r>
          <a:r>
            <a:rPr lang="en-GB" dirty="0"/>
            <a:t>not disadvantaged due to protected characteristics or individual needs </a:t>
          </a:r>
          <a:endParaRPr lang="en-US" dirty="0"/>
        </a:p>
      </dgm:t>
    </dgm:pt>
    <dgm:pt modelId="{C1E77FA3-A685-4069-A608-E8D730CB4F28}" type="parTrans" cxnId="{A112BBEC-9D93-4265-A52C-3108730254BD}">
      <dgm:prSet/>
      <dgm:spPr/>
      <dgm:t>
        <a:bodyPr/>
        <a:lstStyle/>
        <a:p>
          <a:endParaRPr lang="en-US"/>
        </a:p>
      </dgm:t>
    </dgm:pt>
    <dgm:pt modelId="{2698C258-1652-46F2-9ACD-3FB3081CD9AC}" type="sibTrans" cxnId="{A112BBEC-9D93-4265-A52C-3108730254BD}">
      <dgm:prSet/>
      <dgm:spPr/>
      <dgm:t>
        <a:bodyPr/>
        <a:lstStyle/>
        <a:p>
          <a:endParaRPr lang="en-US"/>
        </a:p>
      </dgm:t>
    </dgm:pt>
    <dgm:pt modelId="{E3E8DD6A-1C9A-482C-8CF5-C3074E6691DE}">
      <dgm:prSet/>
      <dgm:spPr/>
      <dgm:t>
        <a:bodyPr/>
        <a:lstStyle/>
        <a:p>
          <a:r>
            <a:rPr lang="en-GB"/>
            <a:t>Continuation &amp; safe space for </a:t>
          </a:r>
          <a:r>
            <a:rPr lang="en-GB" b="1"/>
            <a:t>critically reflective</a:t>
          </a:r>
          <a:r>
            <a:rPr lang="en-GB"/>
            <a:t> practice</a:t>
          </a:r>
          <a:endParaRPr lang="en-US"/>
        </a:p>
      </dgm:t>
    </dgm:pt>
    <dgm:pt modelId="{7C21D12A-72E0-415B-850C-9E1CAE77A71F}" type="parTrans" cxnId="{F13763C8-27A6-40D5-BD74-5226E1E3DD3B}">
      <dgm:prSet/>
      <dgm:spPr/>
      <dgm:t>
        <a:bodyPr/>
        <a:lstStyle/>
        <a:p>
          <a:endParaRPr lang="en-US"/>
        </a:p>
      </dgm:t>
    </dgm:pt>
    <dgm:pt modelId="{B7451532-0F6B-45C2-89A0-ED12DE50273C}" type="sibTrans" cxnId="{F13763C8-27A6-40D5-BD74-5226E1E3DD3B}">
      <dgm:prSet/>
      <dgm:spPr/>
      <dgm:t>
        <a:bodyPr/>
        <a:lstStyle/>
        <a:p>
          <a:endParaRPr lang="en-US"/>
        </a:p>
      </dgm:t>
    </dgm:pt>
    <dgm:pt modelId="{71C760F4-4346-4D7B-8175-75FD18EF2C77}">
      <dgm:prSet/>
      <dgm:spPr/>
      <dgm:t>
        <a:bodyPr/>
        <a:lstStyle/>
        <a:p>
          <a:r>
            <a:rPr lang="en-GB" b="1" dirty="0"/>
            <a:t>Support arrangements</a:t>
          </a:r>
          <a:r>
            <a:rPr lang="en-GB" dirty="0"/>
            <a:t>: supervision, workload reduction and protected time.</a:t>
          </a:r>
          <a:endParaRPr lang="en-US" dirty="0"/>
        </a:p>
      </dgm:t>
    </dgm:pt>
    <dgm:pt modelId="{B29F7FF8-BEC5-4C41-852E-19849A0038C0}" type="parTrans" cxnId="{DE8C56A8-0245-46BB-AFB9-E4F74B1D6A6A}">
      <dgm:prSet/>
      <dgm:spPr/>
      <dgm:t>
        <a:bodyPr/>
        <a:lstStyle/>
        <a:p>
          <a:endParaRPr lang="en-US"/>
        </a:p>
      </dgm:t>
    </dgm:pt>
    <dgm:pt modelId="{35857EC8-D711-4A8A-A206-00B2CE8577F5}" type="sibTrans" cxnId="{DE8C56A8-0245-46BB-AFB9-E4F74B1D6A6A}">
      <dgm:prSet/>
      <dgm:spPr/>
      <dgm:t>
        <a:bodyPr/>
        <a:lstStyle/>
        <a:p>
          <a:endParaRPr lang="en-US"/>
        </a:p>
      </dgm:t>
    </dgm:pt>
    <dgm:pt modelId="{85A00E65-BC39-4327-9456-AD14599D6E8A}" type="pres">
      <dgm:prSet presAssocID="{B4262617-6175-478F-8B04-28C9FB5162D6}" presName="vert0" presStyleCnt="0">
        <dgm:presLayoutVars>
          <dgm:dir/>
          <dgm:animOne val="branch"/>
          <dgm:animLvl val="lvl"/>
        </dgm:presLayoutVars>
      </dgm:prSet>
      <dgm:spPr/>
    </dgm:pt>
    <dgm:pt modelId="{9517B333-3875-4FE8-A041-1BDD82EAB7D1}" type="pres">
      <dgm:prSet presAssocID="{2B65F3BD-C3B9-4E7B-9F59-F8304603AC45}" presName="thickLine" presStyleLbl="alignNode1" presStyleIdx="0" presStyleCnt="10"/>
      <dgm:spPr/>
    </dgm:pt>
    <dgm:pt modelId="{BAAE6466-AA64-4EF3-B061-4E9E27303761}" type="pres">
      <dgm:prSet presAssocID="{2B65F3BD-C3B9-4E7B-9F59-F8304603AC45}" presName="horz1" presStyleCnt="0"/>
      <dgm:spPr/>
    </dgm:pt>
    <dgm:pt modelId="{5FF7BEB4-7F5D-4AE6-915F-A1D30AFDD9F3}" type="pres">
      <dgm:prSet presAssocID="{2B65F3BD-C3B9-4E7B-9F59-F8304603AC45}" presName="tx1" presStyleLbl="revTx" presStyleIdx="0" presStyleCnt="10"/>
      <dgm:spPr/>
    </dgm:pt>
    <dgm:pt modelId="{2DBE72ED-6BBC-465E-BEFC-84B4DE40897D}" type="pres">
      <dgm:prSet presAssocID="{2B65F3BD-C3B9-4E7B-9F59-F8304603AC45}" presName="vert1" presStyleCnt="0"/>
      <dgm:spPr/>
    </dgm:pt>
    <dgm:pt modelId="{AF062B70-A8B7-44DC-82AE-4948E6D1E993}" type="pres">
      <dgm:prSet presAssocID="{5EFC05A6-722E-429B-A623-A66B93D1CE6C}" presName="thickLine" presStyleLbl="alignNode1" presStyleIdx="1" presStyleCnt="10"/>
      <dgm:spPr/>
    </dgm:pt>
    <dgm:pt modelId="{F47691A1-5B4F-480A-9503-DE9E68A4DEF9}" type="pres">
      <dgm:prSet presAssocID="{5EFC05A6-722E-429B-A623-A66B93D1CE6C}" presName="horz1" presStyleCnt="0"/>
      <dgm:spPr/>
    </dgm:pt>
    <dgm:pt modelId="{59549A4C-7BFF-4AB2-B511-4876769A2B7D}" type="pres">
      <dgm:prSet presAssocID="{5EFC05A6-722E-429B-A623-A66B93D1CE6C}" presName="tx1" presStyleLbl="revTx" presStyleIdx="1" presStyleCnt="10"/>
      <dgm:spPr/>
    </dgm:pt>
    <dgm:pt modelId="{F44D39E5-D6C2-49FE-9830-2A5FF1996A6F}" type="pres">
      <dgm:prSet presAssocID="{5EFC05A6-722E-429B-A623-A66B93D1CE6C}" presName="vert1" presStyleCnt="0"/>
      <dgm:spPr/>
    </dgm:pt>
    <dgm:pt modelId="{C0D31738-A866-4FA0-BF88-72DA7A1B1931}" type="pres">
      <dgm:prSet presAssocID="{5111FCA1-7FF2-4764-B533-FCD14D0C4FD5}" presName="thickLine" presStyleLbl="alignNode1" presStyleIdx="2" presStyleCnt="10"/>
      <dgm:spPr/>
    </dgm:pt>
    <dgm:pt modelId="{400272CC-BC31-47C4-BD64-D88AFE3C6566}" type="pres">
      <dgm:prSet presAssocID="{5111FCA1-7FF2-4764-B533-FCD14D0C4FD5}" presName="horz1" presStyleCnt="0"/>
      <dgm:spPr/>
    </dgm:pt>
    <dgm:pt modelId="{C1752083-F34F-43D8-8C02-1961F4A203B5}" type="pres">
      <dgm:prSet presAssocID="{5111FCA1-7FF2-4764-B533-FCD14D0C4FD5}" presName="tx1" presStyleLbl="revTx" presStyleIdx="2" presStyleCnt="10"/>
      <dgm:spPr/>
    </dgm:pt>
    <dgm:pt modelId="{C1607F1F-BB79-481E-9048-042D0C37D057}" type="pres">
      <dgm:prSet presAssocID="{5111FCA1-7FF2-4764-B533-FCD14D0C4FD5}" presName="vert1" presStyleCnt="0"/>
      <dgm:spPr/>
    </dgm:pt>
    <dgm:pt modelId="{7E222F2D-D17C-4CAF-8518-6DEA7D888ED4}" type="pres">
      <dgm:prSet presAssocID="{8D20037A-62E5-45BC-86C1-7B5D0D8FCD63}" presName="thickLine" presStyleLbl="alignNode1" presStyleIdx="3" presStyleCnt="10"/>
      <dgm:spPr/>
    </dgm:pt>
    <dgm:pt modelId="{D5CB63FC-CCEC-46A1-BA78-B269AB336659}" type="pres">
      <dgm:prSet presAssocID="{8D20037A-62E5-45BC-86C1-7B5D0D8FCD63}" presName="horz1" presStyleCnt="0"/>
      <dgm:spPr/>
    </dgm:pt>
    <dgm:pt modelId="{36CE6BCB-245C-48AC-9C77-BD4BC71CB375}" type="pres">
      <dgm:prSet presAssocID="{8D20037A-62E5-45BC-86C1-7B5D0D8FCD63}" presName="tx1" presStyleLbl="revTx" presStyleIdx="3" presStyleCnt="10"/>
      <dgm:spPr/>
    </dgm:pt>
    <dgm:pt modelId="{7484AE49-F9FA-4C24-BCA2-64CF7EE30672}" type="pres">
      <dgm:prSet presAssocID="{8D20037A-62E5-45BC-86C1-7B5D0D8FCD63}" presName="vert1" presStyleCnt="0"/>
      <dgm:spPr/>
    </dgm:pt>
    <dgm:pt modelId="{D6CE51CB-34BF-4783-AD18-1BF81900437D}" type="pres">
      <dgm:prSet presAssocID="{1C9AEE24-9512-469A-8DAD-FD7443FA4A8B}" presName="thickLine" presStyleLbl="alignNode1" presStyleIdx="4" presStyleCnt="10"/>
      <dgm:spPr/>
    </dgm:pt>
    <dgm:pt modelId="{D52E1C7A-8CCC-4B85-B420-0FB4DDA886D8}" type="pres">
      <dgm:prSet presAssocID="{1C9AEE24-9512-469A-8DAD-FD7443FA4A8B}" presName="horz1" presStyleCnt="0"/>
      <dgm:spPr/>
    </dgm:pt>
    <dgm:pt modelId="{A39E0B4B-48DA-4261-9386-F8241F816280}" type="pres">
      <dgm:prSet presAssocID="{1C9AEE24-9512-469A-8DAD-FD7443FA4A8B}" presName="tx1" presStyleLbl="revTx" presStyleIdx="4" presStyleCnt="10"/>
      <dgm:spPr/>
    </dgm:pt>
    <dgm:pt modelId="{C3AEE6A2-738C-483A-B76A-AACB321EFAAB}" type="pres">
      <dgm:prSet presAssocID="{1C9AEE24-9512-469A-8DAD-FD7443FA4A8B}" presName="vert1" presStyleCnt="0"/>
      <dgm:spPr/>
    </dgm:pt>
    <dgm:pt modelId="{79016ABC-1EB0-481A-8166-AF7DEBDFC7A6}" type="pres">
      <dgm:prSet presAssocID="{AE020D9B-D737-43EB-A750-145DE827413B}" presName="thickLine" presStyleLbl="alignNode1" presStyleIdx="5" presStyleCnt="10"/>
      <dgm:spPr/>
    </dgm:pt>
    <dgm:pt modelId="{A8167D62-02FE-49BE-A0AD-4DE06B43E73E}" type="pres">
      <dgm:prSet presAssocID="{AE020D9B-D737-43EB-A750-145DE827413B}" presName="horz1" presStyleCnt="0"/>
      <dgm:spPr/>
    </dgm:pt>
    <dgm:pt modelId="{43E0567B-5EE7-42D3-A5E6-385CD152A255}" type="pres">
      <dgm:prSet presAssocID="{AE020D9B-D737-43EB-A750-145DE827413B}" presName="tx1" presStyleLbl="revTx" presStyleIdx="5" presStyleCnt="10"/>
      <dgm:spPr/>
    </dgm:pt>
    <dgm:pt modelId="{6364B038-83C1-40A3-B1DD-58D383FE8013}" type="pres">
      <dgm:prSet presAssocID="{AE020D9B-D737-43EB-A750-145DE827413B}" presName="vert1" presStyleCnt="0"/>
      <dgm:spPr/>
    </dgm:pt>
    <dgm:pt modelId="{E8DA944B-3463-44B1-B496-684D31C38312}" type="pres">
      <dgm:prSet presAssocID="{0EF96D93-3042-40DC-A547-532107CFDEC1}" presName="thickLine" presStyleLbl="alignNode1" presStyleIdx="6" presStyleCnt="10"/>
      <dgm:spPr/>
    </dgm:pt>
    <dgm:pt modelId="{6515B034-FC6D-49A7-BD82-5EBE17F7C007}" type="pres">
      <dgm:prSet presAssocID="{0EF96D93-3042-40DC-A547-532107CFDEC1}" presName="horz1" presStyleCnt="0"/>
      <dgm:spPr/>
    </dgm:pt>
    <dgm:pt modelId="{2A3BFB12-0365-4722-8527-2A6AB4CC15FF}" type="pres">
      <dgm:prSet presAssocID="{0EF96D93-3042-40DC-A547-532107CFDEC1}" presName="tx1" presStyleLbl="revTx" presStyleIdx="6" presStyleCnt="10"/>
      <dgm:spPr/>
    </dgm:pt>
    <dgm:pt modelId="{31AC5E5A-4AE5-4175-9805-EDD96795B29F}" type="pres">
      <dgm:prSet presAssocID="{0EF96D93-3042-40DC-A547-532107CFDEC1}" presName="vert1" presStyleCnt="0"/>
      <dgm:spPr/>
    </dgm:pt>
    <dgm:pt modelId="{D31A64A9-19E4-4C9D-BE3F-9E659B1B9E75}" type="pres">
      <dgm:prSet presAssocID="{51C2F666-8D5A-4F94-8C33-30A1D4B735EB}" presName="thickLine" presStyleLbl="alignNode1" presStyleIdx="7" presStyleCnt="10"/>
      <dgm:spPr/>
    </dgm:pt>
    <dgm:pt modelId="{207455FB-1C04-4A50-A5E4-0C6FD07BCAC6}" type="pres">
      <dgm:prSet presAssocID="{51C2F666-8D5A-4F94-8C33-30A1D4B735EB}" presName="horz1" presStyleCnt="0"/>
      <dgm:spPr/>
    </dgm:pt>
    <dgm:pt modelId="{37A95367-6F16-4738-A6D0-8BAED1BAA0BA}" type="pres">
      <dgm:prSet presAssocID="{51C2F666-8D5A-4F94-8C33-30A1D4B735EB}" presName="tx1" presStyleLbl="revTx" presStyleIdx="7" presStyleCnt="10"/>
      <dgm:spPr/>
    </dgm:pt>
    <dgm:pt modelId="{3BD2069C-3B7C-4896-8259-4348881EEC24}" type="pres">
      <dgm:prSet presAssocID="{51C2F666-8D5A-4F94-8C33-30A1D4B735EB}" presName="vert1" presStyleCnt="0"/>
      <dgm:spPr/>
    </dgm:pt>
    <dgm:pt modelId="{E277BCD5-ACC3-441A-96B8-9C14D23E3A74}" type="pres">
      <dgm:prSet presAssocID="{E3E8DD6A-1C9A-482C-8CF5-C3074E6691DE}" presName="thickLine" presStyleLbl="alignNode1" presStyleIdx="8" presStyleCnt="10"/>
      <dgm:spPr/>
    </dgm:pt>
    <dgm:pt modelId="{0384AC8E-A872-471F-9D3D-99420D58060F}" type="pres">
      <dgm:prSet presAssocID="{E3E8DD6A-1C9A-482C-8CF5-C3074E6691DE}" presName="horz1" presStyleCnt="0"/>
      <dgm:spPr/>
    </dgm:pt>
    <dgm:pt modelId="{C076F6CB-3819-41A4-A107-0B2840655494}" type="pres">
      <dgm:prSet presAssocID="{E3E8DD6A-1C9A-482C-8CF5-C3074E6691DE}" presName="tx1" presStyleLbl="revTx" presStyleIdx="8" presStyleCnt="10"/>
      <dgm:spPr/>
    </dgm:pt>
    <dgm:pt modelId="{E7B133E1-1B3A-45CE-8739-14539FBE6F6A}" type="pres">
      <dgm:prSet presAssocID="{E3E8DD6A-1C9A-482C-8CF5-C3074E6691DE}" presName="vert1" presStyleCnt="0"/>
      <dgm:spPr/>
    </dgm:pt>
    <dgm:pt modelId="{3EA7EE56-DA52-4F5F-AC14-61D9478E1B19}" type="pres">
      <dgm:prSet presAssocID="{71C760F4-4346-4D7B-8175-75FD18EF2C77}" presName="thickLine" presStyleLbl="alignNode1" presStyleIdx="9" presStyleCnt="10"/>
      <dgm:spPr/>
    </dgm:pt>
    <dgm:pt modelId="{EF03310E-DF93-49C5-B2F3-A9AB82F9FCE7}" type="pres">
      <dgm:prSet presAssocID="{71C760F4-4346-4D7B-8175-75FD18EF2C77}" presName="horz1" presStyleCnt="0"/>
      <dgm:spPr/>
    </dgm:pt>
    <dgm:pt modelId="{E0250EAA-BE6A-42B8-A4E7-7672FC4B263F}" type="pres">
      <dgm:prSet presAssocID="{71C760F4-4346-4D7B-8175-75FD18EF2C77}" presName="tx1" presStyleLbl="revTx" presStyleIdx="9" presStyleCnt="10"/>
      <dgm:spPr/>
    </dgm:pt>
    <dgm:pt modelId="{85A4E564-C1BF-41C2-BC1A-552A889F8469}" type="pres">
      <dgm:prSet presAssocID="{71C760F4-4346-4D7B-8175-75FD18EF2C77}" presName="vert1" presStyleCnt="0"/>
      <dgm:spPr/>
    </dgm:pt>
  </dgm:ptLst>
  <dgm:cxnLst>
    <dgm:cxn modelId="{B1075F34-B729-458E-B3DB-60F90A81FB9F}" type="presOf" srcId="{8D20037A-62E5-45BC-86C1-7B5D0D8FCD63}" destId="{36CE6BCB-245C-48AC-9C77-BD4BC71CB375}" srcOrd="0" destOrd="0" presId="urn:microsoft.com/office/officeart/2008/layout/LinedList"/>
    <dgm:cxn modelId="{340BD73C-0BEA-49AA-B857-7CC5C81FFF95}" type="presOf" srcId="{5EFC05A6-722E-429B-A623-A66B93D1CE6C}" destId="{59549A4C-7BFF-4AB2-B511-4876769A2B7D}" srcOrd="0" destOrd="0" presId="urn:microsoft.com/office/officeart/2008/layout/LinedList"/>
    <dgm:cxn modelId="{5DE07763-8E20-4927-B89A-CA5A58B0C485}" type="presOf" srcId="{0EF96D93-3042-40DC-A547-532107CFDEC1}" destId="{2A3BFB12-0365-4722-8527-2A6AB4CC15FF}" srcOrd="0" destOrd="0" presId="urn:microsoft.com/office/officeart/2008/layout/LinedList"/>
    <dgm:cxn modelId="{64840F49-E4C5-452B-95DC-10999E69C52B}" srcId="{B4262617-6175-478F-8B04-28C9FB5162D6}" destId="{8D20037A-62E5-45BC-86C1-7B5D0D8FCD63}" srcOrd="3" destOrd="0" parTransId="{A5CEC6D5-F160-43F9-897D-AF4DB8701966}" sibTransId="{DDE276D0-1F1D-4C85-A533-596BCAEB6E33}"/>
    <dgm:cxn modelId="{C825B355-2E06-4752-BB3E-143E1227FE68}" type="presOf" srcId="{51C2F666-8D5A-4F94-8C33-30A1D4B735EB}" destId="{37A95367-6F16-4738-A6D0-8BAED1BAA0BA}" srcOrd="0" destOrd="0" presId="urn:microsoft.com/office/officeart/2008/layout/LinedList"/>
    <dgm:cxn modelId="{F11AF575-25A2-49E4-88F4-46D57B3BF0E0}" type="presOf" srcId="{B4262617-6175-478F-8B04-28C9FB5162D6}" destId="{85A00E65-BC39-4327-9456-AD14599D6E8A}" srcOrd="0" destOrd="0" presId="urn:microsoft.com/office/officeart/2008/layout/LinedList"/>
    <dgm:cxn modelId="{7C2DF97D-1585-4560-B314-1AC39FCE359C}" type="presOf" srcId="{71C760F4-4346-4D7B-8175-75FD18EF2C77}" destId="{E0250EAA-BE6A-42B8-A4E7-7672FC4B263F}" srcOrd="0" destOrd="0" presId="urn:microsoft.com/office/officeart/2008/layout/LinedList"/>
    <dgm:cxn modelId="{864F2586-616B-4BE3-8902-72301DB98008}" type="presOf" srcId="{2B65F3BD-C3B9-4E7B-9F59-F8304603AC45}" destId="{5FF7BEB4-7F5D-4AE6-915F-A1D30AFDD9F3}" srcOrd="0" destOrd="0" presId="urn:microsoft.com/office/officeart/2008/layout/LinedList"/>
    <dgm:cxn modelId="{99A8A487-FE25-4699-9931-7F396FC80A7A}" srcId="{B4262617-6175-478F-8B04-28C9FB5162D6}" destId="{0EF96D93-3042-40DC-A547-532107CFDEC1}" srcOrd="6" destOrd="0" parTransId="{A72B53F6-D3B5-4EC2-85A0-19220BF3C9C0}" sibTransId="{BDA69B45-5E00-4029-BB42-A3FB8C63F9F1}"/>
    <dgm:cxn modelId="{CE3F679D-CA6A-4EB1-BD24-573729A86D96}" srcId="{B4262617-6175-478F-8B04-28C9FB5162D6}" destId="{1C9AEE24-9512-469A-8DAD-FD7443FA4A8B}" srcOrd="4" destOrd="0" parTransId="{B93F6656-9F6C-4EA8-9E30-ACA1AE4E8EB5}" sibTransId="{EE37F1D5-93DE-423C-9010-BA8D5620E0D0}"/>
    <dgm:cxn modelId="{DE8C56A8-0245-46BB-AFB9-E4F74B1D6A6A}" srcId="{B4262617-6175-478F-8B04-28C9FB5162D6}" destId="{71C760F4-4346-4D7B-8175-75FD18EF2C77}" srcOrd="9" destOrd="0" parTransId="{B29F7FF8-BEC5-4C41-852E-19849A0038C0}" sibTransId="{35857EC8-D711-4A8A-A206-00B2CE8577F5}"/>
    <dgm:cxn modelId="{08E71CC4-88EC-4078-9BFE-404A8926C2DE}" srcId="{B4262617-6175-478F-8B04-28C9FB5162D6}" destId="{5111FCA1-7FF2-4764-B533-FCD14D0C4FD5}" srcOrd="2" destOrd="0" parTransId="{ED3E23CA-A627-48EB-BC6E-DEC8DF0CAF9F}" sibTransId="{B3A03F78-B9E0-491E-8D6B-FC4C5B8300FD}"/>
    <dgm:cxn modelId="{F13763C8-27A6-40D5-BD74-5226E1E3DD3B}" srcId="{B4262617-6175-478F-8B04-28C9FB5162D6}" destId="{E3E8DD6A-1C9A-482C-8CF5-C3074E6691DE}" srcOrd="8" destOrd="0" parTransId="{7C21D12A-72E0-415B-850C-9E1CAE77A71F}" sibTransId="{B7451532-0F6B-45C2-89A0-ED12DE50273C}"/>
    <dgm:cxn modelId="{E096C2CD-825F-453C-AF82-CC8D002BD6B3}" type="presOf" srcId="{AE020D9B-D737-43EB-A750-145DE827413B}" destId="{43E0567B-5EE7-42D3-A5E6-385CD152A255}" srcOrd="0" destOrd="0" presId="urn:microsoft.com/office/officeart/2008/layout/LinedList"/>
    <dgm:cxn modelId="{155CD1CD-D060-461F-9D52-108A6EACDDAE}" srcId="{B4262617-6175-478F-8B04-28C9FB5162D6}" destId="{AE020D9B-D737-43EB-A750-145DE827413B}" srcOrd="5" destOrd="0" parTransId="{AD990E80-154F-465D-8505-1CAB3C4A77E3}" sibTransId="{1D63A4AA-89A6-4121-A2C7-BEA3F7FD7B12}"/>
    <dgm:cxn modelId="{E9E181CE-8C1F-4710-901A-BB312C4C0180}" type="presOf" srcId="{1C9AEE24-9512-469A-8DAD-FD7443FA4A8B}" destId="{A39E0B4B-48DA-4261-9386-F8241F816280}" srcOrd="0" destOrd="0" presId="urn:microsoft.com/office/officeart/2008/layout/LinedList"/>
    <dgm:cxn modelId="{9D2622DD-2531-4A02-A3FE-5056F15129C8}" type="presOf" srcId="{5111FCA1-7FF2-4764-B533-FCD14D0C4FD5}" destId="{C1752083-F34F-43D8-8C02-1961F4A203B5}" srcOrd="0" destOrd="0" presId="urn:microsoft.com/office/officeart/2008/layout/LinedList"/>
    <dgm:cxn modelId="{45FAF3E0-6103-48B0-8D0F-A4EE7AEAE05B}" srcId="{B4262617-6175-478F-8B04-28C9FB5162D6}" destId="{2B65F3BD-C3B9-4E7B-9F59-F8304603AC45}" srcOrd="0" destOrd="0" parTransId="{133103B6-63A2-42FA-BDE7-579509E88EB8}" sibTransId="{56E86F7C-7577-4237-B2DD-E7177FC2EE25}"/>
    <dgm:cxn modelId="{9FABDDE6-1334-4117-B89E-0F0D225C3CC8}" srcId="{B4262617-6175-478F-8B04-28C9FB5162D6}" destId="{5EFC05A6-722E-429B-A623-A66B93D1CE6C}" srcOrd="1" destOrd="0" parTransId="{F1B1C5C0-C4FA-40BE-91B4-7152C91C8258}" sibTransId="{597B1D23-28FB-44C6-A180-13BF525977BA}"/>
    <dgm:cxn modelId="{A112BBEC-9D93-4265-A52C-3108730254BD}" srcId="{B4262617-6175-478F-8B04-28C9FB5162D6}" destId="{51C2F666-8D5A-4F94-8C33-30A1D4B735EB}" srcOrd="7" destOrd="0" parTransId="{C1E77FA3-A685-4069-A608-E8D730CB4F28}" sibTransId="{2698C258-1652-46F2-9ACD-3FB3081CD9AC}"/>
    <dgm:cxn modelId="{D9C36EF0-41C0-47C2-87A7-C6E97645B94E}" type="presOf" srcId="{E3E8DD6A-1C9A-482C-8CF5-C3074E6691DE}" destId="{C076F6CB-3819-41A4-A107-0B2840655494}" srcOrd="0" destOrd="0" presId="urn:microsoft.com/office/officeart/2008/layout/LinedList"/>
    <dgm:cxn modelId="{BBF5FBDD-0898-48CB-A7D5-EE8DCFE3DF40}" type="presParOf" srcId="{85A00E65-BC39-4327-9456-AD14599D6E8A}" destId="{9517B333-3875-4FE8-A041-1BDD82EAB7D1}" srcOrd="0" destOrd="0" presId="urn:microsoft.com/office/officeart/2008/layout/LinedList"/>
    <dgm:cxn modelId="{54F382DE-15BF-4EF6-871E-2869ABC628B5}" type="presParOf" srcId="{85A00E65-BC39-4327-9456-AD14599D6E8A}" destId="{BAAE6466-AA64-4EF3-B061-4E9E27303761}" srcOrd="1" destOrd="0" presId="urn:microsoft.com/office/officeart/2008/layout/LinedList"/>
    <dgm:cxn modelId="{075531BF-77BB-46B3-8774-AE49DBB8E96F}" type="presParOf" srcId="{BAAE6466-AA64-4EF3-B061-4E9E27303761}" destId="{5FF7BEB4-7F5D-4AE6-915F-A1D30AFDD9F3}" srcOrd="0" destOrd="0" presId="urn:microsoft.com/office/officeart/2008/layout/LinedList"/>
    <dgm:cxn modelId="{66F34DF5-BC29-4169-BA85-741C1CE8B9D8}" type="presParOf" srcId="{BAAE6466-AA64-4EF3-B061-4E9E27303761}" destId="{2DBE72ED-6BBC-465E-BEFC-84B4DE40897D}" srcOrd="1" destOrd="0" presId="urn:microsoft.com/office/officeart/2008/layout/LinedList"/>
    <dgm:cxn modelId="{B424AFE9-BC0A-42D9-91B2-38E1FD6D8E0C}" type="presParOf" srcId="{85A00E65-BC39-4327-9456-AD14599D6E8A}" destId="{AF062B70-A8B7-44DC-82AE-4948E6D1E993}" srcOrd="2" destOrd="0" presId="urn:microsoft.com/office/officeart/2008/layout/LinedList"/>
    <dgm:cxn modelId="{A1FD0D50-22BA-4DDF-B5CB-88E15EE3AF98}" type="presParOf" srcId="{85A00E65-BC39-4327-9456-AD14599D6E8A}" destId="{F47691A1-5B4F-480A-9503-DE9E68A4DEF9}" srcOrd="3" destOrd="0" presId="urn:microsoft.com/office/officeart/2008/layout/LinedList"/>
    <dgm:cxn modelId="{1987196F-19F3-46BD-8977-98B3A1659321}" type="presParOf" srcId="{F47691A1-5B4F-480A-9503-DE9E68A4DEF9}" destId="{59549A4C-7BFF-4AB2-B511-4876769A2B7D}" srcOrd="0" destOrd="0" presId="urn:microsoft.com/office/officeart/2008/layout/LinedList"/>
    <dgm:cxn modelId="{D30AEC00-EBE7-48F4-A808-83F510A37B6F}" type="presParOf" srcId="{F47691A1-5B4F-480A-9503-DE9E68A4DEF9}" destId="{F44D39E5-D6C2-49FE-9830-2A5FF1996A6F}" srcOrd="1" destOrd="0" presId="urn:microsoft.com/office/officeart/2008/layout/LinedList"/>
    <dgm:cxn modelId="{929F017A-F711-40CC-8450-5229A553BEF9}" type="presParOf" srcId="{85A00E65-BC39-4327-9456-AD14599D6E8A}" destId="{C0D31738-A866-4FA0-BF88-72DA7A1B1931}" srcOrd="4" destOrd="0" presId="urn:microsoft.com/office/officeart/2008/layout/LinedList"/>
    <dgm:cxn modelId="{DDB7B9C8-EB2A-405B-B4CE-1218C9533B8C}" type="presParOf" srcId="{85A00E65-BC39-4327-9456-AD14599D6E8A}" destId="{400272CC-BC31-47C4-BD64-D88AFE3C6566}" srcOrd="5" destOrd="0" presId="urn:microsoft.com/office/officeart/2008/layout/LinedList"/>
    <dgm:cxn modelId="{8379D303-7467-4D64-9268-9DC281C1D9EE}" type="presParOf" srcId="{400272CC-BC31-47C4-BD64-D88AFE3C6566}" destId="{C1752083-F34F-43D8-8C02-1961F4A203B5}" srcOrd="0" destOrd="0" presId="urn:microsoft.com/office/officeart/2008/layout/LinedList"/>
    <dgm:cxn modelId="{774AB364-9C1A-4F80-B617-E1FAAA7E20A3}" type="presParOf" srcId="{400272CC-BC31-47C4-BD64-D88AFE3C6566}" destId="{C1607F1F-BB79-481E-9048-042D0C37D057}" srcOrd="1" destOrd="0" presId="urn:microsoft.com/office/officeart/2008/layout/LinedList"/>
    <dgm:cxn modelId="{F1239F90-8F1F-4E08-9DDE-63A320F93C6C}" type="presParOf" srcId="{85A00E65-BC39-4327-9456-AD14599D6E8A}" destId="{7E222F2D-D17C-4CAF-8518-6DEA7D888ED4}" srcOrd="6" destOrd="0" presId="urn:microsoft.com/office/officeart/2008/layout/LinedList"/>
    <dgm:cxn modelId="{8DE2236B-BC23-494C-8A47-937ADA611ECD}" type="presParOf" srcId="{85A00E65-BC39-4327-9456-AD14599D6E8A}" destId="{D5CB63FC-CCEC-46A1-BA78-B269AB336659}" srcOrd="7" destOrd="0" presId="urn:microsoft.com/office/officeart/2008/layout/LinedList"/>
    <dgm:cxn modelId="{D8BEABD8-651B-4BD5-81D8-60F1EEB8ED37}" type="presParOf" srcId="{D5CB63FC-CCEC-46A1-BA78-B269AB336659}" destId="{36CE6BCB-245C-48AC-9C77-BD4BC71CB375}" srcOrd="0" destOrd="0" presId="urn:microsoft.com/office/officeart/2008/layout/LinedList"/>
    <dgm:cxn modelId="{EB8C688B-6908-41A8-880D-2D313C0829A1}" type="presParOf" srcId="{D5CB63FC-CCEC-46A1-BA78-B269AB336659}" destId="{7484AE49-F9FA-4C24-BCA2-64CF7EE30672}" srcOrd="1" destOrd="0" presId="urn:microsoft.com/office/officeart/2008/layout/LinedList"/>
    <dgm:cxn modelId="{33F609DB-4A95-40CE-B76A-42948A993A63}" type="presParOf" srcId="{85A00E65-BC39-4327-9456-AD14599D6E8A}" destId="{D6CE51CB-34BF-4783-AD18-1BF81900437D}" srcOrd="8" destOrd="0" presId="urn:microsoft.com/office/officeart/2008/layout/LinedList"/>
    <dgm:cxn modelId="{E3117443-0B64-400B-8884-97557EC7C5DC}" type="presParOf" srcId="{85A00E65-BC39-4327-9456-AD14599D6E8A}" destId="{D52E1C7A-8CCC-4B85-B420-0FB4DDA886D8}" srcOrd="9" destOrd="0" presId="urn:microsoft.com/office/officeart/2008/layout/LinedList"/>
    <dgm:cxn modelId="{36AFF070-F7D5-4AAD-9E21-2481D7165709}" type="presParOf" srcId="{D52E1C7A-8CCC-4B85-B420-0FB4DDA886D8}" destId="{A39E0B4B-48DA-4261-9386-F8241F816280}" srcOrd="0" destOrd="0" presId="urn:microsoft.com/office/officeart/2008/layout/LinedList"/>
    <dgm:cxn modelId="{C3CBF032-F6AF-4346-9643-1C1BB21E584F}" type="presParOf" srcId="{D52E1C7A-8CCC-4B85-B420-0FB4DDA886D8}" destId="{C3AEE6A2-738C-483A-B76A-AACB321EFAAB}" srcOrd="1" destOrd="0" presId="urn:microsoft.com/office/officeart/2008/layout/LinedList"/>
    <dgm:cxn modelId="{999FF98C-F20B-4007-B845-1C8A984C205F}" type="presParOf" srcId="{85A00E65-BC39-4327-9456-AD14599D6E8A}" destId="{79016ABC-1EB0-481A-8166-AF7DEBDFC7A6}" srcOrd="10" destOrd="0" presId="urn:microsoft.com/office/officeart/2008/layout/LinedList"/>
    <dgm:cxn modelId="{259D7F1E-5429-4142-AFE0-FE51A5E94E52}" type="presParOf" srcId="{85A00E65-BC39-4327-9456-AD14599D6E8A}" destId="{A8167D62-02FE-49BE-A0AD-4DE06B43E73E}" srcOrd="11" destOrd="0" presId="urn:microsoft.com/office/officeart/2008/layout/LinedList"/>
    <dgm:cxn modelId="{759CF128-3FCD-444B-AAB6-7FC9B0B74B83}" type="presParOf" srcId="{A8167D62-02FE-49BE-A0AD-4DE06B43E73E}" destId="{43E0567B-5EE7-42D3-A5E6-385CD152A255}" srcOrd="0" destOrd="0" presId="urn:microsoft.com/office/officeart/2008/layout/LinedList"/>
    <dgm:cxn modelId="{858BFE32-ACD2-44C2-B3C9-C838E152BD0A}" type="presParOf" srcId="{A8167D62-02FE-49BE-A0AD-4DE06B43E73E}" destId="{6364B038-83C1-40A3-B1DD-58D383FE8013}" srcOrd="1" destOrd="0" presId="urn:microsoft.com/office/officeart/2008/layout/LinedList"/>
    <dgm:cxn modelId="{A36F4A27-E5D0-4083-A069-1800F3112D49}" type="presParOf" srcId="{85A00E65-BC39-4327-9456-AD14599D6E8A}" destId="{E8DA944B-3463-44B1-B496-684D31C38312}" srcOrd="12" destOrd="0" presId="urn:microsoft.com/office/officeart/2008/layout/LinedList"/>
    <dgm:cxn modelId="{E3EECB55-F865-4605-BF2D-9D216A10EB09}" type="presParOf" srcId="{85A00E65-BC39-4327-9456-AD14599D6E8A}" destId="{6515B034-FC6D-49A7-BD82-5EBE17F7C007}" srcOrd="13" destOrd="0" presId="urn:microsoft.com/office/officeart/2008/layout/LinedList"/>
    <dgm:cxn modelId="{AF28C306-BCF5-4492-A486-041D264AD7AB}" type="presParOf" srcId="{6515B034-FC6D-49A7-BD82-5EBE17F7C007}" destId="{2A3BFB12-0365-4722-8527-2A6AB4CC15FF}" srcOrd="0" destOrd="0" presId="urn:microsoft.com/office/officeart/2008/layout/LinedList"/>
    <dgm:cxn modelId="{53DDFADE-40C1-4812-80FB-0A8901BC9FA9}" type="presParOf" srcId="{6515B034-FC6D-49A7-BD82-5EBE17F7C007}" destId="{31AC5E5A-4AE5-4175-9805-EDD96795B29F}" srcOrd="1" destOrd="0" presId="urn:microsoft.com/office/officeart/2008/layout/LinedList"/>
    <dgm:cxn modelId="{7CE87F64-8E2A-4B74-B1DF-EC0F785570B2}" type="presParOf" srcId="{85A00E65-BC39-4327-9456-AD14599D6E8A}" destId="{D31A64A9-19E4-4C9D-BE3F-9E659B1B9E75}" srcOrd="14" destOrd="0" presId="urn:microsoft.com/office/officeart/2008/layout/LinedList"/>
    <dgm:cxn modelId="{F31B5EFC-23A5-4A44-8F7F-E712D2B8BAC1}" type="presParOf" srcId="{85A00E65-BC39-4327-9456-AD14599D6E8A}" destId="{207455FB-1C04-4A50-A5E4-0C6FD07BCAC6}" srcOrd="15" destOrd="0" presId="urn:microsoft.com/office/officeart/2008/layout/LinedList"/>
    <dgm:cxn modelId="{CDB81D60-CE13-402A-9F9C-51FAD3AA4583}" type="presParOf" srcId="{207455FB-1C04-4A50-A5E4-0C6FD07BCAC6}" destId="{37A95367-6F16-4738-A6D0-8BAED1BAA0BA}" srcOrd="0" destOrd="0" presId="urn:microsoft.com/office/officeart/2008/layout/LinedList"/>
    <dgm:cxn modelId="{1981DB6C-197F-4277-BFEF-4482F5BCBAB2}" type="presParOf" srcId="{207455FB-1C04-4A50-A5E4-0C6FD07BCAC6}" destId="{3BD2069C-3B7C-4896-8259-4348881EEC24}" srcOrd="1" destOrd="0" presId="urn:microsoft.com/office/officeart/2008/layout/LinedList"/>
    <dgm:cxn modelId="{71B789F0-2A37-4F50-B724-8F808BBC9359}" type="presParOf" srcId="{85A00E65-BC39-4327-9456-AD14599D6E8A}" destId="{E277BCD5-ACC3-441A-96B8-9C14D23E3A74}" srcOrd="16" destOrd="0" presId="urn:microsoft.com/office/officeart/2008/layout/LinedList"/>
    <dgm:cxn modelId="{82CB46BA-CCD0-4E8C-A7AB-F450609BFACA}" type="presParOf" srcId="{85A00E65-BC39-4327-9456-AD14599D6E8A}" destId="{0384AC8E-A872-471F-9D3D-99420D58060F}" srcOrd="17" destOrd="0" presId="urn:microsoft.com/office/officeart/2008/layout/LinedList"/>
    <dgm:cxn modelId="{BA25BA2E-677B-4955-8E23-DAABBEC845F2}" type="presParOf" srcId="{0384AC8E-A872-471F-9D3D-99420D58060F}" destId="{C076F6CB-3819-41A4-A107-0B2840655494}" srcOrd="0" destOrd="0" presId="urn:microsoft.com/office/officeart/2008/layout/LinedList"/>
    <dgm:cxn modelId="{B30E0386-F78D-481F-8BC1-E9E30126DC4E}" type="presParOf" srcId="{0384AC8E-A872-471F-9D3D-99420D58060F}" destId="{E7B133E1-1B3A-45CE-8739-14539FBE6F6A}" srcOrd="1" destOrd="0" presId="urn:microsoft.com/office/officeart/2008/layout/LinedList"/>
    <dgm:cxn modelId="{FB5F6A80-DAB0-45ED-8DB5-5836780A73CB}" type="presParOf" srcId="{85A00E65-BC39-4327-9456-AD14599D6E8A}" destId="{3EA7EE56-DA52-4F5F-AC14-61D9478E1B19}" srcOrd="18" destOrd="0" presId="urn:microsoft.com/office/officeart/2008/layout/LinedList"/>
    <dgm:cxn modelId="{F8C475C6-F0EE-4F8C-B4AA-3B64D28B61B0}" type="presParOf" srcId="{85A00E65-BC39-4327-9456-AD14599D6E8A}" destId="{EF03310E-DF93-49C5-B2F3-A9AB82F9FCE7}" srcOrd="19" destOrd="0" presId="urn:microsoft.com/office/officeart/2008/layout/LinedList"/>
    <dgm:cxn modelId="{9442E2CE-9E1A-400C-9C2F-EDF5090835A5}" type="presParOf" srcId="{EF03310E-DF93-49C5-B2F3-A9AB82F9FCE7}" destId="{E0250EAA-BE6A-42B8-A4E7-7672FC4B263F}" srcOrd="0" destOrd="0" presId="urn:microsoft.com/office/officeart/2008/layout/LinedList"/>
    <dgm:cxn modelId="{4FB6272B-17EA-4F99-8F20-C1EBAA52E219}" type="presParOf" srcId="{EF03310E-DF93-49C5-B2F3-A9AB82F9FCE7}" destId="{85A4E564-C1BF-41C2-BC1A-552A889F846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D6310-FDBD-4299-A1A9-5B339F8718C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3A5972C-D110-4291-BEE3-BCB122452F16}">
      <dgm:prSet/>
      <dgm:spPr>
        <a:solidFill>
          <a:schemeClr val="accent1">
            <a:lumMod val="20000"/>
            <a:lumOff val="80000"/>
          </a:schemeClr>
        </a:solidFill>
      </dgm:spPr>
      <dgm:t>
        <a:bodyPr/>
        <a:lstStyle/>
        <a:p>
          <a:r>
            <a:rPr lang="en-GB" dirty="0">
              <a:solidFill>
                <a:schemeClr val="tx1"/>
              </a:solidFill>
            </a:rPr>
            <a:t>Newly Qualified Social Worker (NQSW)</a:t>
          </a:r>
          <a:r>
            <a:rPr lang="en-GB" dirty="0"/>
            <a:t> </a:t>
          </a:r>
          <a:endParaRPr lang="en-US" dirty="0"/>
        </a:p>
      </dgm:t>
    </dgm:pt>
    <dgm:pt modelId="{8D4F7FCB-103B-4404-879C-C5BB81982261}" type="parTrans" cxnId="{E77DC961-3B92-4794-AE58-60BD92E8085C}">
      <dgm:prSet/>
      <dgm:spPr/>
      <dgm:t>
        <a:bodyPr/>
        <a:lstStyle/>
        <a:p>
          <a:endParaRPr lang="en-US"/>
        </a:p>
      </dgm:t>
    </dgm:pt>
    <dgm:pt modelId="{318A7EB2-E5D2-4F60-A825-0A74265CB437}" type="sibTrans" cxnId="{E77DC961-3B92-4794-AE58-60BD92E8085C}">
      <dgm:prSet/>
      <dgm:spPr/>
      <dgm:t>
        <a:bodyPr/>
        <a:lstStyle/>
        <a:p>
          <a:endParaRPr lang="en-US"/>
        </a:p>
      </dgm:t>
    </dgm:pt>
    <dgm:pt modelId="{64A2FD7A-6CFC-406C-B7B7-7DAA9FF1154E}">
      <dgm:prSet/>
      <dgm:spPr>
        <a:solidFill>
          <a:schemeClr val="accent2">
            <a:lumMod val="20000"/>
            <a:lumOff val="80000"/>
          </a:schemeClr>
        </a:solidFill>
      </dgm:spPr>
      <dgm:t>
        <a:bodyPr/>
        <a:lstStyle/>
        <a:p>
          <a:r>
            <a:rPr lang="en-GB" dirty="0">
              <a:solidFill>
                <a:schemeClr val="tx1"/>
              </a:solidFill>
            </a:rPr>
            <a:t>ASYE Assessor or Lead Assessor </a:t>
          </a:r>
          <a:endParaRPr lang="en-US" dirty="0">
            <a:solidFill>
              <a:schemeClr val="tx1"/>
            </a:solidFill>
          </a:endParaRPr>
        </a:p>
      </dgm:t>
    </dgm:pt>
    <dgm:pt modelId="{16E1B0A0-FE62-4BAA-B9E6-A573F4A9AFA2}" type="parTrans" cxnId="{E20ED6EC-7555-4807-ADED-D98F4CBB096D}">
      <dgm:prSet/>
      <dgm:spPr/>
      <dgm:t>
        <a:bodyPr/>
        <a:lstStyle/>
        <a:p>
          <a:endParaRPr lang="en-US"/>
        </a:p>
      </dgm:t>
    </dgm:pt>
    <dgm:pt modelId="{20497AD5-CD5C-446D-90AB-A71092575278}" type="sibTrans" cxnId="{E20ED6EC-7555-4807-ADED-D98F4CBB096D}">
      <dgm:prSet/>
      <dgm:spPr/>
      <dgm:t>
        <a:bodyPr/>
        <a:lstStyle/>
        <a:p>
          <a:endParaRPr lang="en-US"/>
        </a:p>
      </dgm:t>
    </dgm:pt>
    <dgm:pt modelId="{0D49334E-A33C-42F5-A65C-A56CB7C37D34}">
      <dgm:prSet/>
      <dgm:spPr>
        <a:solidFill>
          <a:schemeClr val="accent4">
            <a:lumMod val="20000"/>
            <a:lumOff val="80000"/>
          </a:schemeClr>
        </a:solidFill>
      </dgm:spPr>
      <dgm:t>
        <a:bodyPr/>
        <a:lstStyle/>
        <a:p>
          <a:r>
            <a:rPr lang="en-GB" dirty="0">
              <a:solidFill>
                <a:schemeClr val="tx1"/>
              </a:solidFill>
            </a:rPr>
            <a:t>Line Manager </a:t>
          </a:r>
          <a:endParaRPr lang="en-US" dirty="0">
            <a:solidFill>
              <a:schemeClr val="tx1"/>
            </a:solidFill>
          </a:endParaRPr>
        </a:p>
      </dgm:t>
    </dgm:pt>
    <dgm:pt modelId="{15FE9C58-D444-4A01-95C0-F8D3977A91A5}" type="parTrans" cxnId="{69E23626-4CA3-49A2-907E-53FE5C55CABC}">
      <dgm:prSet/>
      <dgm:spPr/>
      <dgm:t>
        <a:bodyPr/>
        <a:lstStyle/>
        <a:p>
          <a:endParaRPr lang="en-US"/>
        </a:p>
      </dgm:t>
    </dgm:pt>
    <dgm:pt modelId="{98197EE9-F40A-4285-9087-AEFE25C9CE50}" type="sibTrans" cxnId="{69E23626-4CA3-49A2-907E-53FE5C55CABC}">
      <dgm:prSet/>
      <dgm:spPr/>
      <dgm:t>
        <a:bodyPr/>
        <a:lstStyle/>
        <a:p>
          <a:endParaRPr lang="en-US"/>
        </a:p>
      </dgm:t>
    </dgm:pt>
    <dgm:pt modelId="{9EA9B77D-C8FD-4114-B261-8086E83A5FAA}">
      <dgm:prSet/>
      <dgm:spPr>
        <a:solidFill>
          <a:srgbClr val="D6BED0"/>
        </a:solidFill>
      </dgm:spPr>
      <dgm:t>
        <a:bodyPr/>
        <a:lstStyle/>
        <a:p>
          <a:r>
            <a:rPr lang="en-GB" dirty="0">
              <a:solidFill>
                <a:schemeClr val="tx1"/>
              </a:solidFill>
            </a:rPr>
            <a:t>ASYE coordinator </a:t>
          </a:r>
          <a:endParaRPr lang="en-US" dirty="0">
            <a:solidFill>
              <a:schemeClr val="tx1"/>
            </a:solidFill>
          </a:endParaRPr>
        </a:p>
      </dgm:t>
    </dgm:pt>
    <dgm:pt modelId="{7E604A6B-F3BB-4451-89D7-A49995B99B7F}" type="parTrans" cxnId="{DF89EC2C-329E-4C6B-B551-B976015F1AB7}">
      <dgm:prSet/>
      <dgm:spPr/>
      <dgm:t>
        <a:bodyPr/>
        <a:lstStyle/>
        <a:p>
          <a:endParaRPr lang="en-US"/>
        </a:p>
      </dgm:t>
    </dgm:pt>
    <dgm:pt modelId="{A28D92AF-0DBE-4B50-8463-5453D44884E0}" type="sibTrans" cxnId="{DF89EC2C-329E-4C6B-B551-B976015F1AB7}">
      <dgm:prSet/>
      <dgm:spPr/>
      <dgm:t>
        <a:bodyPr/>
        <a:lstStyle/>
        <a:p>
          <a:endParaRPr lang="en-US"/>
        </a:p>
      </dgm:t>
    </dgm:pt>
    <dgm:pt modelId="{63BDF9C3-24FD-4F3E-9943-70120D7CC4E2}">
      <dgm:prSet/>
      <dgm:spPr>
        <a:solidFill>
          <a:schemeClr val="accent6">
            <a:lumMod val="20000"/>
            <a:lumOff val="80000"/>
          </a:schemeClr>
        </a:solidFill>
      </dgm:spPr>
      <dgm:t>
        <a:bodyPr/>
        <a:lstStyle/>
        <a:p>
          <a:r>
            <a:rPr lang="en-GB" dirty="0">
              <a:solidFill>
                <a:schemeClr val="tx1"/>
              </a:solidFill>
            </a:rPr>
            <a:t>Principal Social Worker </a:t>
          </a:r>
          <a:endParaRPr lang="en-US" dirty="0">
            <a:solidFill>
              <a:schemeClr val="tx1"/>
            </a:solidFill>
          </a:endParaRPr>
        </a:p>
      </dgm:t>
    </dgm:pt>
    <dgm:pt modelId="{8411F4C0-8F74-403A-9B01-14FAB8D57FFA}" type="parTrans" cxnId="{5E94283D-FAC1-415B-AECE-93C0236F4B86}">
      <dgm:prSet/>
      <dgm:spPr/>
      <dgm:t>
        <a:bodyPr/>
        <a:lstStyle/>
        <a:p>
          <a:endParaRPr lang="en-US"/>
        </a:p>
      </dgm:t>
    </dgm:pt>
    <dgm:pt modelId="{0D4CA3E2-0511-404C-9F58-17D3DA7AA4B8}" type="sibTrans" cxnId="{5E94283D-FAC1-415B-AECE-93C0236F4B86}">
      <dgm:prSet/>
      <dgm:spPr/>
      <dgm:t>
        <a:bodyPr/>
        <a:lstStyle/>
        <a:p>
          <a:endParaRPr lang="en-US"/>
        </a:p>
      </dgm:t>
    </dgm:pt>
    <dgm:pt modelId="{504ADF5A-3DBA-4D3C-AA36-60860083B0BD}">
      <dgm:prSet/>
      <dgm:spPr>
        <a:solidFill>
          <a:schemeClr val="bg2">
            <a:lumMod val="90000"/>
          </a:schemeClr>
        </a:solidFill>
      </dgm:spPr>
      <dgm:t>
        <a:bodyPr/>
        <a:lstStyle/>
        <a:p>
          <a:r>
            <a:rPr lang="en-GB" dirty="0">
              <a:solidFill>
                <a:schemeClr val="tx1"/>
              </a:solidFill>
            </a:rPr>
            <a:t>Senior management</a:t>
          </a:r>
          <a:endParaRPr lang="en-US" dirty="0">
            <a:solidFill>
              <a:schemeClr val="tx1"/>
            </a:solidFill>
          </a:endParaRPr>
        </a:p>
      </dgm:t>
    </dgm:pt>
    <dgm:pt modelId="{FD40AE6A-289F-480C-9BDF-B78AAE8476CF}" type="parTrans" cxnId="{F62CAA8F-72DE-4B76-B080-225C0CA61697}">
      <dgm:prSet/>
      <dgm:spPr/>
      <dgm:t>
        <a:bodyPr/>
        <a:lstStyle/>
        <a:p>
          <a:endParaRPr lang="en-US"/>
        </a:p>
      </dgm:t>
    </dgm:pt>
    <dgm:pt modelId="{C96CE3AE-4341-45B1-8D0B-A5B3D68FEB89}" type="sibTrans" cxnId="{F62CAA8F-72DE-4B76-B080-225C0CA61697}">
      <dgm:prSet/>
      <dgm:spPr/>
      <dgm:t>
        <a:bodyPr/>
        <a:lstStyle/>
        <a:p>
          <a:endParaRPr lang="en-US"/>
        </a:p>
      </dgm:t>
    </dgm:pt>
    <dgm:pt modelId="{557279A5-ECAA-4719-B9FA-D0D344A2A229}" type="pres">
      <dgm:prSet presAssocID="{F6ED6310-FDBD-4299-A1A9-5B339F8718C2}" presName="diagram" presStyleCnt="0">
        <dgm:presLayoutVars>
          <dgm:dir/>
          <dgm:resizeHandles val="exact"/>
        </dgm:presLayoutVars>
      </dgm:prSet>
      <dgm:spPr/>
    </dgm:pt>
    <dgm:pt modelId="{41914A6A-160F-47F4-9459-4838AB528EF2}" type="pres">
      <dgm:prSet presAssocID="{B3A5972C-D110-4291-BEE3-BCB122452F16}" presName="node" presStyleLbl="node1" presStyleIdx="0" presStyleCnt="6">
        <dgm:presLayoutVars>
          <dgm:bulletEnabled val="1"/>
        </dgm:presLayoutVars>
      </dgm:prSet>
      <dgm:spPr/>
    </dgm:pt>
    <dgm:pt modelId="{1268E29F-52A5-4B3E-80DD-571B249B822E}" type="pres">
      <dgm:prSet presAssocID="{318A7EB2-E5D2-4F60-A825-0A74265CB437}" presName="sibTrans" presStyleCnt="0"/>
      <dgm:spPr/>
    </dgm:pt>
    <dgm:pt modelId="{1D9B5DBE-F613-4799-947D-CB57BE39C35F}" type="pres">
      <dgm:prSet presAssocID="{64A2FD7A-6CFC-406C-B7B7-7DAA9FF1154E}" presName="node" presStyleLbl="node1" presStyleIdx="1" presStyleCnt="6">
        <dgm:presLayoutVars>
          <dgm:bulletEnabled val="1"/>
        </dgm:presLayoutVars>
      </dgm:prSet>
      <dgm:spPr/>
    </dgm:pt>
    <dgm:pt modelId="{4CFF86EA-F1FE-49AF-B13A-24979B989F3C}" type="pres">
      <dgm:prSet presAssocID="{20497AD5-CD5C-446D-90AB-A71092575278}" presName="sibTrans" presStyleCnt="0"/>
      <dgm:spPr/>
    </dgm:pt>
    <dgm:pt modelId="{CF1E53D1-8282-4991-840A-1750C2AB7798}" type="pres">
      <dgm:prSet presAssocID="{0D49334E-A33C-42F5-A65C-A56CB7C37D34}" presName="node" presStyleLbl="node1" presStyleIdx="2" presStyleCnt="6">
        <dgm:presLayoutVars>
          <dgm:bulletEnabled val="1"/>
        </dgm:presLayoutVars>
      </dgm:prSet>
      <dgm:spPr/>
    </dgm:pt>
    <dgm:pt modelId="{02639C7B-19FE-41A8-BD8C-1C6802F6FF89}" type="pres">
      <dgm:prSet presAssocID="{98197EE9-F40A-4285-9087-AEFE25C9CE50}" presName="sibTrans" presStyleCnt="0"/>
      <dgm:spPr/>
    </dgm:pt>
    <dgm:pt modelId="{1E023078-3599-44BF-8AA1-B0B4D3C8B9C9}" type="pres">
      <dgm:prSet presAssocID="{9EA9B77D-C8FD-4114-B261-8086E83A5FAA}" presName="node" presStyleLbl="node1" presStyleIdx="3" presStyleCnt="6">
        <dgm:presLayoutVars>
          <dgm:bulletEnabled val="1"/>
        </dgm:presLayoutVars>
      </dgm:prSet>
      <dgm:spPr/>
    </dgm:pt>
    <dgm:pt modelId="{80D8B706-7089-492B-AA4F-908A3E7A394E}" type="pres">
      <dgm:prSet presAssocID="{A28D92AF-0DBE-4B50-8463-5453D44884E0}" presName="sibTrans" presStyleCnt="0"/>
      <dgm:spPr/>
    </dgm:pt>
    <dgm:pt modelId="{B60BCA69-4BD3-458F-AB0E-C96D5DADAE31}" type="pres">
      <dgm:prSet presAssocID="{63BDF9C3-24FD-4F3E-9943-70120D7CC4E2}" presName="node" presStyleLbl="node1" presStyleIdx="4" presStyleCnt="6">
        <dgm:presLayoutVars>
          <dgm:bulletEnabled val="1"/>
        </dgm:presLayoutVars>
      </dgm:prSet>
      <dgm:spPr/>
    </dgm:pt>
    <dgm:pt modelId="{37F0A71C-4E24-4BFC-BD61-AF0A76B3614B}" type="pres">
      <dgm:prSet presAssocID="{0D4CA3E2-0511-404C-9F58-17D3DA7AA4B8}" presName="sibTrans" presStyleCnt="0"/>
      <dgm:spPr/>
    </dgm:pt>
    <dgm:pt modelId="{CEE7B944-9A42-4175-9F8C-4BCF4651E577}" type="pres">
      <dgm:prSet presAssocID="{504ADF5A-3DBA-4D3C-AA36-60860083B0BD}" presName="node" presStyleLbl="node1" presStyleIdx="5" presStyleCnt="6">
        <dgm:presLayoutVars>
          <dgm:bulletEnabled val="1"/>
        </dgm:presLayoutVars>
      </dgm:prSet>
      <dgm:spPr/>
    </dgm:pt>
  </dgm:ptLst>
  <dgm:cxnLst>
    <dgm:cxn modelId="{10891708-968E-4C12-8F6B-1424AFD4C849}" type="presOf" srcId="{63BDF9C3-24FD-4F3E-9943-70120D7CC4E2}" destId="{B60BCA69-4BD3-458F-AB0E-C96D5DADAE31}" srcOrd="0" destOrd="0" presId="urn:microsoft.com/office/officeart/2005/8/layout/default"/>
    <dgm:cxn modelId="{8E6D5516-F40F-4E78-B962-9DB4813FC433}" type="presOf" srcId="{F6ED6310-FDBD-4299-A1A9-5B339F8718C2}" destId="{557279A5-ECAA-4719-B9FA-D0D344A2A229}" srcOrd="0" destOrd="0" presId="urn:microsoft.com/office/officeart/2005/8/layout/default"/>
    <dgm:cxn modelId="{69E23626-4CA3-49A2-907E-53FE5C55CABC}" srcId="{F6ED6310-FDBD-4299-A1A9-5B339F8718C2}" destId="{0D49334E-A33C-42F5-A65C-A56CB7C37D34}" srcOrd="2" destOrd="0" parTransId="{15FE9C58-D444-4A01-95C0-F8D3977A91A5}" sibTransId="{98197EE9-F40A-4285-9087-AEFE25C9CE50}"/>
    <dgm:cxn modelId="{DF89EC2C-329E-4C6B-B551-B976015F1AB7}" srcId="{F6ED6310-FDBD-4299-A1A9-5B339F8718C2}" destId="{9EA9B77D-C8FD-4114-B261-8086E83A5FAA}" srcOrd="3" destOrd="0" parTransId="{7E604A6B-F3BB-4451-89D7-A49995B99B7F}" sibTransId="{A28D92AF-0DBE-4B50-8463-5453D44884E0}"/>
    <dgm:cxn modelId="{5E94283D-FAC1-415B-AECE-93C0236F4B86}" srcId="{F6ED6310-FDBD-4299-A1A9-5B339F8718C2}" destId="{63BDF9C3-24FD-4F3E-9943-70120D7CC4E2}" srcOrd="4" destOrd="0" parTransId="{8411F4C0-8F74-403A-9B01-14FAB8D57FFA}" sibTransId="{0D4CA3E2-0511-404C-9F58-17D3DA7AA4B8}"/>
    <dgm:cxn modelId="{E77DC961-3B92-4794-AE58-60BD92E8085C}" srcId="{F6ED6310-FDBD-4299-A1A9-5B339F8718C2}" destId="{B3A5972C-D110-4291-BEE3-BCB122452F16}" srcOrd="0" destOrd="0" parTransId="{8D4F7FCB-103B-4404-879C-C5BB81982261}" sibTransId="{318A7EB2-E5D2-4F60-A825-0A74265CB437}"/>
    <dgm:cxn modelId="{CB255D6B-74DE-47BF-A336-6116CB8CDF0A}" type="presOf" srcId="{504ADF5A-3DBA-4D3C-AA36-60860083B0BD}" destId="{CEE7B944-9A42-4175-9F8C-4BCF4651E577}" srcOrd="0" destOrd="0" presId="urn:microsoft.com/office/officeart/2005/8/layout/default"/>
    <dgm:cxn modelId="{9F330873-6C44-4DB3-B5E6-F7B05351CF76}" type="presOf" srcId="{64A2FD7A-6CFC-406C-B7B7-7DAA9FF1154E}" destId="{1D9B5DBE-F613-4799-947D-CB57BE39C35F}" srcOrd="0" destOrd="0" presId="urn:microsoft.com/office/officeart/2005/8/layout/default"/>
    <dgm:cxn modelId="{F62CAA8F-72DE-4B76-B080-225C0CA61697}" srcId="{F6ED6310-FDBD-4299-A1A9-5B339F8718C2}" destId="{504ADF5A-3DBA-4D3C-AA36-60860083B0BD}" srcOrd="5" destOrd="0" parTransId="{FD40AE6A-289F-480C-9BDF-B78AAE8476CF}" sibTransId="{C96CE3AE-4341-45B1-8D0B-A5B3D68FEB89}"/>
    <dgm:cxn modelId="{C8027493-D785-41F3-8D78-6430865CD4A4}" type="presOf" srcId="{B3A5972C-D110-4291-BEE3-BCB122452F16}" destId="{41914A6A-160F-47F4-9459-4838AB528EF2}" srcOrd="0" destOrd="0" presId="urn:microsoft.com/office/officeart/2005/8/layout/default"/>
    <dgm:cxn modelId="{9ADB2296-E7E0-431A-A6CC-1E29E3F4726C}" type="presOf" srcId="{9EA9B77D-C8FD-4114-B261-8086E83A5FAA}" destId="{1E023078-3599-44BF-8AA1-B0B4D3C8B9C9}" srcOrd="0" destOrd="0" presId="urn:microsoft.com/office/officeart/2005/8/layout/default"/>
    <dgm:cxn modelId="{347A21CD-362C-4580-A6A3-F64AE8704069}" type="presOf" srcId="{0D49334E-A33C-42F5-A65C-A56CB7C37D34}" destId="{CF1E53D1-8282-4991-840A-1750C2AB7798}" srcOrd="0" destOrd="0" presId="urn:microsoft.com/office/officeart/2005/8/layout/default"/>
    <dgm:cxn modelId="{E20ED6EC-7555-4807-ADED-D98F4CBB096D}" srcId="{F6ED6310-FDBD-4299-A1A9-5B339F8718C2}" destId="{64A2FD7A-6CFC-406C-B7B7-7DAA9FF1154E}" srcOrd="1" destOrd="0" parTransId="{16E1B0A0-FE62-4BAA-B9E6-A573F4A9AFA2}" sibTransId="{20497AD5-CD5C-446D-90AB-A71092575278}"/>
    <dgm:cxn modelId="{9A28F8E3-2FF1-480B-93D1-22720B5997D2}" type="presParOf" srcId="{557279A5-ECAA-4719-B9FA-D0D344A2A229}" destId="{41914A6A-160F-47F4-9459-4838AB528EF2}" srcOrd="0" destOrd="0" presId="urn:microsoft.com/office/officeart/2005/8/layout/default"/>
    <dgm:cxn modelId="{5D46E6EA-22A6-46A4-BFFB-088599B11624}" type="presParOf" srcId="{557279A5-ECAA-4719-B9FA-D0D344A2A229}" destId="{1268E29F-52A5-4B3E-80DD-571B249B822E}" srcOrd="1" destOrd="0" presId="urn:microsoft.com/office/officeart/2005/8/layout/default"/>
    <dgm:cxn modelId="{3714F615-9C15-4DA5-AE91-11DBF535889C}" type="presParOf" srcId="{557279A5-ECAA-4719-B9FA-D0D344A2A229}" destId="{1D9B5DBE-F613-4799-947D-CB57BE39C35F}" srcOrd="2" destOrd="0" presId="urn:microsoft.com/office/officeart/2005/8/layout/default"/>
    <dgm:cxn modelId="{47A8074E-9EA6-4606-90B7-AE3F12D232C7}" type="presParOf" srcId="{557279A5-ECAA-4719-B9FA-D0D344A2A229}" destId="{4CFF86EA-F1FE-49AF-B13A-24979B989F3C}" srcOrd="3" destOrd="0" presId="urn:microsoft.com/office/officeart/2005/8/layout/default"/>
    <dgm:cxn modelId="{01A3A38F-CFEE-4D73-89BF-3E93DAE1CD9F}" type="presParOf" srcId="{557279A5-ECAA-4719-B9FA-D0D344A2A229}" destId="{CF1E53D1-8282-4991-840A-1750C2AB7798}" srcOrd="4" destOrd="0" presId="urn:microsoft.com/office/officeart/2005/8/layout/default"/>
    <dgm:cxn modelId="{6DCCC331-859B-4B96-9E88-F05AFD50ABE5}" type="presParOf" srcId="{557279A5-ECAA-4719-B9FA-D0D344A2A229}" destId="{02639C7B-19FE-41A8-BD8C-1C6802F6FF89}" srcOrd="5" destOrd="0" presId="urn:microsoft.com/office/officeart/2005/8/layout/default"/>
    <dgm:cxn modelId="{495179D3-D24B-4584-AD91-C2698E53F319}" type="presParOf" srcId="{557279A5-ECAA-4719-B9FA-D0D344A2A229}" destId="{1E023078-3599-44BF-8AA1-B0B4D3C8B9C9}" srcOrd="6" destOrd="0" presId="urn:microsoft.com/office/officeart/2005/8/layout/default"/>
    <dgm:cxn modelId="{87B37181-D37D-4C89-A472-D5FEB33FA3C0}" type="presParOf" srcId="{557279A5-ECAA-4719-B9FA-D0D344A2A229}" destId="{80D8B706-7089-492B-AA4F-908A3E7A394E}" srcOrd="7" destOrd="0" presId="urn:microsoft.com/office/officeart/2005/8/layout/default"/>
    <dgm:cxn modelId="{309C8FB1-7527-45FD-8E98-7F7A4EACDF00}" type="presParOf" srcId="{557279A5-ECAA-4719-B9FA-D0D344A2A229}" destId="{B60BCA69-4BD3-458F-AB0E-C96D5DADAE31}" srcOrd="8" destOrd="0" presId="urn:microsoft.com/office/officeart/2005/8/layout/default"/>
    <dgm:cxn modelId="{EFF75C7C-225F-4A6B-BD7C-6D1984EADE1B}" type="presParOf" srcId="{557279A5-ECAA-4719-B9FA-D0D344A2A229}" destId="{37F0A71C-4E24-4BFC-BD61-AF0A76B3614B}" srcOrd="9" destOrd="0" presId="urn:microsoft.com/office/officeart/2005/8/layout/default"/>
    <dgm:cxn modelId="{B4A75BC8-569C-4F12-92A1-88753789587A}" type="presParOf" srcId="{557279A5-ECAA-4719-B9FA-D0D344A2A229}" destId="{CEE7B944-9A42-4175-9F8C-4BCF4651E57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C71F1-8330-4AE2-96AC-8A00192F098F}">
      <dsp:nvSpPr>
        <dsp:cNvPr id="0" name=""/>
        <dsp:cNvSpPr/>
      </dsp:nvSpPr>
      <dsp:spPr>
        <a:xfrm>
          <a:off x="2305" y="-37508"/>
          <a:ext cx="6067478" cy="10537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Department of Health &amp; Social Care (DHSC) appoint Skills for Care (</a:t>
          </a:r>
          <a:r>
            <a:rPr lang="en-US" sz="1800" kern="1200" dirty="0" err="1">
              <a:solidFill>
                <a:schemeClr val="tx1"/>
              </a:solidFill>
            </a:rPr>
            <a:t>SfC</a:t>
          </a:r>
          <a:r>
            <a:rPr lang="en-US" sz="1800" kern="1200" dirty="0">
              <a:solidFill>
                <a:schemeClr val="tx1"/>
              </a:solidFill>
            </a:rPr>
            <a:t>) to support organizations with the delivery of ASYE</a:t>
          </a:r>
          <a:r>
            <a:rPr lang="en-GB" sz="1800" kern="1200" dirty="0">
              <a:hlinkClick xmlns:r="http://schemas.openxmlformats.org/officeDocument/2006/relationships" r:id="rId1"/>
            </a:rPr>
            <a:t>The ASYE framework (skillsforcare.org.uk)</a:t>
          </a:r>
          <a:endParaRPr lang="en-US" sz="1800" kern="1200" dirty="0">
            <a:solidFill>
              <a:schemeClr val="tx1"/>
            </a:solidFill>
          </a:endParaRPr>
        </a:p>
      </dsp:txBody>
      <dsp:txXfrm>
        <a:off x="33168" y="-6645"/>
        <a:ext cx="4977783" cy="992017"/>
      </dsp:txXfrm>
    </dsp:sp>
    <dsp:sp modelId="{DFAFA696-C01A-45B2-9A22-B378A27A4103}">
      <dsp:nvSpPr>
        <dsp:cNvPr id="0" name=""/>
        <dsp:cNvSpPr/>
      </dsp:nvSpPr>
      <dsp:spPr>
        <a:xfrm>
          <a:off x="453090" y="1066732"/>
          <a:ext cx="6067478" cy="903709"/>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Inception of ASYE 2012 - Employer led </a:t>
          </a:r>
          <a:r>
            <a:rPr lang="en-US" sz="1800" kern="1200" dirty="0" err="1">
              <a:solidFill>
                <a:schemeClr val="tx1"/>
              </a:solidFill>
            </a:rPr>
            <a:t>programme</a:t>
          </a:r>
          <a:r>
            <a:rPr lang="en-US" sz="1800" kern="1200" dirty="0">
              <a:solidFill>
                <a:schemeClr val="tx1"/>
              </a:solidFill>
            </a:rPr>
            <a:t> providing NQSWs extra support in first year;</a:t>
          </a:r>
        </a:p>
      </dsp:txBody>
      <dsp:txXfrm>
        <a:off x="479559" y="1093201"/>
        <a:ext cx="4974038" cy="850771"/>
      </dsp:txXfrm>
    </dsp:sp>
    <dsp:sp modelId="{1556C2C3-37E5-4A55-926A-B48E545B9B2F}">
      <dsp:nvSpPr>
        <dsp:cNvPr id="0" name=""/>
        <dsp:cNvSpPr/>
      </dsp:nvSpPr>
      <dsp:spPr>
        <a:xfrm>
          <a:off x="906181" y="2095957"/>
          <a:ext cx="6067478" cy="903709"/>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Consolidate learning and build knowledge, skills, and professional confidence. Reflective Practice.  </a:t>
          </a:r>
          <a:r>
            <a:rPr lang="en-GB" sz="1800" b="1" kern="1200" dirty="0">
              <a:solidFill>
                <a:schemeClr val="tx1"/>
              </a:solidFill>
            </a:rPr>
            <a:t>A</a:t>
          </a:r>
          <a:r>
            <a:rPr lang="en-US" sz="1800" b="1" kern="1200" dirty="0" err="1">
              <a:solidFill>
                <a:schemeClr val="tx1"/>
              </a:solidFill>
            </a:rPr>
            <a:t>ssessment</a:t>
          </a:r>
          <a:r>
            <a:rPr lang="en-US" sz="1800" b="1" kern="1200" dirty="0">
              <a:solidFill>
                <a:schemeClr val="tx1"/>
              </a:solidFill>
            </a:rPr>
            <a:t> frameworks </a:t>
          </a:r>
          <a:r>
            <a:rPr lang="en-US" sz="1800" kern="1200" dirty="0">
              <a:solidFill>
                <a:schemeClr val="tx1"/>
              </a:solidFill>
            </a:rPr>
            <a:t>include PCF and KSS/PQS</a:t>
          </a:r>
        </a:p>
      </dsp:txBody>
      <dsp:txXfrm>
        <a:off x="932650" y="2122426"/>
        <a:ext cx="4974038" cy="850771"/>
      </dsp:txXfrm>
    </dsp:sp>
    <dsp:sp modelId="{17AE1D16-6B38-437D-AB3E-9FE6FA9D7077}">
      <dsp:nvSpPr>
        <dsp:cNvPr id="0" name=""/>
        <dsp:cNvSpPr/>
      </dsp:nvSpPr>
      <dsp:spPr>
        <a:xfrm>
          <a:off x="1359272" y="3125181"/>
          <a:ext cx="6067478" cy="903709"/>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NQSWs complete a </a:t>
          </a:r>
          <a:r>
            <a:rPr lang="en-GB" sz="1800" b="1" kern="1200" dirty="0">
              <a:solidFill>
                <a:schemeClr val="tx1"/>
              </a:solidFill>
            </a:rPr>
            <a:t>portfolio</a:t>
          </a:r>
          <a:r>
            <a:rPr lang="en-GB" sz="1800" kern="1200" dirty="0">
              <a:solidFill>
                <a:schemeClr val="tx1"/>
              </a:solidFill>
            </a:rPr>
            <a:t> of evidence over 12-month programme which is ratified through an internal moderation process. </a:t>
          </a:r>
          <a:r>
            <a:rPr lang="en-US" sz="1800" b="1" kern="1200" dirty="0">
              <a:solidFill>
                <a:schemeClr val="tx1"/>
              </a:solidFill>
            </a:rPr>
            <a:t> </a:t>
          </a:r>
        </a:p>
      </dsp:txBody>
      <dsp:txXfrm>
        <a:off x="1385741" y="3151650"/>
        <a:ext cx="4974038" cy="850771"/>
      </dsp:txXfrm>
    </dsp:sp>
    <dsp:sp modelId="{432BA7E2-52BF-415D-9466-77DCC780CCFB}">
      <dsp:nvSpPr>
        <dsp:cNvPr id="0" name=""/>
        <dsp:cNvSpPr/>
      </dsp:nvSpPr>
      <dsp:spPr>
        <a:xfrm>
          <a:off x="1812363" y="4154406"/>
          <a:ext cx="6067478" cy="90370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Key support arrangements: </a:t>
          </a:r>
          <a:r>
            <a:rPr lang="en-US" sz="1800" b="1" kern="1200" dirty="0">
              <a:solidFill>
                <a:schemeClr val="tx1"/>
              </a:solidFill>
            </a:rPr>
            <a:t>reduced workload</a:t>
          </a:r>
          <a:r>
            <a:rPr lang="en-US" sz="1800" b="0" kern="1200" dirty="0">
              <a:solidFill>
                <a:schemeClr val="tx1"/>
              </a:solidFill>
            </a:rPr>
            <a:t>, </a:t>
          </a:r>
          <a:r>
            <a:rPr lang="en-US" sz="1800" b="1" kern="1200" dirty="0">
              <a:solidFill>
                <a:schemeClr val="tx1"/>
              </a:solidFill>
            </a:rPr>
            <a:t>supervision</a:t>
          </a:r>
          <a:r>
            <a:rPr lang="en-US" sz="1800" b="0" kern="1200" dirty="0">
              <a:solidFill>
                <a:schemeClr val="tx1"/>
              </a:solidFill>
            </a:rPr>
            <a:t> &amp; </a:t>
          </a:r>
          <a:r>
            <a:rPr lang="en-US" sz="1800" b="1" kern="1200" dirty="0">
              <a:solidFill>
                <a:schemeClr val="tx1"/>
              </a:solidFill>
            </a:rPr>
            <a:t>ASYE CPD time</a:t>
          </a:r>
        </a:p>
      </dsp:txBody>
      <dsp:txXfrm>
        <a:off x="1838832" y="4180875"/>
        <a:ext cx="4974038" cy="850771"/>
      </dsp:txXfrm>
    </dsp:sp>
    <dsp:sp modelId="{89FCDB99-88CE-464C-8BCA-FD988D70A23B}">
      <dsp:nvSpPr>
        <dsp:cNvPr id="0" name=""/>
        <dsp:cNvSpPr/>
      </dsp:nvSpPr>
      <dsp:spPr>
        <a:xfrm>
          <a:off x="5480067" y="697718"/>
          <a:ext cx="587411" cy="58741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612234" y="697718"/>
        <a:ext cx="323077" cy="442027"/>
      </dsp:txXfrm>
    </dsp:sp>
    <dsp:sp modelId="{AC52C3E8-4DB9-4C05-AF10-16B265BD252E}">
      <dsp:nvSpPr>
        <dsp:cNvPr id="0" name=""/>
        <dsp:cNvSpPr/>
      </dsp:nvSpPr>
      <dsp:spPr>
        <a:xfrm>
          <a:off x="5933158" y="1726942"/>
          <a:ext cx="587411" cy="587411"/>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065325" y="1726942"/>
        <a:ext cx="323077" cy="442027"/>
      </dsp:txXfrm>
    </dsp:sp>
    <dsp:sp modelId="{E24CF75C-73BC-4649-BADE-64F469838294}">
      <dsp:nvSpPr>
        <dsp:cNvPr id="0" name=""/>
        <dsp:cNvSpPr/>
      </dsp:nvSpPr>
      <dsp:spPr>
        <a:xfrm>
          <a:off x="6386249" y="2741105"/>
          <a:ext cx="587411" cy="587411"/>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518416" y="2741105"/>
        <a:ext cx="323077" cy="442027"/>
      </dsp:txXfrm>
    </dsp:sp>
    <dsp:sp modelId="{70E506A4-4CB2-438E-91A9-D63D056C0940}">
      <dsp:nvSpPr>
        <dsp:cNvPr id="0" name=""/>
        <dsp:cNvSpPr/>
      </dsp:nvSpPr>
      <dsp:spPr>
        <a:xfrm>
          <a:off x="6839340" y="3780370"/>
          <a:ext cx="587411" cy="58741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971507" y="3780370"/>
        <a:ext cx="323077" cy="442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7B333-3875-4FE8-A041-1BDD82EAB7D1}">
      <dsp:nvSpPr>
        <dsp:cNvPr id="0" name=""/>
        <dsp:cNvSpPr/>
      </dsp:nvSpPr>
      <dsp:spPr>
        <a:xfrm>
          <a:off x="0" y="540"/>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FF7BEB4-7F5D-4AE6-915F-A1D30AFDD9F3}">
      <dsp:nvSpPr>
        <dsp:cNvPr id="0" name=""/>
        <dsp:cNvSpPr/>
      </dsp:nvSpPr>
      <dsp:spPr>
        <a:xfrm>
          <a:off x="0" y="540"/>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b="1" kern="1200" dirty="0">
              <a:solidFill>
                <a:schemeClr val="accent1"/>
              </a:solidFill>
            </a:rPr>
            <a:t>Benefits of ASYE </a:t>
          </a:r>
          <a:endParaRPr lang="en-US" sz="2400" b="1" kern="1200" dirty="0">
            <a:solidFill>
              <a:schemeClr val="accent1"/>
            </a:solidFill>
          </a:endParaRPr>
        </a:p>
      </dsp:txBody>
      <dsp:txXfrm>
        <a:off x="0" y="540"/>
        <a:ext cx="8053108" cy="442792"/>
      </dsp:txXfrm>
    </dsp:sp>
    <dsp:sp modelId="{AF062B70-A8B7-44DC-82AE-4948E6D1E993}">
      <dsp:nvSpPr>
        <dsp:cNvPr id="0" name=""/>
        <dsp:cNvSpPr/>
      </dsp:nvSpPr>
      <dsp:spPr>
        <a:xfrm>
          <a:off x="0" y="443333"/>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9549A4C-7BFF-4AB2-B511-4876769A2B7D}">
      <dsp:nvSpPr>
        <dsp:cNvPr id="0" name=""/>
        <dsp:cNvSpPr/>
      </dsp:nvSpPr>
      <dsp:spPr>
        <a:xfrm>
          <a:off x="0" y="443333"/>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Develop professionally sound and ethical </a:t>
          </a:r>
          <a:r>
            <a:rPr lang="en-GB" sz="1600" b="1" kern="1200" dirty="0"/>
            <a:t>decision-making</a:t>
          </a:r>
          <a:r>
            <a:rPr lang="en-GB" sz="1600" kern="1200" dirty="0"/>
            <a:t> </a:t>
          </a:r>
          <a:endParaRPr lang="en-US" sz="1600" kern="1200" dirty="0"/>
        </a:p>
      </dsp:txBody>
      <dsp:txXfrm>
        <a:off x="0" y="443333"/>
        <a:ext cx="8053108" cy="442792"/>
      </dsp:txXfrm>
    </dsp:sp>
    <dsp:sp modelId="{C0D31738-A866-4FA0-BF88-72DA7A1B1931}">
      <dsp:nvSpPr>
        <dsp:cNvPr id="0" name=""/>
        <dsp:cNvSpPr/>
      </dsp:nvSpPr>
      <dsp:spPr>
        <a:xfrm>
          <a:off x="0" y="886125"/>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1752083-F34F-43D8-8C02-1961F4A203B5}">
      <dsp:nvSpPr>
        <dsp:cNvPr id="0" name=""/>
        <dsp:cNvSpPr/>
      </dsp:nvSpPr>
      <dsp:spPr>
        <a:xfrm>
          <a:off x="0" y="886125"/>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Promotes </a:t>
          </a:r>
          <a:r>
            <a:rPr lang="en-GB" sz="1600" b="1" kern="1200" dirty="0"/>
            <a:t>best practice</a:t>
          </a:r>
          <a:r>
            <a:rPr lang="en-GB" sz="1600" kern="1200" dirty="0"/>
            <a:t> with people</a:t>
          </a:r>
          <a:endParaRPr lang="en-US" sz="1600" kern="1200" dirty="0"/>
        </a:p>
      </dsp:txBody>
      <dsp:txXfrm>
        <a:off x="0" y="886125"/>
        <a:ext cx="8053108" cy="442792"/>
      </dsp:txXfrm>
    </dsp:sp>
    <dsp:sp modelId="{7E222F2D-D17C-4CAF-8518-6DEA7D888ED4}">
      <dsp:nvSpPr>
        <dsp:cNvPr id="0" name=""/>
        <dsp:cNvSpPr/>
      </dsp:nvSpPr>
      <dsp:spPr>
        <a:xfrm>
          <a:off x="0" y="1328917"/>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6CE6BCB-245C-48AC-9C77-BD4BC71CB375}">
      <dsp:nvSpPr>
        <dsp:cNvPr id="0" name=""/>
        <dsp:cNvSpPr/>
      </dsp:nvSpPr>
      <dsp:spPr>
        <a:xfrm>
          <a:off x="0" y="1328917"/>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Once in a career opportunity to build</a:t>
          </a:r>
          <a:r>
            <a:rPr lang="en-GB" sz="1600" b="1" kern="1200" dirty="0"/>
            <a:t> professional curiosity,</a:t>
          </a:r>
          <a:r>
            <a:rPr lang="en-GB" sz="1600" kern="1200" dirty="0"/>
            <a:t> </a:t>
          </a:r>
          <a:r>
            <a:rPr lang="en-GB" sz="1600" b="1" kern="1200" dirty="0"/>
            <a:t>confidence</a:t>
          </a:r>
          <a:r>
            <a:rPr lang="en-GB" sz="1600" kern="1200" dirty="0"/>
            <a:t>, </a:t>
          </a:r>
          <a:r>
            <a:rPr lang="en-GB" sz="1600" b="1" kern="1200" dirty="0"/>
            <a:t>skills</a:t>
          </a:r>
          <a:r>
            <a:rPr lang="en-GB" sz="1600" kern="1200" dirty="0"/>
            <a:t> and </a:t>
          </a:r>
          <a:r>
            <a:rPr lang="en-GB" sz="1600" b="1" kern="1200" dirty="0"/>
            <a:t>knowledge</a:t>
          </a:r>
          <a:endParaRPr lang="en-US" sz="1600" kern="1200" dirty="0"/>
        </a:p>
      </dsp:txBody>
      <dsp:txXfrm>
        <a:off x="0" y="1328917"/>
        <a:ext cx="8053108" cy="442792"/>
      </dsp:txXfrm>
    </dsp:sp>
    <dsp:sp modelId="{D6CE51CB-34BF-4783-AD18-1BF81900437D}">
      <dsp:nvSpPr>
        <dsp:cNvPr id="0" name=""/>
        <dsp:cNvSpPr/>
      </dsp:nvSpPr>
      <dsp:spPr>
        <a:xfrm>
          <a:off x="0" y="1771710"/>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39E0B4B-48DA-4261-9386-F8241F816280}">
      <dsp:nvSpPr>
        <dsp:cNvPr id="0" name=""/>
        <dsp:cNvSpPr/>
      </dsp:nvSpPr>
      <dsp:spPr>
        <a:xfrm>
          <a:off x="0" y="1771710"/>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Time to </a:t>
          </a:r>
          <a:r>
            <a:rPr lang="en-GB" sz="1600" b="1" kern="1200"/>
            <a:t>consolidate learning </a:t>
          </a:r>
          <a:r>
            <a:rPr lang="en-GB" sz="1600" kern="1200"/>
            <a:t>and </a:t>
          </a:r>
          <a:r>
            <a:rPr lang="en-GB" sz="1600" b="1" kern="1200"/>
            <a:t>development</a:t>
          </a:r>
          <a:endParaRPr lang="en-US" sz="1600" b="1" kern="1200"/>
        </a:p>
      </dsp:txBody>
      <dsp:txXfrm>
        <a:off x="0" y="1771710"/>
        <a:ext cx="8053108" cy="442792"/>
      </dsp:txXfrm>
    </dsp:sp>
    <dsp:sp modelId="{79016ABC-1EB0-481A-8166-AF7DEBDFC7A6}">
      <dsp:nvSpPr>
        <dsp:cNvPr id="0" name=""/>
        <dsp:cNvSpPr/>
      </dsp:nvSpPr>
      <dsp:spPr>
        <a:xfrm>
          <a:off x="0" y="2214502"/>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3E0567B-5EE7-42D3-A5E6-385CD152A255}">
      <dsp:nvSpPr>
        <dsp:cNvPr id="0" name=""/>
        <dsp:cNvSpPr/>
      </dsp:nvSpPr>
      <dsp:spPr>
        <a:xfrm>
          <a:off x="0" y="2214502"/>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Supports </a:t>
          </a:r>
          <a:r>
            <a:rPr lang="en-GB" sz="1600" b="1" kern="1200" dirty="0"/>
            <a:t>well-being </a:t>
          </a:r>
          <a:r>
            <a:rPr lang="en-GB" sz="1600" kern="1200" dirty="0"/>
            <a:t>and time to </a:t>
          </a:r>
          <a:r>
            <a:rPr lang="en-GB" sz="1600" b="1" kern="1200" dirty="0"/>
            <a:t>build self-care </a:t>
          </a:r>
          <a:r>
            <a:rPr lang="en-GB" sz="1600" kern="1200" dirty="0"/>
            <a:t> </a:t>
          </a:r>
          <a:endParaRPr lang="en-US" sz="1600" kern="1200" dirty="0"/>
        </a:p>
      </dsp:txBody>
      <dsp:txXfrm>
        <a:off x="0" y="2214502"/>
        <a:ext cx="8053108" cy="442792"/>
      </dsp:txXfrm>
    </dsp:sp>
    <dsp:sp modelId="{E8DA944B-3463-44B1-B496-684D31C38312}">
      <dsp:nvSpPr>
        <dsp:cNvPr id="0" name=""/>
        <dsp:cNvSpPr/>
      </dsp:nvSpPr>
      <dsp:spPr>
        <a:xfrm>
          <a:off x="0" y="2657294"/>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A3BFB12-0365-4722-8527-2A6AB4CC15FF}">
      <dsp:nvSpPr>
        <dsp:cNvPr id="0" name=""/>
        <dsp:cNvSpPr/>
      </dsp:nvSpPr>
      <dsp:spPr>
        <a:xfrm>
          <a:off x="0" y="2657294"/>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Rewarding, promotes self-efficacy, strengths - Celebrate achievements</a:t>
          </a:r>
        </a:p>
      </dsp:txBody>
      <dsp:txXfrm>
        <a:off x="0" y="2657294"/>
        <a:ext cx="8053108" cy="442792"/>
      </dsp:txXfrm>
    </dsp:sp>
    <dsp:sp modelId="{D31A64A9-19E4-4C9D-BE3F-9E659B1B9E75}">
      <dsp:nvSpPr>
        <dsp:cNvPr id="0" name=""/>
        <dsp:cNvSpPr/>
      </dsp:nvSpPr>
      <dsp:spPr>
        <a:xfrm>
          <a:off x="0" y="3100087"/>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7A95367-6F16-4738-A6D0-8BAED1BAA0BA}">
      <dsp:nvSpPr>
        <dsp:cNvPr id="0" name=""/>
        <dsp:cNvSpPr/>
      </dsp:nvSpPr>
      <dsp:spPr>
        <a:xfrm>
          <a:off x="0" y="3100087"/>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dirty="0"/>
            <a:t>Inclusivity, </a:t>
          </a:r>
          <a:r>
            <a:rPr lang="en-GB" sz="1600" kern="1200" dirty="0"/>
            <a:t>not disadvantaged due to protected characteristics or individual needs </a:t>
          </a:r>
          <a:endParaRPr lang="en-US" sz="1600" kern="1200" dirty="0"/>
        </a:p>
      </dsp:txBody>
      <dsp:txXfrm>
        <a:off x="0" y="3100087"/>
        <a:ext cx="8053108" cy="442792"/>
      </dsp:txXfrm>
    </dsp:sp>
    <dsp:sp modelId="{E277BCD5-ACC3-441A-96B8-9C14D23E3A74}">
      <dsp:nvSpPr>
        <dsp:cNvPr id="0" name=""/>
        <dsp:cNvSpPr/>
      </dsp:nvSpPr>
      <dsp:spPr>
        <a:xfrm>
          <a:off x="0" y="3542879"/>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076F6CB-3819-41A4-A107-0B2840655494}">
      <dsp:nvSpPr>
        <dsp:cNvPr id="0" name=""/>
        <dsp:cNvSpPr/>
      </dsp:nvSpPr>
      <dsp:spPr>
        <a:xfrm>
          <a:off x="0" y="3542879"/>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Continuation &amp; safe space for </a:t>
          </a:r>
          <a:r>
            <a:rPr lang="en-GB" sz="1600" b="1" kern="1200"/>
            <a:t>critically reflective</a:t>
          </a:r>
          <a:r>
            <a:rPr lang="en-GB" sz="1600" kern="1200"/>
            <a:t> practice</a:t>
          </a:r>
          <a:endParaRPr lang="en-US" sz="1600" kern="1200"/>
        </a:p>
      </dsp:txBody>
      <dsp:txXfrm>
        <a:off x="0" y="3542879"/>
        <a:ext cx="8053108" cy="442792"/>
      </dsp:txXfrm>
    </dsp:sp>
    <dsp:sp modelId="{3EA7EE56-DA52-4F5F-AC14-61D9478E1B19}">
      <dsp:nvSpPr>
        <dsp:cNvPr id="0" name=""/>
        <dsp:cNvSpPr/>
      </dsp:nvSpPr>
      <dsp:spPr>
        <a:xfrm>
          <a:off x="0" y="3985671"/>
          <a:ext cx="805310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0250EAA-BE6A-42B8-A4E7-7672FC4B263F}">
      <dsp:nvSpPr>
        <dsp:cNvPr id="0" name=""/>
        <dsp:cNvSpPr/>
      </dsp:nvSpPr>
      <dsp:spPr>
        <a:xfrm>
          <a:off x="0" y="3985671"/>
          <a:ext cx="8053108" cy="44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dirty="0"/>
            <a:t>Support arrangements</a:t>
          </a:r>
          <a:r>
            <a:rPr lang="en-GB" sz="1600" kern="1200" dirty="0"/>
            <a:t>: supervision, workload reduction and protected time.</a:t>
          </a:r>
          <a:endParaRPr lang="en-US" sz="1600" kern="1200" dirty="0"/>
        </a:p>
      </dsp:txBody>
      <dsp:txXfrm>
        <a:off x="0" y="3985671"/>
        <a:ext cx="8053108" cy="442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14A6A-160F-47F4-9459-4838AB528EF2}">
      <dsp:nvSpPr>
        <dsp:cNvPr id="0" name=""/>
        <dsp:cNvSpPr/>
      </dsp:nvSpPr>
      <dsp:spPr>
        <a:xfrm>
          <a:off x="0" y="136326"/>
          <a:ext cx="2464593" cy="1478756"/>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Newly Qualified Social Worker (NQSW)</a:t>
          </a:r>
          <a:r>
            <a:rPr lang="en-GB" sz="2700" kern="1200" dirty="0"/>
            <a:t> </a:t>
          </a:r>
          <a:endParaRPr lang="en-US" sz="2700" kern="1200" dirty="0"/>
        </a:p>
      </dsp:txBody>
      <dsp:txXfrm>
        <a:off x="0" y="136326"/>
        <a:ext cx="2464593" cy="1478756"/>
      </dsp:txXfrm>
    </dsp:sp>
    <dsp:sp modelId="{1D9B5DBE-F613-4799-947D-CB57BE39C35F}">
      <dsp:nvSpPr>
        <dsp:cNvPr id="0" name=""/>
        <dsp:cNvSpPr/>
      </dsp:nvSpPr>
      <dsp:spPr>
        <a:xfrm>
          <a:off x="2711053" y="136326"/>
          <a:ext cx="2464593" cy="1478756"/>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ASYE Assessor or Lead Assessor </a:t>
          </a:r>
          <a:endParaRPr lang="en-US" sz="2700" kern="1200" dirty="0">
            <a:solidFill>
              <a:schemeClr val="tx1"/>
            </a:solidFill>
          </a:endParaRPr>
        </a:p>
      </dsp:txBody>
      <dsp:txXfrm>
        <a:off x="2711053" y="136326"/>
        <a:ext cx="2464593" cy="1478756"/>
      </dsp:txXfrm>
    </dsp:sp>
    <dsp:sp modelId="{CF1E53D1-8282-4991-840A-1750C2AB7798}">
      <dsp:nvSpPr>
        <dsp:cNvPr id="0" name=""/>
        <dsp:cNvSpPr/>
      </dsp:nvSpPr>
      <dsp:spPr>
        <a:xfrm>
          <a:off x="5422106" y="136326"/>
          <a:ext cx="2464593" cy="1478756"/>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Line Manager </a:t>
          </a:r>
          <a:endParaRPr lang="en-US" sz="2700" kern="1200" dirty="0">
            <a:solidFill>
              <a:schemeClr val="tx1"/>
            </a:solidFill>
          </a:endParaRPr>
        </a:p>
      </dsp:txBody>
      <dsp:txXfrm>
        <a:off x="5422106" y="136326"/>
        <a:ext cx="2464593" cy="1478756"/>
      </dsp:txXfrm>
    </dsp:sp>
    <dsp:sp modelId="{1E023078-3599-44BF-8AA1-B0B4D3C8B9C9}">
      <dsp:nvSpPr>
        <dsp:cNvPr id="0" name=""/>
        <dsp:cNvSpPr/>
      </dsp:nvSpPr>
      <dsp:spPr>
        <a:xfrm>
          <a:off x="0" y="1861542"/>
          <a:ext cx="2464593" cy="1478756"/>
        </a:xfrm>
        <a:prstGeom prst="rect">
          <a:avLst/>
        </a:prstGeom>
        <a:solidFill>
          <a:srgbClr val="D6BE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ASYE coordinator </a:t>
          </a:r>
          <a:endParaRPr lang="en-US" sz="2700" kern="1200" dirty="0">
            <a:solidFill>
              <a:schemeClr val="tx1"/>
            </a:solidFill>
          </a:endParaRPr>
        </a:p>
      </dsp:txBody>
      <dsp:txXfrm>
        <a:off x="0" y="1861542"/>
        <a:ext cx="2464593" cy="1478756"/>
      </dsp:txXfrm>
    </dsp:sp>
    <dsp:sp modelId="{B60BCA69-4BD3-458F-AB0E-C96D5DADAE31}">
      <dsp:nvSpPr>
        <dsp:cNvPr id="0" name=""/>
        <dsp:cNvSpPr/>
      </dsp:nvSpPr>
      <dsp:spPr>
        <a:xfrm>
          <a:off x="2711053" y="1861542"/>
          <a:ext cx="2464593" cy="1478756"/>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Principal Social Worker </a:t>
          </a:r>
          <a:endParaRPr lang="en-US" sz="2700" kern="1200" dirty="0">
            <a:solidFill>
              <a:schemeClr val="tx1"/>
            </a:solidFill>
          </a:endParaRPr>
        </a:p>
      </dsp:txBody>
      <dsp:txXfrm>
        <a:off x="2711053" y="1861542"/>
        <a:ext cx="2464593" cy="1478756"/>
      </dsp:txXfrm>
    </dsp:sp>
    <dsp:sp modelId="{CEE7B944-9A42-4175-9F8C-4BCF4651E577}">
      <dsp:nvSpPr>
        <dsp:cNvPr id="0" name=""/>
        <dsp:cNvSpPr/>
      </dsp:nvSpPr>
      <dsp:spPr>
        <a:xfrm>
          <a:off x="5422106" y="1861542"/>
          <a:ext cx="2464593" cy="1478756"/>
        </a:xfrm>
        <a:prstGeom prst="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Senior management</a:t>
          </a:r>
          <a:endParaRPr lang="en-US" sz="2700" kern="1200" dirty="0">
            <a:solidFill>
              <a:schemeClr val="tx1"/>
            </a:solidFill>
          </a:endParaRPr>
        </a:p>
      </dsp:txBody>
      <dsp:txXfrm>
        <a:off x="5422106" y="1861542"/>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AAF4CF-2658-2C64-4896-6F51A70FBBF6}"/>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656EB5E-E2ED-BA75-50BA-AE25C661979F}"/>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D051D6C-3358-4502-B93D-FF84DE8C766A}" type="datetimeFigureOut">
              <a:rPr lang="en-GB" smtClean="0"/>
              <a:t>23/10/2025</a:t>
            </a:fld>
            <a:endParaRPr lang="en-GB"/>
          </a:p>
        </p:txBody>
      </p:sp>
      <p:sp>
        <p:nvSpPr>
          <p:cNvPr id="4" name="Footer Placeholder 3">
            <a:extLst>
              <a:ext uri="{FF2B5EF4-FFF2-40B4-BE49-F238E27FC236}">
                <a16:creationId xmlns:a16="http://schemas.microsoft.com/office/drawing/2014/main" id="{7AFDBE30-571D-5710-3685-C03B1EE60FD4}"/>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EEC0358-3267-E483-50F7-B00BA2427277}"/>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46D19A9E-0C20-4F32-A11C-20FBEAF97431}" type="slidenum">
              <a:rPr lang="en-GB" smtClean="0"/>
              <a:t>‹#›</a:t>
            </a:fld>
            <a:endParaRPr lang="en-GB"/>
          </a:p>
        </p:txBody>
      </p:sp>
    </p:spTree>
    <p:extLst>
      <p:ext uri="{BB962C8B-B14F-4D97-AF65-F5344CB8AC3E}">
        <p14:creationId xmlns:p14="http://schemas.microsoft.com/office/powerpoint/2010/main" val="2848957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5F50F14A-5384-41DD-993D-23D4CB1528AE}" type="datetimeFigureOut">
              <a:rPr lang="en-GB" smtClean="0"/>
              <a:t>23/10/2025</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6BD9F81-AC8D-436B-B33A-2EB3167EE68A}" type="slidenum">
              <a:rPr lang="en-GB" smtClean="0"/>
              <a:t>‹#›</a:t>
            </a:fld>
            <a:endParaRPr lang="en-GB"/>
          </a:p>
        </p:txBody>
      </p:sp>
    </p:spTree>
    <p:extLst>
      <p:ext uri="{BB962C8B-B14F-4D97-AF65-F5344CB8AC3E}">
        <p14:creationId xmlns:p14="http://schemas.microsoft.com/office/powerpoint/2010/main" val="383573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victoria@beecared4.co.u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killsforcare.org.uk/resources/documents/Regulated-professions/Social-work/ASYE/The-ASYE-framework.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ocal.gov.uk/standard-5-supervis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skillsforcare.org.uk/Regulated-professions/Social-work/ASYE/ASYE.aspx?gad_source=1&amp;gclid=CjwKCAiAzvC9BhADEiwAEhtlN1bJIC5x_NfvgS2pSfuaK0Bt1n0bBo6PNdN2qbTSfieKT5Se174aThoCMmwQAvD_Bw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asw.co.uk/sites/default/files/basw-pcf-and-kss-joint-statement.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and introductions.</a:t>
            </a:r>
          </a:p>
          <a:p>
            <a:r>
              <a:rPr lang="en-GB" dirty="0"/>
              <a:t>Introduction to ASYE is provided to help NQSWs, assessors, managers and teams. </a:t>
            </a:r>
          </a:p>
          <a:p>
            <a:r>
              <a:rPr lang="en-GB" dirty="0"/>
              <a:t>What do you hope to gain from this session? </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a:t>
            </a:fld>
            <a:endParaRPr lang="en-GB" dirty="0"/>
          </a:p>
        </p:txBody>
      </p:sp>
    </p:spTree>
    <p:extLst>
      <p:ext uri="{BB962C8B-B14F-4D97-AF65-F5344CB8AC3E}">
        <p14:creationId xmlns:p14="http://schemas.microsoft.com/office/powerpoint/2010/main" val="175150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very basic overview.</a:t>
            </a:r>
          </a:p>
          <a:p>
            <a:r>
              <a:rPr lang="en-GB" dirty="0"/>
              <a:t>There are other documents. </a:t>
            </a:r>
          </a:p>
          <a:p>
            <a:r>
              <a:rPr lang="en-GB" dirty="0"/>
              <a:t>Individuals must write post reflections on the feedback obtained from adults &amp; carers in need of care and support. </a:t>
            </a:r>
          </a:p>
          <a:p>
            <a:r>
              <a:rPr lang="en-GB" dirty="0"/>
              <a:t>The final reflection can be in the form of a presentation</a:t>
            </a:r>
          </a:p>
        </p:txBody>
      </p:sp>
      <p:sp>
        <p:nvSpPr>
          <p:cNvPr id="4" name="Slide Number Placeholder 3"/>
          <p:cNvSpPr>
            <a:spLocks noGrp="1"/>
          </p:cNvSpPr>
          <p:nvPr>
            <p:ph type="sldNum" sz="quarter" idx="5"/>
          </p:nvPr>
        </p:nvSpPr>
        <p:spPr/>
        <p:txBody>
          <a:bodyPr/>
          <a:lstStyle/>
          <a:p>
            <a:fld id="{46BD9F81-AC8D-436B-B33A-2EB3167EE68A}" type="slidenum">
              <a:rPr lang="en-GB" smtClean="0"/>
              <a:t>10</a:t>
            </a:fld>
            <a:endParaRPr lang="en-GB"/>
          </a:p>
        </p:txBody>
      </p:sp>
    </p:spTree>
    <p:extLst>
      <p:ext uri="{BB962C8B-B14F-4D97-AF65-F5344CB8AC3E}">
        <p14:creationId xmlns:p14="http://schemas.microsoft.com/office/powerpoint/2010/main" val="36077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NQSWs must attend the ASYE core skills training days and monthly reflective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Beecared4 are offering NQSWs the opportunity to spend time at their care branch, gain insight into their procedures, and shadow care visits. This is a good opportunity for individuals to build skills to create personalised support plans and work collaboratively with care agencies. Contact the manager Victoria Barnes-Hudson via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victoria@beecared4.co.uk</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or 0161 743 2081 / 0161 870 9671 if you wish to uptake this shadowing experience. </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11</a:t>
            </a:fld>
            <a:endParaRPr lang="en-GB"/>
          </a:p>
        </p:txBody>
      </p:sp>
    </p:spTree>
    <p:extLst>
      <p:ext uri="{BB962C8B-B14F-4D97-AF65-F5344CB8AC3E}">
        <p14:creationId xmlns:p14="http://schemas.microsoft.com/office/powerpoint/2010/main" val="2176026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latin typeface="+mj-lt"/>
              </a:rPr>
              <a:t>Striving to become more inclusive, valuing </a:t>
            </a:r>
            <a:r>
              <a:rPr lang="en-GB" sz="1200" b="1" dirty="0">
                <a:latin typeface="+mj-lt"/>
              </a:rPr>
              <a:t>strengths of a diverse workforce</a:t>
            </a:r>
            <a:r>
              <a:rPr lang="en-GB" sz="1200" dirty="0">
                <a:latin typeface="+mj-lt"/>
              </a:rPr>
              <a:t>. Committed to </a:t>
            </a:r>
            <a:r>
              <a:rPr lang="en-GB" sz="1200" b="1" dirty="0">
                <a:latin typeface="+mj-lt"/>
              </a:rPr>
              <a:t>understanding challenges </a:t>
            </a:r>
            <a:r>
              <a:rPr lang="en-GB" sz="1200" dirty="0">
                <a:latin typeface="+mj-lt"/>
              </a:rPr>
              <a:t>and </a:t>
            </a:r>
            <a:r>
              <a:rPr lang="en-GB" sz="1200" b="1" dirty="0">
                <a:latin typeface="+mj-lt"/>
              </a:rPr>
              <a:t>barriers</a:t>
            </a:r>
            <a:r>
              <a:rPr lang="en-GB" sz="1200" dirty="0">
                <a:latin typeface="+mj-lt"/>
              </a:rPr>
              <a:t> you and others may face, to learn how to best support you as an individual and groups. Salford ASC workforce EDI strategy in development. Internal EDI commitment statement and Equality policy</a:t>
            </a:r>
            <a:endParaRPr lang="en-GB" sz="1200" kern="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a:effectLst/>
                <a:latin typeface="Calibri" panose="020F0502020204030204" pitchFamily="34" charset="0"/>
                <a:ea typeface="Calibri" panose="020F0502020204030204" pitchFamily="34" charset="0"/>
              </a:rPr>
              <a:t>Salford is developing into an increasingly diverse and multi-cultural area and the NQSWs joining the organisation reflect this, which is welcomed.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tx1"/>
                </a:solidFill>
              </a:rPr>
              <a:t>Consider culture, learning needs, disability, other </a:t>
            </a:r>
            <a:r>
              <a:rPr lang="en-GB" sz="1400" b="1" dirty="0">
                <a:solidFill>
                  <a:schemeClr val="tx1"/>
                </a:solidFill>
              </a:rPr>
              <a:t>protected characteristics </a:t>
            </a:r>
            <a:r>
              <a:rPr lang="en-GB" sz="1400" dirty="0">
                <a:solidFill>
                  <a:schemeClr val="tx1"/>
                </a:solidFill>
              </a:rPr>
              <a:t>and lived experience</a:t>
            </a:r>
            <a:r>
              <a:rPr lang="en-GB" sz="14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tx1"/>
                </a:solidFill>
              </a:rPr>
              <a:t>Continued learning about how to make ASYE inclusive, being </a:t>
            </a:r>
            <a:r>
              <a:rPr lang="en-GB" sz="1400" b="1" dirty="0">
                <a:solidFill>
                  <a:schemeClr val="tx1"/>
                </a:solidFill>
              </a:rPr>
              <a:t>allies </a:t>
            </a:r>
            <a:r>
              <a:rPr lang="en-GB" sz="1400" dirty="0">
                <a:solidFill>
                  <a:schemeClr val="tx1"/>
                </a:solidFill>
              </a:rPr>
              <a:t>to marginalised groups.</a:t>
            </a:r>
            <a:endParaRPr lang="en-GB" sz="1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Guidance in place to support managers to respond if staff face discrimination. </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12</a:t>
            </a:fld>
            <a:endParaRPr lang="en-GB"/>
          </a:p>
        </p:txBody>
      </p:sp>
    </p:spTree>
    <p:extLst>
      <p:ext uri="{BB962C8B-B14F-4D97-AF65-F5344CB8AC3E}">
        <p14:creationId xmlns:p14="http://schemas.microsoft.com/office/powerpoint/2010/main" val="88067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anti-oppressive models and theories</a:t>
            </a:r>
          </a:p>
          <a:p>
            <a:endParaRPr lang="en-GB" dirty="0"/>
          </a:p>
          <a:p>
            <a:r>
              <a:rPr lang="en-GB" dirty="0"/>
              <a:t>The Social Graces framework developed by Burnham (1992, 1993) and Roper-Hall (1998) is increasingly used in training and learning, to explore issues of social difference, power, diversity and bias (</a:t>
            </a:r>
            <a:r>
              <a:rPr lang="en-GB" dirty="0" err="1"/>
              <a:t>Birdsey</a:t>
            </a:r>
            <a:r>
              <a:rPr lang="en-GB" dirty="0"/>
              <a:t> and </a:t>
            </a:r>
            <a:r>
              <a:rPr lang="en-GB" dirty="0" err="1"/>
              <a:t>Kustner</a:t>
            </a:r>
            <a:r>
              <a:rPr lang="en-GB" dirty="0"/>
              <a:t>, 2021). Taken from systemic therapy, it is a way to explore differentials in power across different contexts.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Mandela Model - </a:t>
            </a:r>
            <a:r>
              <a:rPr lang="en-GB" sz="1200" dirty="0">
                <a:effectLst/>
                <a:latin typeface="+mj-lt"/>
                <a:ea typeface="Calibri" panose="020F0502020204030204" pitchFamily="34" charset="0"/>
                <a:cs typeface="Times New Roman" panose="02020603050405020304" pitchFamily="18" charset="0"/>
              </a:rPr>
              <a:t>The model was developed to support practice educators to engage more effectively with black African students, however it is a model that can be used to explore similarities and differences between any practice educator and student.</a:t>
            </a:r>
          </a:p>
          <a:p>
            <a:endParaRPr lang="en-GB" dirty="0"/>
          </a:p>
          <a:p>
            <a:r>
              <a:rPr lang="en-GB" b="0" i="0" dirty="0">
                <a:solidFill>
                  <a:srgbClr val="1F1F1F"/>
                </a:solidFill>
                <a:effectLst/>
                <a:latin typeface="Google Sans"/>
              </a:rPr>
              <a:t>"Intersectionality is a metaphor for understanding the ways that multiple forms of inequality or disadvantage sometimes compound themselves and create obstacles that often are not understood among conventional ways of thinking."</a:t>
            </a: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13</a:t>
            </a:fld>
            <a:endParaRPr lang="en-GB"/>
          </a:p>
        </p:txBody>
      </p:sp>
    </p:spTree>
    <p:extLst>
      <p:ext uri="{BB962C8B-B14F-4D97-AF65-F5344CB8AC3E}">
        <p14:creationId xmlns:p14="http://schemas.microsoft.com/office/powerpoint/2010/main" val="2360942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Use any final PDP from university or apprenticeship programme</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14</a:t>
            </a:fld>
            <a:endParaRPr lang="en-GB"/>
          </a:p>
        </p:txBody>
      </p:sp>
    </p:spTree>
    <p:extLst>
      <p:ext uri="{BB962C8B-B14F-4D97-AF65-F5344CB8AC3E}">
        <p14:creationId xmlns:p14="http://schemas.microsoft.com/office/powerpoint/2010/main" val="2155406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RiPFA</a:t>
            </a:r>
            <a:endParaRPr lang="en-GB" dirty="0"/>
          </a:p>
          <a:p>
            <a:r>
              <a:rPr lang="en-GB" dirty="0"/>
              <a:t>Policy and procedures</a:t>
            </a:r>
          </a:p>
          <a:p>
            <a:r>
              <a:rPr lang="en-GB" dirty="0"/>
              <a:t>Census for diversity of Salford </a:t>
            </a:r>
          </a:p>
          <a:p>
            <a:r>
              <a:rPr lang="en-GB" dirty="0"/>
              <a:t>Assessment frameworks, include SWEPS and BASW code of </a:t>
            </a:r>
            <a:r>
              <a:rPr lang="en-GB" dirty="0" err="1"/>
              <a:t>ethis</a:t>
            </a:r>
            <a:r>
              <a:rPr lang="en-GB" dirty="0"/>
              <a:t> </a:t>
            </a:r>
          </a:p>
          <a:p>
            <a:r>
              <a:rPr lang="en-GB" dirty="0"/>
              <a:t>Stat guides </a:t>
            </a:r>
          </a:p>
          <a:p>
            <a:r>
              <a:rPr lang="en-GB" dirty="0"/>
              <a:t>Safeguarding policies and procedures </a:t>
            </a:r>
          </a:p>
          <a:p>
            <a:r>
              <a:rPr lang="en-GB" dirty="0"/>
              <a:t>Community resources </a:t>
            </a:r>
          </a:p>
          <a:p>
            <a:r>
              <a:rPr lang="en-GB" dirty="0"/>
              <a:t>Library </a:t>
            </a:r>
          </a:p>
          <a:p>
            <a:r>
              <a:rPr lang="en-GB" dirty="0"/>
              <a:t>SCARF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Staff networks – </a:t>
            </a:r>
            <a:r>
              <a:rPr lang="en-GB" dirty="0" err="1"/>
              <a:t>womens</a:t>
            </a:r>
            <a:r>
              <a:rPr lang="en-GB" dirty="0"/>
              <a:t>, BAME, LGBTQ+</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15</a:t>
            </a:fld>
            <a:endParaRPr lang="en-GB"/>
          </a:p>
        </p:txBody>
      </p:sp>
    </p:spTree>
    <p:extLst>
      <p:ext uri="{BB962C8B-B14F-4D97-AF65-F5344CB8AC3E}">
        <p14:creationId xmlns:p14="http://schemas.microsoft.com/office/powerpoint/2010/main" val="369083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What is your knowledge and understanding of ASYE?</a:t>
            </a:r>
          </a:p>
          <a:p>
            <a:pPr marL="171450" indent="-171450">
              <a:buFont typeface="Arial" panose="020B0604020202020204" pitchFamily="34" charset="0"/>
              <a:buChar char="•"/>
            </a:pPr>
            <a:r>
              <a:rPr lang="en-GB" dirty="0"/>
              <a:t>Left picture Micheal Keaton/Beetle Juice and right picture Barbie/Scary doll </a:t>
            </a:r>
          </a:p>
          <a:p>
            <a:pPr marL="171450" indent="-171450">
              <a:buFont typeface="Arial" panose="020B0604020202020204" pitchFamily="34" charset="0"/>
              <a:buChar char="•"/>
            </a:pPr>
            <a:r>
              <a:rPr lang="en-GB" dirty="0"/>
              <a:t>Pictures in jest and to demystify the myths of ASYE </a:t>
            </a:r>
          </a:p>
          <a:p>
            <a:pPr marL="171450" indent="-171450">
              <a:buFont typeface="Arial" panose="020B0604020202020204" pitchFamily="34" charset="0"/>
              <a:buChar char="•"/>
            </a:pPr>
            <a:r>
              <a:rPr lang="en-GB" dirty="0"/>
              <a:t>Commonly asked questions;</a:t>
            </a:r>
          </a:p>
          <a:p>
            <a:pPr marL="457200" lvl="1" indent="0">
              <a:buFont typeface="Arial" panose="020B0604020202020204" pitchFamily="34" charset="0"/>
              <a:buNone/>
            </a:pPr>
            <a:r>
              <a:rPr lang="en-GB" dirty="0"/>
              <a:t>Is ASYE an extension of university? </a:t>
            </a:r>
          </a:p>
          <a:p>
            <a:pPr marL="457200" lvl="1" indent="0">
              <a:buFont typeface="Arial" panose="020B0604020202020204" pitchFamily="34" charset="0"/>
              <a:buNone/>
            </a:pPr>
            <a:r>
              <a:rPr lang="en-GB" dirty="0"/>
              <a:t>Will I pass or fail ASYE? </a:t>
            </a:r>
          </a:p>
          <a:p>
            <a:pPr marL="457200" lvl="1" indent="0">
              <a:buFont typeface="Arial" panose="020B0604020202020204" pitchFamily="34" charset="0"/>
              <a:buNone/>
            </a:pPr>
            <a:r>
              <a:rPr lang="en-GB" dirty="0"/>
              <a:t>Will I survive my first year?</a:t>
            </a:r>
            <a:br>
              <a:rPr lang="en-GB" dirty="0"/>
            </a:br>
            <a:r>
              <a:rPr lang="en-GB" dirty="0"/>
              <a:t>What is the point of ASYE? </a:t>
            </a:r>
          </a:p>
        </p:txBody>
      </p:sp>
      <p:sp>
        <p:nvSpPr>
          <p:cNvPr id="4" name="Slide Number Placeholder 3"/>
          <p:cNvSpPr>
            <a:spLocks noGrp="1"/>
          </p:cNvSpPr>
          <p:nvPr>
            <p:ph type="sldNum" sz="quarter" idx="5"/>
          </p:nvPr>
        </p:nvSpPr>
        <p:spPr/>
        <p:txBody>
          <a:bodyPr/>
          <a:lstStyle/>
          <a:p>
            <a:fld id="{46BD9F81-AC8D-436B-B33A-2EB3167EE68A}" type="slidenum">
              <a:rPr lang="en-GB" smtClean="0"/>
              <a:t>2</a:t>
            </a:fld>
            <a:endParaRPr lang="en-GB"/>
          </a:p>
        </p:txBody>
      </p:sp>
    </p:spTree>
    <p:extLst>
      <p:ext uri="{BB962C8B-B14F-4D97-AF65-F5344CB8AC3E}">
        <p14:creationId xmlns:p14="http://schemas.microsoft.com/office/powerpoint/2010/main" val="368842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3</a:t>
            </a:fld>
            <a:endParaRPr lang="en-GB"/>
          </a:p>
        </p:txBody>
      </p:sp>
    </p:spTree>
    <p:extLst>
      <p:ext uri="{BB962C8B-B14F-4D97-AF65-F5344CB8AC3E}">
        <p14:creationId xmlns:p14="http://schemas.microsoft.com/office/powerpoint/2010/main" val="114728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GB" sz="1400" b="1" dirty="0">
                <a:solidFill>
                  <a:schemeClr val="accent1"/>
                </a:solidFill>
                <a:latin typeface="+mj-lt"/>
                <a:cs typeface="Arial" panose="020B0604020202020204" pitchFamily="34" charset="0"/>
              </a:rPr>
              <a:t>Background</a:t>
            </a:r>
          </a:p>
          <a:p>
            <a:pPr marL="171450" indent="-171450" algn="l">
              <a:buFont typeface="Arial" panose="020B0604020202020204" pitchFamily="34" charset="0"/>
              <a:buChar char="•"/>
            </a:pPr>
            <a:r>
              <a:rPr lang="en-GB" sz="1200" b="0" dirty="0">
                <a:solidFill>
                  <a:schemeClr val="tx1"/>
                </a:solidFill>
                <a:latin typeface="+mn-lt"/>
                <a:cs typeface="Arial" panose="020B0604020202020204" pitchFamily="34" charset="0"/>
              </a:rPr>
              <a:t>In place since 2012</a:t>
            </a:r>
          </a:p>
          <a:p>
            <a:pPr marL="171450" indent="-171450" algn="l">
              <a:buFont typeface="Arial" panose="020B0604020202020204" pitchFamily="34" charset="0"/>
              <a:buChar char="•"/>
            </a:pPr>
            <a:r>
              <a:rPr lang="en-GB" sz="1200" kern="1200" dirty="0">
                <a:solidFill>
                  <a:schemeClr val="tx1"/>
                </a:solidFill>
                <a:effectLst/>
                <a:latin typeface="+mn-lt"/>
                <a:ea typeface="+mn-ea"/>
                <a:cs typeface="+mn-cs"/>
              </a:rPr>
              <a:t>Skills for Care (</a:t>
            </a:r>
            <a:r>
              <a:rPr lang="en-GB" sz="1200" kern="1200" dirty="0" err="1">
                <a:solidFill>
                  <a:schemeClr val="tx1"/>
                </a:solidFill>
                <a:effectLst/>
                <a:latin typeface="+mn-lt"/>
                <a:ea typeface="+mn-ea"/>
                <a:cs typeface="+mn-cs"/>
              </a:rPr>
              <a:t>SfC</a:t>
            </a:r>
            <a:r>
              <a:rPr lang="en-GB" sz="1200" kern="1200" dirty="0">
                <a:solidFill>
                  <a:schemeClr val="tx1"/>
                </a:solidFill>
                <a:effectLst/>
                <a:latin typeface="+mn-lt"/>
                <a:ea typeface="+mn-ea"/>
                <a:cs typeface="+mn-cs"/>
              </a:rPr>
              <a:t>), workforce development body:</a:t>
            </a:r>
          </a:p>
          <a:p>
            <a:pPr marL="171450" indent="-171450" algn="l">
              <a:buFont typeface="Arial" panose="020B0604020202020204" pitchFamily="34" charset="0"/>
              <a:buChar char="•"/>
            </a:pPr>
            <a:r>
              <a:rPr lang="en-GB" sz="1200" kern="1200" dirty="0">
                <a:solidFill>
                  <a:schemeClr val="tx1"/>
                </a:solidFill>
                <a:effectLst/>
                <a:latin typeface="+mn-lt"/>
                <a:ea typeface="+mn-ea"/>
                <a:cs typeface="+mn-cs"/>
              </a:rPr>
              <a:t>Appointed by (DHSC) to ensure consistency in ASYE.</a:t>
            </a:r>
          </a:p>
          <a:p>
            <a:pPr marL="171450" indent="-171450" algn="l">
              <a:buFont typeface="Arial" panose="020B0604020202020204" pitchFamily="34" charset="0"/>
              <a:buChar char="•"/>
            </a:pPr>
            <a:r>
              <a:rPr lang="en-GB" sz="1200" kern="1200" dirty="0" err="1">
                <a:solidFill>
                  <a:schemeClr val="tx1"/>
                </a:solidFill>
                <a:effectLst/>
                <a:latin typeface="+mn-lt"/>
                <a:ea typeface="+mn-ea"/>
                <a:cs typeface="+mn-cs"/>
              </a:rPr>
              <a:t>SfC</a:t>
            </a:r>
            <a:r>
              <a:rPr lang="en-GB" sz="1200" kern="1200" dirty="0">
                <a:solidFill>
                  <a:schemeClr val="tx1"/>
                </a:solidFill>
                <a:effectLst/>
                <a:latin typeface="+mn-lt"/>
                <a:ea typeface="+mn-ea"/>
                <a:cs typeface="+mn-cs"/>
              </a:rPr>
              <a:t> fund and monitor ASYE programmes</a:t>
            </a:r>
            <a:endParaRPr lang="en-US" sz="1200" kern="1200" dirty="0">
              <a:solidFill>
                <a:schemeClr val="tx1"/>
              </a:solidFill>
              <a:effectLst/>
              <a:latin typeface="+mn-lt"/>
              <a:ea typeface="+mn-ea"/>
              <a:cs typeface="+mn-cs"/>
            </a:endParaRPr>
          </a:p>
          <a:p>
            <a:pPr marL="171450" indent="-171450" algn="l">
              <a:buFont typeface="Arial" panose="020B0604020202020204" pitchFamily="34" charset="0"/>
              <a:buChar char="•"/>
            </a:pPr>
            <a:r>
              <a:rPr lang="en-US" sz="1200" kern="1200" dirty="0">
                <a:solidFill>
                  <a:schemeClr val="tx1"/>
                </a:solidFill>
                <a:effectLst/>
                <a:latin typeface="+mn-lt"/>
                <a:ea typeface="+mn-ea"/>
                <a:cs typeface="+mn-cs"/>
              </a:rPr>
              <a:t>Links to recommendations from Munro Report 2011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hlinkClick r:id="rId3"/>
              </a:rPr>
              <a:t>The ASYE framework (skillsforcare</a:t>
            </a:r>
            <a:r>
              <a:rPr lang="en-GB" dirty="0">
                <a:hlinkClick r:id="rId3"/>
              </a:rPr>
              <a:t>.org.uk)</a:t>
            </a:r>
            <a:endParaRPr lang="en-GB" sz="12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j-lt"/>
                <a:ea typeface="+mn-ea"/>
                <a:cs typeface="+mn-cs"/>
              </a:rPr>
              <a:t>National Evaluation Criteria all ASYE programmes must follow which are benchmarks for a successful, ethical and value-based programme. The well-being of NQSW is central to the programme</a:t>
            </a:r>
            <a:endParaRPr lang="en-US" sz="140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chemeClr val="accent1"/>
                </a:solidFill>
                <a:effectLst/>
                <a:latin typeface="+mj-lt"/>
                <a:ea typeface="+mn-ea"/>
                <a:cs typeface="+mn-cs"/>
              </a:rPr>
              <a:t>Overview of ASYE </a:t>
            </a:r>
            <a:r>
              <a:rPr lang="en-US" sz="1400" b="1" kern="1200" dirty="0" err="1">
                <a:solidFill>
                  <a:schemeClr val="accent1"/>
                </a:solidFill>
                <a:effectLst/>
                <a:latin typeface="+mj-lt"/>
                <a:ea typeface="+mn-ea"/>
                <a:cs typeface="+mn-cs"/>
              </a:rPr>
              <a:t>Programme</a:t>
            </a:r>
            <a:endParaRPr lang="en-US" sz="1400" b="1" kern="1200" dirty="0">
              <a:solidFill>
                <a:schemeClr val="accent1"/>
              </a:solidFill>
              <a:effectLst/>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Designed to give NQSWs extra support in first year of employment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Key support arrangements: 1) reduced workload (10% reduction) 2) frequent supervision, and 3) protected time for ASYE related CPD (Half day p/w/1 day/fortnight).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Centers on critically reflective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a:t>
            </a:r>
            <a:r>
              <a:rPr lang="en-GB" sz="1200" kern="1200" dirty="0" err="1">
                <a:solidFill>
                  <a:schemeClr val="tx1"/>
                </a:solidFill>
                <a:effectLst/>
                <a:latin typeface="+mn-lt"/>
                <a:ea typeface="+mn-ea"/>
                <a:cs typeface="+mn-cs"/>
              </a:rPr>
              <a:t>onsolidate</a:t>
            </a:r>
            <a:r>
              <a:rPr lang="en-GB" sz="1200" kern="1200" dirty="0">
                <a:solidFill>
                  <a:schemeClr val="tx1"/>
                </a:solidFill>
                <a:effectLst/>
                <a:latin typeface="+mn-lt"/>
                <a:ea typeface="+mn-ea"/>
                <a:cs typeface="+mn-cs"/>
              </a:rPr>
              <a:t> learning and builds knowledge, skills, and professional confidence/curiosity.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Celebrate NQSW successes and achievements. </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4</a:t>
            </a:fld>
            <a:endParaRPr lang="en-GB"/>
          </a:p>
        </p:txBody>
      </p:sp>
    </p:spTree>
    <p:extLst>
      <p:ext uri="{BB962C8B-B14F-4D97-AF65-F5344CB8AC3E}">
        <p14:creationId xmlns:p14="http://schemas.microsoft.com/office/powerpoint/2010/main" val="70315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Completion of ASYE closely links to our social work career progression pathways.</a:t>
            </a:r>
          </a:p>
        </p:txBody>
      </p:sp>
      <p:sp>
        <p:nvSpPr>
          <p:cNvPr id="4" name="Slide Number Placeholder 3"/>
          <p:cNvSpPr>
            <a:spLocks noGrp="1"/>
          </p:cNvSpPr>
          <p:nvPr>
            <p:ph type="sldNum" sz="quarter" idx="5"/>
          </p:nvPr>
        </p:nvSpPr>
        <p:spPr/>
        <p:txBody>
          <a:bodyPr/>
          <a:lstStyle/>
          <a:p>
            <a:fld id="{46BD9F81-AC8D-436B-B33A-2EB3167EE68A}" type="slidenum">
              <a:rPr lang="en-GB" smtClean="0"/>
              <a:t>5</a:t>
            </a:fld>
            <a:endParaRPr lang="en-GB"/>
          </a:p>
        </p:txBody>
      </p:sp>
    </p:spTree>
    <p:extLst>
      <p:ext uri="{BB962C8B-B14F-4D97-AF65-F5344CB8AC3E}">
        <p14:creationId xmlns:p14="http://schemas.microsoft.com/office/powerpoint/2010/main" val="258357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Several stakeholders to ASYE. </a:t>
            </a:r>
            <a:br>
              <a:rPr lang="en-GB" dirty="0"/>
            </a:br>
            <a:r>
              <a:rPr lang="en-GB" dirty="0"/>
              <a:t>Further roles and responsibilities included in ASYE handbook and on </a:t>
            </a:r>
            <a:r>
              <a:rPr lang="en-GB" dirty="0" err="1"/>
              <a:t>SfC</a:t>
            </a:r>
            <a:r>
              <a:rPr lang="en-GB" dirty="0"/>
              <a:t> ASYE website. </a:t>
            </a:r>
          </a:p>
          <a:p>
            <a:r>
              <a:rPr lang="en-GB" dirty="0"/>
              <a:t>In some instances, the ASYE assessor and line managers are the same individuals; some instances these are separate individuals.</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6</a:t>
            </a:fld>
            <a:endParaRPr lang="en-GB"/>
          </a:p>
        </p:txBody>
      </p:sp>
    </p:spTree>
    <p:extLst>
      <p:ext uri="{BB962C8B-B14F-4D97-AF65-F5344CB8AC3E}">
        <p14:creationId xmlns:p14="http://schemas.microsoft.com/office/powerpoint/2010/main" val="132948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200"/>
              </a:spcBef>
            </a:pPr>
            <a:r>
              <a:rPr lang="en-GB" sz="1100" b="0" u="none"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Supervision template available in appendix of handbook. </a:t>
            </a:r>
          </a:p>
          <a:p>
            <a:pPr algn="just">
              <a:spcBef>
                <a:spcPts val="200"/>
              </a:spcBef>
            </a:pPr>
            <a:r>
              <a:rPr lang="en-GB" sz="1100" b="0" u="none"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Contact ASYE coordinator if there are concerns re. support arrangements. </a:t>
            </a:r>
          </a:p>
          <a:p>
            <a:pPr algn="just">
              <a:spcBef>
                <a:spcPts val="200"/>
              </a:spcBef>
            </a:pPr>
            <a:r>
              <a:rPr lang="en-GB" sz="1100" b="0" u="none"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Try to maintain supervision frequency as close as possible, its unavoidable if supervisions are missed due to annual leave or absences</a:t>
            </a:r>
          </a:p>
          <a:p>
            <a:pPr algn="just">
              <a:spcBef>
                <a:spcPts val="200"/>
              </a:spcBef>
            </a:pPr>
            <a:endParaRPr lang="en-GB" sz="1100" b="1"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200"/>
              </a:spcBef>
            </a:pPr>
            <a:endParaRPr lang="en-GB" sz="1100" b="1"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200"/>
              </a:spcBef>
            </a:pPr>
            <a:r>
              <a:rPr lang="en-GB" sz="1100" b="1"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Direct information from Salford ASC social work supervision annexe</a:t>
            </a:r>
          </a:p>
          <a:p>
            <a:pPr algn="just">
              <a:spcBef>
                <a:spcPts val="200"/>
              </a:spcBef>
            </a:pPr>
            <a:r>
              <a:rPr lang="en-GB" sz="1100" b="1"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4.4 Supervision for Newly Qualified Social Workers (NQSWs)</a:t>
            </a:r>
            <a:endParaRPr lang="en-GB" sz="11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l"/>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l"/>
            <a:r>
              <a:rPr lang="en-GB" sz="1100" dirty="0">
                <a:solidFill>
                  <a:srgbClr val="000000"/>
                </a:solidFill>
                <a:effectLst/>
                <a:latin typeface="Arial" panose="020B0604020202020204" pitchFamily="34" charset="0"/>
                <a:ea typeface="Times New Roman" panose="02020603050405020304" pitchFamily="18" charset="0"/>
              </a:rPr>
              <a:t>This annexe applies to the professional supervision of all social workers, including newly qualified social workers.  However, there are some additional considerations for supervisors and supervisees when the supervisee is a newly qualified social worker.</a:t>
            </a:r>
            <a:endParaRPr lang="en-GB" sz="1100" dirty="0">
              <a:effectLst/>
              <a:latin typeface="Times New Roman" panose="02020603050405020304" pitchFamily="18" charset="0"/>
              <a:ea typeface="Times New Roman" panose="02020603050405020304" pitchFamily="18" charset="0"/>
            </a:endParaRPr>
          </a:p>
          <a:p>
            <a:pPr algn="l"/>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l"/>
            <a:r>
              <a:rPr lang="en-GB" sz="1100" dirty="0">
                <a:solidFill>
                  <a:srgbClr val="000000"/>
                </a:solidFill>
                <a:effectLst/>
                <a:latin typeface="Arial" panose="020B0604020202020204" pitchFamily="34" charset="0"/>
                <a:ea typeface="Times New Roman" panose="02020603050405020304" pitchFamily="18" charset="0"/>
              </a:rPr>
              <a:t>The Department of Health and Social Care appointed Skills for Care to develop the employer led programme for NQSWs known as ASYE. There is research to suggest </a:t>
            </a:r>
            <a:r>
              <a:rPr lang="en-GB" sz="1100" dirty="0">
                <a:solidFill>
                  <a:srgbClr val="000000"/>
                </a:solidFill>
                <a:effectLst/>
                <a:latin typeface="Arial" panose="020B0604020202020204" pitchFamily="34" charset="0"/>
                <a:ea typeface="Calibri" panose="020F0502020204030204" pitchFamily="34" charset="0"/>
              </a:rPr>
              <a:t>NQSW’s achieve the best outcomes when the following components and support arrangements in ASYE are in place: </a:t>
            </a:r>
            <a:endParaRPr lang="en-GB" sz="1100" dirty="0">
              <a:solidFill>
                <a:srgbClr val="000000"/>
              </a:solidFill>
              <a:effectLst/>
              <a:latin typeface="Times New Roman" panose="02020603050405020304" pitchFamily="18" charset="0"/>
              <a:ea typeface="Calibri" panose="020F0502020204030204" pitchFamily="34" charset="0"/>
            </a:endParaRPr>
          </a:p>
          <a:p>
            <a:pPr marL="171450" indent="-171450" algn="l">
              <a:buFont typeface="Arial" panose="020B0604020202020204" pitchFamily="34" charset="0"/>
              <a:buChar char="•"/>
            </a:pPr>
            <a:r>
              <a:rPr lang="en-GB" sz="1100" dirty="0">
                <a:effectLst/>
                <a:latin typeface="Arial" panose="020B0604020202020204" pitchFamily="34" charset="0"/>
                <a:ea typeface="Calibri" panose="020F0502020204030204" pitchFamily="34" charset="0"/>
              </a:rPr>
              <a:t>A structured induction </a:t>
            </a:r>
            <a:endParaRPr lang="en-GB" sz="1100" dirty="0">
              <a:effectLst/>
              <a:latin typeface="Times New Roman" panose="02020603050405020304" pitchFamily="18" charset="0"/>
              <a:ea typeface="Calibri" panose="020F0502020204030204" pitchFamily="34" charset="0"/>
            </a:endParaRPr>
          </a:p>
          <a:p>
            <a:pPr marL="171450" indent="-171450" algn="l">
              <a:buFont typeface="Arial" panose="020B0604020202020204" pitchFamily="34" charset="0"/>
              <a:buChar char="•"/>
            </a:pPr>
            <a:r>
              <a:rPr lang="en-GB" sz="1100" dirty="0">
                <a:effectLst/>
                <a:latin typeface="Arial" panose="020B0604020202020204" pitchFamily="34" charset="0"/>
                <a:ea typeface="Calibri" panose="020F0502020204030204" pitchFamily="34" charset="0"/>
              </a:rPr>
              <a:t>Appropriate supervision </a:t>
            </a:r>
            <a:endParaRPr lang="en-GB" sz="1100" dirty="0">
              <a:effectLst/>
              <a:latin typeface="Times New Roman" panose="02020603050405020304" pitchFamily="18" charset="0"/>
              <a:ea typeface="Calibri" panose="020F0502020204030204" pitchFamily="34" charset="0"/>
            </a:endParaRPr>
          </a:p>
          <a:p>
            <a:pPr marL="171450" indent="-171450" algn="l">
              <a:buFont typeface="Arial" panose="020B0604020202020204" pitchFamily="34" charset="0"/>
              <a:buChar char="•"/>
            </a:pPr>
            <a:r>
              <a:rPr lang="en-GB" sz="1100" dirty="0">
                <a:effectLst/>
                <a:latin typeface="Arial" panose="020B0604020202020204" pitchFamily="34" charset="0"/>
                <a:ea typeface="Calibri" panose="020F0502020204030204" pitchFamily="34" charset="0"/>
              </a:rPr>
              <a:t>Reduced and appropriate caseload </a:t>
            </a:r>
            <a:endParaRPr lang="en-GB" sz="1100" dirty="0">
              <a:effectLst/>
              <a:latin typeface="Times New Roman" panose="02020603050405020304" pitchFamily="18" charset="0"/>
              <a:ea typeface="Calibri" panose="020F0502020204030204" pitchFamily="34" charset="0"/>
            </a:endParaRPr>
          </a:p>
          <a:p>
            <a:pPr marL="171450" indent="-171450" algn="l">
              <a:buFont typeface="Arial" panose="020B0604020202020204" pitchFamily="34" charset="0"/>
              <a:buChar char="•"/>
            </a:pPr>
            <a:r>
              <a:rPr lang="en-GB" sz="1100" dirty="0">
                <a:effectLst/>
                <a:latin typeface="Arial" panose="020B0604020202020204" pitchFamily="34" charset="0"/>
                <a:ea typeface="Calibri" panose="020F0502020204030204" pitchFamily="34" charset="0"/>
              </a:rPr>
              <a:t>Protected time for learning and development </a:t>
            </a:r>
          </a:p>
          <a:p>
            <a:pPr marL="171450" indent="-171450" algn="l">
              <a:buFont typeface="Arial" panose="020B0604020202020204" pitchFamily="34" charset="0"/>
              <a:buChar char="•"/>
            </a:pPr>
            <a:endParaRPr lang="en-GB" sz="1100" dirty="0">
              <a:effectLst/>
              <a:latin typeface="Times New Roman" panose="02020603050405020304" pitchFamily="18" charset="0"/>
              <a:ea typeface="Times New Roman" panose="02020603050405020304" pitchFamily="18" charset="0"/>
            </a:endParaRPr>
          </a:p>
          <a:p>
            <a:pPr algn="l"/>
            <a:r>
              <a:rPr lang="en-GB" sz="1100" dirty="0">
                <a:effectLst/>
                <a:latin typeface="Arial" panose="020B0604020202020204" pitchFamily="34" charset="0"/>
                <a:ea typeface="Times New Roman" panose="02020603050405020304" pitchFamily="18" charset="0"/>
              </a:rPr>
              <a:t>NQSWs need support to:</a:t>
            </a:r>
            <a:endParaRPr lang="en-GB" sz="1100" dirty="0">
              <a:effectLst/>
              <a:latin typeface="Times New Roman" panose="02020603050405020304" pitchFamily="18" charset="0"/>
              <a:ea typeface="Times New Roman" panose="02020603050405020304" pitchFamily="18" charset="0"/>
            </a:endParaRPr>
          </a:p>
          <a:p>
            <a:pPr marL="171450" indent="-171450" algn="l">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rPr>
              <a:t>Make the transition from professional education to practice through ASYE</a:t>
            </a:r>
            <a:endParaRPr lang="en-GB" sz="1100" dirty="0">
              <a:effectLst/>
              <a:latin typeface="Times New Roman" panose="02020603050405020304" pitchFamily="18" charset="0"/>
              <a:ea typeface="Times New Roman" panose="02020603050405020304" pitchFamily="18" charset="0"/>
            </a:endParaRPr>
          </a:p>
          <a:p>
            <a:pPr marL="171450" indent="-171450" algn="l">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rPr>
              <a:t>Receive an effective induction to the organisation as an employee and into the Social Work profession.</a:t>
            </a:r>
            <a:endParaRPr lang="en-GB" sz="1100" dirty="0">
              <a:effectLst/>
              <a:latin typeface="Times New Roman" panose="02020603050405020304" pitchFamily="18" charset="0"/>
              <a:ea typeface="Times New Roman" panose="02020603050405020304" pitchFamily="18" charset="0"/>
            </a:endParaRPr>
          </a:p>
          <a:p>
            <a:pPr marL="171450" indent="-171450" algn="l">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rPr>
              <a:t>Access opportunities to develop skills, knowledge and professional confidence</a:t>
            </a:r>
            <a:endParaRPr lang="en-GB" sz="1100" dirty="0">
              <a:effectLst/>
              <a:latin typeface="Times New Roman" panose="02020603050405020304" pitchFamily="18" charset="0"/>
              <a:ea typeface="Times New Roman" panose="02020603050405020304" pitchFamily="18" charset="0"/>
            </a:endParaRPr>
          </a:p>
          <a:p>
            <a:pPr marL="171450" indent="-171450" algn="l">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rPr>
              <a:t>Consolidate their practice into a specialist context and job role</a:t>
            </a:r>
            <a:endParaRPr lang="en-GB" sz="1100" dirty="0">
              <a:effectLst/>
              <a:latin typeface="Times New Roman" panose="02020603050405020304" pitchFamily="18" charset="0"/>
              <a:ea typeface="Times New Roman" panose="02020603050405020304" pitchFamily="18" charset="0"/>
            </a:endParaRPr>
          </a:p>
          <a:p>
            <a:pPr marL="171450" indent="-171450" algn="l">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rPr>
              <a:t>Receive reflective supervision within a safe and emotionally reassuring space.</a:t>
            </a:r>
          </a:p>
          <a:p>
            <a:pPr marL="171450" indent="-171450" algn="l">
              <a:buFont typeface="Arial" panose="020B0604020202020204" pitchFamily="34" charset="0"/>
              <a:buChar char="•"/>
            </a:pPr>
            <a:endParaRPr lang="en-GB" sz="1100" dirty="0">
              <a:effectLst/>
              <a:latin typeface="Times New Roman" panose="02020603050405020304" pitchFamily="18" charset="0"/>
              <a:ea typeface="Times New Roman" panose="02020603050405020304" pitchFamily="18" charset="0"/>
            </a:endParaRPr>
          </a:p>
          <a:p>
            <a:pPr algn="l"/>
            <a:r>
              <a:rPr lang="en-GB" sz="1100" dirty="0">
                <a:effectLst/>
                <a:latin typeface="Arial" panose="020B0604020202020204" pitchFamily="34" charset="0"/>
                <a:ea typeface="Times New Roman" panose="02020603050405020304" pitchFamily="18" charset="0"/>
              </a:rPr>
              <a:t>NQSW supervisors: </a:t>
            </a:r>
            <a:endParaRPr lang="en-GB" sz="1100" dirty="0">
              <a:effectLst/>
              <a:latin typeface="Times New Roman" panose="02020603050405020304" pitchFamily="18" charset="0"/>
              <a:ea typeface="Times New Roman" panose="02020603050405020304" pitchFamily="18" charset="0"/>
            </a:endParaRPr>
          </a:p>
          <a:p>
            <a:pPr algn="l"/>
            <a:r>
              <a:rPr lang="en-GB" sz="1100" dirty="0">
                <a:effectLst/>
                <a:latin typeface="Arial" panose="020B0604020202020204" pitchFamily="34" charset="0"/>
                <a:ea typeface="Times New Roman" panose="02020603050405020304" pitchFamily="18" charset="0"/>
              </a:rPr>
              <a:t>Each NQSW undertaking their ASYE is allocated an ASYE assessor who</a:t>
            </a:r>
            <a:r>
              <a:rPr lang="en-US" sz="1100" dirty="0">
                <a:effectLst/>
                <a:latin typeface="Arial" panose="020B0604020202020204" pitchFamily="34" charset="0"/>
                <a:ea typeface="Times New Roman" panose="02020603050405020304" pitchFamily="18" charset="0"/>
              </a:rPr>
              <a:t> provides an essential role by supporting and guiding the NQSW in the development of their social work practice. The assessor undertakes an assessment of the NQSW’s progressive development (against the PCF and KSS)</a:t>
            </a:r>
            <a:r>
              <a:rPr lang="en-US" sz="1100" kern="100" dirty="0">
                <a:effectLst/>
                <a:latin typeface="Arial" panose="020B0604020202020204" pitchFamily="34" charset="0"/>
                <a:ea typeface="Calibri" panose="020F0502020204030204" pitchFamily="34" charset="0"/>
              </a:rPr>
              <a:t> </a:t>
            </a:r>
            <a:r>
              <a:rPr lang="en-US" sz="1100" dirty="0">
                <a:effectLst/>
                <a:latin typeface="Arial" panose="020B0604020202020204" pitchFamily="34" charset="0"/>
                <a:ea typeface="Times New Roman" panose="02020603050405020304" pitchFamily="18" charset="0"/>
              </a:rPr>
              <a:t>leading to a pass/fail recommendation at the end of ASYE. The assessor must be a registered and experienced social worker and does not necessarily need to be Practice Educator trained.</a:t>
            </a:r>
          </a:p>
          <a:p>
            <a:pPr algn="l"/>
            <a:endParaRPr lang="en-GB" sz="1100" dirty="0">
              <a:effectLst/>
              <a:latin typeface="Times New Roman" panose="02020603050405020304" pitchFamily="18" charset="0"/>
              <a:ea typeface="Times New Roman" panose="02020603050405020304" pitchFamily="18" charset="0"/>
            </a:endParaRPr>
          </a:p>
          <a:p>
            <a:pPr algn="l"/>
            <a:r>
              <a:rPr lang="en-GB" sz="1100" dirty="0">
                <a:effectLst/>
                <a:latin typeface="Arial" panose="020B0604020202020204" pitchFamily="34" charset="0"/>
                <a:ea typeface="Times New Roman" panose="02020603050405020304" pitchFamily="18" charset="0"/>
              </a:rPr>
              <a:t>Each NQSW receives both ASYE reflective supervision from their ASYE assessor and workload management supervision from their line manager. In certain instances, the ASYE assessor and line manager is the same individual who undertakes all supervision for the NQSW. On other occasions the ASYE assessor and line manager are different individuals, who work cohesively to ensure the NQSW receives both ASYE and workload supervision according to their individual development needs.</a:t>
            </a:r>
          </a:p>
          <a:p>
            <a:pPr algn="l"/>
            <a:endParaRPr lang="en-GB" sz="1100" dirty="0">
              <a:effectLst/>
              <a:latin typeface="Times New Roman" panose="02020603050405020304" pitchFamily="18" charset="0"/>
              <a:ea typeface="Times New Roman" panose="02020603050405020304" pitchFamily="18" charset="0"/>
            </a:endParaRPr>
          </a:p>
          <a:p>
            <a:pPr algn="l"/>
            <a:r>
              <a:rPr lang="en-GB" sz="1100" dirty="0">
                <a:effectLst/>
                <a:latin typeface="Arial" panose="020B0604020202020204" pitchFamily="34" charset="0"/>
                <a:ea typeface="Times New Roman" panose="02020603050405020304" pitchFamily="18" charset="0"/>
              </a:rPr>
              <a:t>NQSW supervision frequency and requirements:</a:t>
            </a:r>
            <a:endParaRPr lang="en-GB" sz="1100" dirty="0">
              <a:effectLst/>
              <a:latin typeface="Times New Roman" panose="02020603050405020304" pitchFamily="18" charset="0"/>
              <a:ea typeface="Times New Roman" panose="02020603050405020304" pitchFamily="18" charset="0"/>
            </a:endParaRPr>
          </a:p>
          <a:p>
            <a:pPr algn="l"/>
            <a:r>
              <a:rPr lang="en-GB" sz="1100" dirty="0">
                <a:effectLst/>
                <a:latin typeface="Arial" panose="020B0604020202020204" pitchFamily="34" charset="0"/>
                <a:ea typeface="Times New Roman" panose="02020603050405020304" pitchFamily="18" charset="0"/>
              </a:rPr>
              <a:t>The supervision for NQSWs must meet the</a:t>
            </a:r>
            <a:r>
              <a:rPr lang="en-GB" sz="1100" u="sng" dirty="0">
                <a:solidFill>
                  <a:srgbClr val="000000"/>
                </a:solidFill>
                <a:effectLst/>
                <a:latin typeface="Arial" panose="020B0604020202020204" pitchFamily="34" charset="0"/>
                <a:ea typeface="Times New Roman" panose="02020603050405020304" pitchFamily="18" charset="0"/>
                <a:hlinkClick r:id="rId3"/>
              </a:rPr>
              <a:t> </a:t>
            </a:r>
            <a:r>
              <a:rPr lang="en-GB" sz="1100" u="sng" dirty="0">
                <a:solidFill>
                  <a:srgbClr val="4F81BD"/>
                </a:solidFill>
                <a:effectLst/>
                <a:latin typeface="Arial" panose="020B0604020202020204" pitchFamily="34" charset="0"/>
                <a:ea typeface="Times New Roman" panose="02020603050405020304" pitchFamily="18" charset="0"/>
                <a:hlinkClick r:id="rId3"/>
              </a:rPr>
              <a:t>LGA Employer Standards for Supervision</a:t>
            </a:r>
            <a:r>
              <a:rPr lang="en-GB" sz="1100" dirty="0">
                <a:effectLst/>
                <a:latin typeface="Arial" panose="020B0604020202020204" pitchFamily="34" charset="0"/>
                <a:ea typeface="Times New Roman" panose="02020603050405020304" pitchFamily="18" charset="0"/>
              </a:rPr>
              <a:t> and ASYE framework which (as a minimum) is:</a:t>
            </a:r>
            <a:endParaRPr lang="en-GB" sz="1100" dirty="0">
              <a:effectLst/>
              <a:latin typeface="Times New Roman" panose="02020603050405020304" pitchFamily="18" charset="0"/>
              <a:ea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Once per week for the first six weeks</a:t>
            </a:r>
            <a:endParaRPr lang="en-GB" sz="1100" dirty="0">
              <a:effectLst/>
              <a:latin typeface="Calibri" panose="020F0502020204030204" pitchFamily="34" charset="0"/>
              <a:ea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At least fortnightly for up to six months</a:t>
            </a:r>
            <a:endParaRPr lang="en-GB" sz="1100" dirty="0">
              <a:effectLst/>
              <a:latin typeface="Calibri" panose="020F0502020204030204" pitchFamily="34" charset="0"/>
              <a:ea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At least once a month thereafter</a:t>
            </a:r>
            <a:endParaRPr lang="en-GB" sz="1100" dirty="0">
              <a:effectLst/>
              <a:latin typeface="Calibri" panose="020F0502020204030204" pitchFamily="34" charset="0"/>
              <a:ea typeface="Times New Roman" panose="02020603050405020304" pitchFamily="18" charset="0"/>
            </a:endParaRPr>
          </a:p>
          <a:p>
            <a:pPr algn="l"/>
            <a:r>
              <a:rPr lang="en-GB" sz="1100" dirty="0">
                <a:effectLst/>
                <a:latin typeface="Arial" panose="020B0604020202020204" pitchFamily="34" charset="0"/>
                <a:ea typeface="Times New Roman" panose="02020603050405020304" pitchFamily="18" charset="0"/>
              </a:rPr>
              <a:t>The duration of ASYE supervision should be a minimum of 1.5 hours with a core focus on critically reflective practice. On commencement of ASYE the assessor and NQSW draw up a support and assessment agreement which contains an outline of supervision arrangements over 12 months of ASYE. The NQSW will also receive workload supervision from their line manager every 4 weeks.</a:t>
            </a:r>
          </a:p>
          <a:p>
            <a:pPr algn="just"/>
            <a:r>
              <a:rPr lang="en-GB" sz="1100" dirty="0">
                <a:effectLst/>
                <a:latin typeface="Arial" panose="020B0604020202020204" pitchFamily="34" charset="0"/>
                <a:ea typeface="Times New Roman" panose="02020603050405020304" pitchFamily="18" charset="0"/>
              </a:rPr>
              <a:t> </a:t>
            </a:r>
          </a:p>
          <a:p>
            <a:pPr algn="just"/>
            <a:r>
              <a:rPr lang="en-GB" sz="1100" dirty="0">
                <a:effectLst/>
                <a:latin typeface="Arial" panose="020B0604020202020204" pitchFamily="34" charset="0"/>
                <a:ea typeface="Times New Roman" panose="02020603050405020304" pitchFamily="18" charset="0"/>
              </a:rPr>
              <a:t>ASYE supervision should focus on:</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Well-being and self-care</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Learning styles and personal development plans </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Reflective practice, critical thinking, and analysis</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Discussions of theories, models, and approaches, including application to practice</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Reflecting on power relations, bias, values, and ethics. </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Reflecting on feedback from supervisor, other professionals, and adults in need of care and support, or their carers.</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Monitoring progress in achieving the outcome statements of the PCF and KSS</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rPr>
              <a:t>Checking key support arrangements of ASYE are in place, including protected time and reduced workload, in addition to supervision.</a:t>
            </a:r>
            <a:endParaRPr lang="en-GB" sz="1100" dirty="0">
              <a:effectLst/>
              <a:latin typeface="Times New Roman" panose="02020603050405020304" pitchFamily="18" charset="0"/>
              <a:ea typeface="Times New Roman" panose="02020603050405020304" pitchFamily="18" charset="0"/>
            </a:endParaRPr>
          </a:p>
          <a:p>
            <a:pPr indent="-2540"/>
            <a:r>
              <a:rPr lang="en-GB" sz="1100" dirty="0">
                <a:effectLst/>
                <a:latin typeface="Arial" panose="020B0604020202020204" pitchFamily="34" charset="0"/>
                <a:ea typeface="Times New Roman" panose="02020603050405020304" pitchFamily="18" charset="0"/>
              </a:rPr>
              <a:t>Further information on NQSW supervision during ASYE can be found on the Skills for Care website. </a:t>
            </a:r>
            <a:r>
              <a:rPr lang="en-GB" sz="1100" u="sng" dirty="0">
                <a:solidFill>
                  <a:srgbClr val="0000FF"/>
                </a:solidFill>
                <a:effectLst/>
                <a:latin typeface="Arial" panose="020B0604020202020204" pitchFamily="34" charset="0"/>
                <a:ea typeface="Times New Roman" panose="02020603050405020304" pitchFamily="18" charset="0"/>
                <a:hlinkClick r:id="rId4"/>
              </a:rPr>
              <a:t>ASYE</a:t>
            </a:r>
            <a:endParaRPr lang="en-GB" sz="1100" dirty="0">
              <a:effectLst/>
              <a:latin typeface="Times New Roman" panose="02020603050405020304" pitchFamily="18" charset="0"/>
              <a:ea typeface="Times New Roman" panose="02020603050405020304" pitchFamily="18" charset="0"/>
            </a:endParaRPr>
          </a:p>
          <a:p>
            <a:pPr indent="-2540" algn="just"/>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indent="-2540" algn="just"/>
            <a:r>
              <a:rPr lang="en-GB" sz="1100" dirty="0">
                <a:effectLst/>
                <a:latin typeface="Arial" panose="020B0604020202020204" pitchFamily="34" charset="0"/>
                <a:ea typeface="Times New Roman" panose="02020603050405020304" pitchFamily="18" charset="0"/>
              </a:rPr>
              <a:t>The ASYE coordinator can provide information on ASYE supervision requirements, including guidance to ASYE assessors as supervisors. A template for ASYE supervision can be found in the Salford Adults ASYE handbook which is accessible via the ASC information hub. If there are signs that key support arrangements for ASYE (including supervision) are not being maintained, please escalate concerns to the relevant senior lead, ASYE coordinator and/or and the Principal Social Worker, who will implement a remedial plan.</a:t>
            </a:r>
            <a:endParaRPr lang="en-GB" sz="11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7</a:t>
            </a:fld>
            <a:endParaRPr lang="en-GB"/>
          </a:p>
        </p:txBody>
      </p:sp>
    </p:spTree>
    <p:extLst>
      <p:ext uri="{BB962C8B-B14F-4D97-AF65-F5344CB8AC3E}">
        <p14:creationId xmlns:p14="http://schemas.microsoft.com/office/powerpoint/2010/main" val="104496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Evidencing key domains within the following frameworks. NQSWs are assessed against the PCF and PCF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01E8E"/>
                </a:solidFill>
                <a:effectLst/>
                <a:latin typeface="MuseoSans"/>
              </a:rPr>
              <a:t>PCF at NQSW level - What social workers should demonstrate by end of their first year of qualified practice</a:t>
            </a:r>
          </a:p>
          <a:p>
            <a:r>
              <a:rPr lang="en-GB" sz="1200" dirty="0">
                <a:effectLst/>
                <a:latin typeface="+mj-lt"/>
                <a:ea typeface="Calibri" panose="020F0502020204030204" pitchFamily="34" charset="0"/>
                <a:cs typeface="Times New Roman" panose="02020603050405020304" pitchFamily="18" charset="0"/>
              </a:rPr>
              <a:t>	The PCF is the </a:t>
            </a:r>
            <a:r>
              <a:rPr lang="en-GB" sz="1200" b="1" dirty="0">
                <a:effectLst/>
                <a:latin typeface="+mj-lt"/>
                <a:ea typeface="Calibri" panose="020F0502020204030204" pitchFamily="34" charset="0"/>
                <a:cs typeface="Times New Roman" panose="02020603050405020304" pitchFamily="18" charset="0"/>
              </a:rPr>
              <a:t>overarching framework </a:t>
            </a:r>
            <a:r>
              <a:rPr lang="en-GB" sz="1200" dirty="0">
                <a:effectLst/>
                <a:latin typeface="+mj-lt"/>
                <a:ea typeface="Calibri" panose="020F0502020204030204" pitchFamily="34" charset="0"/>
                <a:cs typeface="Times New Roman" panose="02020603050405020304" pitchFamily="18" charset="0"/>
              </a:rPr>
              <a:t>for social work in England</a:t>
            </a:r>
          </a:p>
          <a:p>
            <a:r>
              <a:rPr lang="en-GB" sz="1200" b="1" dirty="0">
                <a:latin typeface="+mj-lt"/>
                <a:ea typeface="Calibri" panose="020F0502020204030204" pitchFamily="34" charset="0"/>
                <a:cs typeface="Times New Roman" panose="02020603050405020304" pitchFamily="18" charset="0"/>
              </a:rPr>
              <a:t>	P</a:t>
            </a:r>
            <a:r>
              <a:rPr lang="en-GB" sz="1200" b="1" dirty="0">
                <a:effectLst/>
                <a:latin typeface="+mj-lt"/>
                <a:ea typeface="Calibri" panose="020F0502020204030204" pitchFamily="34" charset="0"/>
                <a:cs typeface="Times New Roman" panose="02020603050405020304" pitchFamily="18" charset="0"/>
              </a:rPr>
              <a:t>re-qualifying</a:t>
            </a:r>
            <a:r>
              <a:rPr lang="en-GB" sz="1200" dirty="0">
                <a:effectLst/>
                <a:latin typeface="+mj-lt"/>
                <a:ea typeface="Calibri" panose="020F0502020204030204" pitchFamily="34" charset="0"/>
                <a:cs typeface="Times New Roman" panose="02020603050405020304" pitchFamily="18" charset="0"/>
              </a:rPr>
              <a:t> to </a:t>
            </a:r>
            <a:r>
              <a:rPr lang="en-GB" sz="1200" b="1" dirty="0">
                <a:effectLst/>
                <a:latin typeface="+mj-lt"/>
                <a:ea typeface="Calibri" panose="020F0502020204030204" pitchFamily="34" charset="0"/>
                <a:cs typeface="Times New Roman" panose="02020603050405020304" pitchFamily="18" charset="0"/>
              </a:rPr>
              <a:t>strategic levels</a:t>
            </a:r>
            <a:r>
              <a:rPr lang="en-GB" sz="1200" dirty="0">
                <a:effectLst/>
                <a:latin typeface="+mj-lt"/>
                <a:ea typeface="Calibri" panose="020F0502020204030204" pitchFamily="34" charset="0"/>
                <a:cs typeface="Times New Roman" panose="02020603050405020304" pitchFamily="18" charset="0"/>
              </a:rPr>
              <a:t>, across all practice areas. </a:t>
            </a:r>
          </a:p>
          <a:p>
            <a:r>
              <a:rPr lang="en-GB" sz="1200" dirty="0">
                <a:effectLst/>
                <a:latin typeface="+mj-lt"/>
                <a:ea typeface="Calibri" panose="020F0502020204030204" pitchFamily="34" charset="0"/>
                <a:cs typeface="Times New Roman" panose="02020603050405020304" pitchFamily="18" charset="0"/>
              </a:rPr>
              <a:t>	It is a generic, profession-owned framework for all social work that provides guidance and a common understanding of 	what it means to be a </a:t>
            </a:r>
            <a:r>
              <a:rPr lang="en-GB" sz="1200" b="1" dirty="0">
                <a:effectLst/>
                <a:latin typeface="+mj-lt"/>
                <a:ea typeface="Calibri" panose="020F0502020204030204" pitchFamily="34" charset="0"/>
                <a:cs typeface="Times New Roman" panose="02020603050405020304" pitchFamily="18" charset="0"/>
              </a:rPr>
              <a:t>social worker at all stages. </a:t>
            </a:r>
            <a:endParaRPr lang="en-GB" b="0" i="0" dirty="0">
              <a:solidFill>
                <a:srgbClr val="101E8E"/>
              </a:solidFill>
              <a:effectLst/>
              <a:latin typeface="Museo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statement sets out what a social worker working with adults should know and be able to do by the end of their Assessed and Supported Year in Employment (ASYE). KSS 11 has an overall summary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a:solidFill>
                  <a:schemeClr val="accent1"/>
                </a:solidFill>
                <a:effectLst/>
                <a:latin typeface="+mn-lt"/>
                <a:ea typeface="+mn-ea"/>
                <a:cs typeface="+mn-cs"/>
              </a:rPr>
              <a:t>How PCF and PQS link </a:t>
            </a:r>
            <a:r>
              <a:rPr lang="en-GB" sz="1200" dirty="0">
                <a:latin typeface="+mn-lt"/>
              </a:rPr>
              <a:t>PCF is overarching framework for social work, from pre-qualifying to strategic levels, across all areas. The PQS developed by Chief Social Workers to set out what is expected of qualified social workers in specific practice settings; one set for </a:t>
            </a:r>
            <a:r>
              <a:rPr lang="en-GB" sz="1200" b="1" dirty="0">
                <a:latin typeface="+mn-lt"/>
              </a:rPr>
              <a:t>children/families </a:t>
            </a:r>
            <a:r>
              <a:rPr lang="en-GB" sz="1200" dirty="0">
                <a:latin typeface="+mn-lt"/>
              </a:rPr>
              <a:t>and </a:t>
            </a:r>
            <a:r>
              <a:rPr lang="en-GB" sz="1200" dirty="0">
                <a:solidFill>
                  <a:schemeClr val="tx1"/>
                </a:solidFill>
                <a:latin typeface="+mn-lt"/>
              </a:rPr>
              <a:t>another for </a:t>
            </a:r>
            <a:r>
              <a:rPr lang="en-GB" sz="1200" b="1" dirty="0">
                <a:solidFill>
                  <a:schemeClr val="tx1"/>
                </a:solidFill>
                <a:latin typeface="+mn-lt"/>
              </a:rPr>
              <a:t>adults </a:t>
            </a:r>
            <a:r>
              <a:rPr lang="en-GB" sz="1100" kern="1200" dirty="0">
                <a:solidFill>
                  <a:schemeClr val="tx1"/>
                </a:solidFill>
                <a:effectLst/>
                <a:latin typeface="Trebuchet MS" panose="020B0603020202020204"/>
                <a:ea typeface="+mn-ea"/>
                <a:cs typeface="+mn-cs"/>
                <a:hlinkClick r:id="rId3"/>
              </a:rPr>
              <a:t>https://basw.co.uk/sites/default/files/basw-pcf-and-kss-joint-statement.pdf</a:t>
            </a:r>
            <a:r>
              <a:rPr lang="en-GB" sz="1100" kern="1200" dirty="0">
                <a:solidFill>
                  <a:schemeClr val="tx1"/>
                </a:solidFill>
                <a:effectLst/>
                <a:latin typeface="Trebuchet MS" panose="020B060302020202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Extra points for including Social Work England Standards (SWEPS)</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8</a:t>
            </a:fld>
            <a:endParaRPr lang="en-GB"/>
          </a:p>
        </p:txBody>
      </p:sp>
    </p:spTree>
    <p:extLst>
      <p:ext uri="{BB962C8B-B14F-4D97-AF65-F5344CB8AC3E}">
        <p14:creationId xmlns:p14="http://schemas.microsoft.com/office/powerpoint/2010/main" val="103809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Internal moderation </a:t>
            </a:r>
          </a:p>
          <a:p>
            <a:r>
              <a:rPr lang="en-GB" dirty="0"/>
              <a:t>• Upon commencing ASYE, the ASC learning and development team will send a panel date for 12 months time</a:t>
            </a:r>
          </a:p>
          <a:p>
            <a:r>
              <a:rPr lang="en-GB" dirty="0"/>
              <a:t>• Submit your completed portfolio two weeks before the given panel date </a:t>
            </a:r>
          </a:p>
          <a:p>
            <a:r>
              <a:rPr lang="en-GB" dirty="0"/>
              <a:t>• Both NQSW and assessor attend the meeting</a:t>
            </a:r>
          </a:p>
          <a:p>
            <a:r>
              <a:rPr lang="en-GB" dirty="0"/>
              <a:t>• Panel members will read portfolio and offer feedback </a:t>
            </a:r>
          </a:p>
          <a:p>
            <a:r>
              <a:rPr lang="en-GB" dirty="0"/>
              <a:t>• The NQSW and assessor will be informed of outcome on the day </a:t>
            </a:r>
          </a:p>
          <a:p>
            <a:endParaRPr lang="en-GB" dirty="0"/>
          </a:p>
          <a:p>
            <a:r>
              <a:rPr lang="en-GB" dirty="0"/>
              <a:t>External moderation </a:t>
            </a:r>
          </a:p>
          <a:p>
            <a:r>
              <a:rPr lang="en-GB" dirty="0"/>
              <a:t>• Carried out in partnership with GMSWA and local PVI organisations </a:t>
            </a:r>
          </a:p>
          <a:p>
            <a:r>
              <a:rPr lang="en-GB" dirty="0"/>
              <a:t>• Considers a random 10% sample of work sent by each organisation National moderation</a:t>
            </a:r>
          </a:p>
          <a:p>
            <a:endParaRPr lang="en-GB" dirty="0"/>
          </a:p>
          <a:p>
            <a:r>
              <a:rPr lang="en-GB" dirty="0"/>
              <a:t>National Moderation </a:t>
            </a:r>
          </a:p>
          <a:p>
            <a:pPr marL="171450" indent="-171450">
              <a:buFont typeface="Arial" panose="020B0604020202020204" pitchFamily="34" charset="0"/>
              <a:buChar char="•"/>
            </a:pPr>
            <a:r>
              <a:rPr lang="en-GB" dirty="0" err="1"/>
              <a:t>SfC</a:t>
            </a:r>
            <a:r>
              <a:rPr lang="en-GB" dirty="0"/>
              <a:t> reviews a sample of work from each LA to ensure consistency and quality assurance nationally </a:t>
            </a:r>
          </a:p>
          <a:p>
            <a:pPr marL="171450" indent="-171450">
              <a:buFont typeface="Arial" panose="020B0604020202020204" pitchFamily="34" charset="0"/>
              <a:buChar char="•"/>
            </a:pPr>
            <a:r>
              <a:rPr lang="en-GB" dirty="0"/>
              <a:t>Feedback is received on the quality of individual work and on ASYE scheme </a:t>
            </a:r>
          </a:p>
        </p:txBody>
      </p:sp>
      <p:sp>
        <p:nvSpPr>
          <p:cNvPr id="4" name="Slide Number Placeholder 3"/>
          <p:cNvSpPr>
            <a:spLocks noGrp="1"/>
          </p:cNvSpPr>
          <p:nvPr>
            <p:ph type="sldNum" sz="quarter" idx="5"/>
          </p:nvPr>
        </p:nvSpPr>
        <p:spPr/>
        <p:txBody>
          <a:bodyPr/>
          <a:lstStyle/>
          <a:p>
            <a:fld id="{46BD9F81-AC8D-436B-B33A-2EB3167EE68A}" type="slidenum">
              <a:rPr lang="en-GB" smtClean="0"/>
              <a:t>9</a:t>
            </a:fld>
            <a:endParaRPr lang="en-GB"/>
          </a:p>
        </p:txBody>
      </p:sp>
    </p:spTree>
    <p:extLst>
      <p:ext uri="{BB962C8B-B14F-4D97-AF65-F5344CB8AC3E}">
        <p14:creationId xmlns:p14="http://schemas.microsoft.com/office/powerpoint/2010/main" val="260054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521" y="1122126"/>
            <a:ext cx="6858960" cy="2387826"/>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2521" y="3601596"/>
            <a:ext cx="6858960" cy="16567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0EE7F-8A66-4345-A130-D972883D7CC8}"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46730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96107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047" y="365557"/>
            <a:ext cx="1972048" cy="581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7907" y="365557"/>
            <a:ext cx="5731801" cy="581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60899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58824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066" y="1709664"/>
            <a:ext cx="7886267" cy="285317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4066" y="4589311"/>
            <a:ext cx="7886267" cy="149990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0EE7F-8A66-4345-A130-D972883D7CC8}"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74408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7907" y="1825746"/>
            <a:ext cx="3851924" cy="4351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171" y="1825746"/>
            <a:ext cx="3851924" cy="4351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0EE7F-8A66-4345-A130-D972883D7CC8}"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81764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27" y="365557"/>
            <a:ext cx="7886269" cy="1324760"/>
          </a:xfrm>
        </p:spPr>
        <p:txBody>
          <a:bodyPr/>
          <a:lstStyle/>
          <a:p>
            <a:r>
              <a:rPr lang="en-US"/>
              <a:t>Click to edit Master title style</a:t>
            </a:r>
          </a:p>
        </p:txBody>
      </p:sp>
      <p:sp>
        <p:nvSpPr>
          <p:cNvPr id="3" name="Text Placeholder 2"/>
          <p:cNvSpPr>
            <a:spLocks noGrp="1"/>
          </p:cNvSpPr>
          <p:nvPr>
            <p:ph type="body" idx="1"/>
          </p:nvPr>
        </p:nvSpPr>
        <p:spPr>
          <a:xfrm>
            <a:off x="629827" y="1681153"/>
            <a:ext cx="3869207" cy="8237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27" y="2504927"/>
            <a:ext cx="3869207" cy="3685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607" y="1681153"/>
            <a:ext cx="3886488" cy="8237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607" y="2504927"/>
            <a:ext cx="3886488" cy="3685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EE7F-8A66-4345-A130-D972883D7CC8}" type="datetimeFigureOut">
              <a:rPr lang="en-US" smtClean="0"/>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14401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0EE7F-8A66-4345-A130-D972883D7CC8}" type="datetimeFigureOut">
              <a:rPr lang="en-US" smtClean="0"/>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01508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0EE7F-8A66-4345-A130-D972883D7CC8}" type="datetimeFigureOut">
              <a:rPr lang="en-US" smtClean="0"/>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84351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26" y="457200"/>
            <a:ext cx="2949430" cy="160070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6488" y="987715"/>
            <a:ext cx="4629607" cy="48734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26" y="2057909"/>
            <a:ext cx="2949430" cy="38113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0EE7F-8A66-4345-A130-D972883D7CC8}"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47955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26" y="457200"/>
            <a:ext cx="2949430" cy="1600709"/>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6488" y="987715"/>
            <a:ext cx="4629607" cy="48734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26" y="2057909"/>
            <a:ext cx="2949430" cy="38113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0EE7F-8A66-4345-A130-D972883D7CC8}"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19103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907" y="752867"/>
            <a:ext cx="7888188" cy="1324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7907" y="2213056"/>
            <a:ext cx="7888188" cy="347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7907" y="6355996"/>
            <a:ext cx="2058456" cy="365557"/>
          </a:xfrm>
          <a:prstGeom prst="rect">
            <a:avLst/>
          </a:prstGeom>
        </p:spPr>
        <p:txBody>
          <a:bodyPr vert="horz" lIns="91440" tIns="45720" rIns="91440" bIns="45720" rtlCol="0" anchor="ctr"/>
          <a:lstStyle>
            <a:lvl1pPr algn="l">
              <a:defRPr sz="1200">
                <a:solidFill>
                  <a:schemeClr val="tx1">
                    <a:tint val="75000"/>
                  </a:schemeClr>
                </a:solidFill>
              </a:defRPr>
            </a:lvl1pPr>
          </a:lstStyle>
          <a:p>
            <a:fld id="{F100EE7F-8A66-4345-A130-D972883D7CC8}" type="datetimeFigureOut">
              <a:rPr lang="en-US" smtClean="0"/>
              <a:t>10/23/2025</a:t>
            </a:fld>
            <a:endParaRPr lang="en-US"/>
          </a:p>
        </p:txBody>
      </p:sp>
      <p:sp>
        <p:nvSpPr>
          <p:cNvPr id="5" name="Footer Placeholder 4"/>
          <p:cNvSpPr>
            <a:spLocks noGrp="1"/>
          </p:cNvSpPr>
          <p:nvPr>
            <p:ph type="ftr" sz="quarter" idx="3"/>
          </p:nvPr>
        </p:nvSpPr>
        <p:spPr>
          <a:xfrm>
            <a:off x="3028159" y="6355996"/>
            <a:ext cx="3087684" cy="36555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639" y="6355996"/>
            <a:ext cx="2058456" cy="365557"/>
          </a:xfrm>
          <a:prstGeom prst="rect">
            <a:avLst/>
          </a:prstGeom>
        </p:spPr>
        <p:txBody>
          <a:bodyPr vert="horz" lIns="91440" tIns="45720" rIns="91440" bIns="45720" rtlCol="0" anchor="ctr"/>
          <a:lstStyle>
            <a:lvl1pPr algn="r">
              <a:defRPr sz="1200">
                <a:solidFill>
                  <a:schemeClr val="tx1">
                    <a:tint val="75000"/>
                  </a:schemeClr>
                </a:solidFill>
              </a:defRPr>
            </a:lvl1pPr>
          </a:lstStyle>
          <a:p>
            <a:fld id="{FB4CFD86-DBB3-E44E-9904-B0E402D0B42E}" type="slidenum">
              <a:rPr lang="en-US" smtClean="0"/>
              <a:t>‹#›</a:t>
            </a:fld>
            <a:endParaRPr lang="en-US"/>
          </a:p>
        </p:txBody>
      </p:sp>
      <p:pic>
        <p:nvPicPr>
          <p:cNvPr id="11" name="Picture 10" descr="Logo_Saving Lives, Improving Lives.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6333" y="296117"/>
            <a:ext cx="1323339" cy="456750"/>
          </a:xfrm>
          <a:prstGeom prst="rect">
            <a:avLst/>
          </a:prstGeom>
        </p:spPr>
      </p:pic>
      <p:pic>
        <p:nvPicPr>
          <p:cNvPr id="12" name="Picture 11" descr="Macintosh HD:Users:ntrow:Desktop:IMPORTANT FILES:NCA IDENTITY 2021:NCA Foundation Trust Logo:Northern Care Alliance NHS Foundation Trust.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09606" y="286409"/>
            <a:ext cx="1824711" cy="582253"/>
          </a:xfrm>
          <a:prstGeom prst="rect">
            <a:avLst/>
          </a:prstGeom>
          <a:noFill/>
          <a:ln>
            <a:noFill/>
          </a:ln>
        </p:spPr>
      </p:pic>
      <p:pic>
        <p:nvPicPr>
          <p:cNvPr id="8" name="Picture 7" descr="Northern Care Alliance landscape swoosh.ai"/>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759850"/>
            <a:ext cx="9144000" cy="1098150"/>
          </a:xfrm>
          <a:prstGeom prst="rect">
            <a:avLst/>
          </a:prstGeom>
        </p:spPr>
      </p:pic>
    </p:spTree>
    <p:extLst>
      <p:ext uri="{BB962C8B-B14F-4D97-AF65-F5344CB8AC3E}">
        <p14:creationId xmlns:p14="http://schemas.microsoft.com/office/powerpoint/2010/main" val="12343166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Arial"/>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researchinpractice.org.uk/register/" TargetMode="External"/><Relationship Id="rId5" Type="http://schemas.openxmlformats.org/officeDocument/2006/relationships/hyperlink" Target="https://www.skillsforcare.org.uk/Regulated-professions/Social-work/ASYE/Events-forums-and-networks.aspx#msdynttrid=FCk2or3pVAa5wRlGZM4cNkjRq2XcRO-EqKAP9kiPNwQ"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skillsforcare.org.uk/Regulated-professions/Social-work/ASYE/Events-forums-and-networks.aspx#msdynttrid=FCk2or3pVAa5wRlGZM4cNkjRq2XcRO-EqKAP9kiPNw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martin.sexton2@nca.nhs.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mailto:asclearninganddevelopment@nca.nhs.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hyperlink" Target="http://www.basw.co.uk/" TargetMode="External"/><Relationship Id="rId13" Type="http://schemas.openxmlformats.org/officeDocument/2006/relationships/hyperlink" Target="https://www.gov.uk/government/consultations/changes-to-the-mca-code-of-practice-and-implementation-of-the-lps/draft-mca-code-of-practice-summary" TargetMode="External"/><Relationship Id="rId18" Type="http://schemas.openxmlformats.org/officeDocument/2006/relationships/hyperlink" Target="https://eur02.safelinks.protection.outlook.com/?url=https%3A%2F%2Fwww.northerncarealliance.nhs.uk%2Fresearch-education%2Flibrary-service%2Fjoin-library&amp;data=05%7C01%7C%7Cdaa1999f5f714ed894a308db2eacb5c6%7C9a12677ec2e94deba58aee1c59ac0161%7C0%7C0%7C638155091528357602%7CUnknown%7CTWFpbGZsb3d8eyJWIjoiMC4wLjAwMDAiLCJQIjoiV2luMzIiLCJBTiI6Ik1haWwiLCJXVCI6Mn0%3D%7C3000%7C%7C%7C&amp;sdata=KDMdHv6FeGwlMFtLhU%2FLwaPFbbuUjvXO38wedAjpoaM%3D&amp;reserved=0" TargetMode="External"/><Relationship Id="rId3" Type="http://schemas.openxmlformats.org/officeDocument/2006/relationships/hyperlink" Target="https://www.researchinpractice.org.uk/register/" TargetMode="External"/><Relationship Id="rId7" Type="http://schemas.openxmlformats.org/officeDocument/2006/relationships/hyperlink" Target="https://www.basw.co.uk/social-work-training/professional-capabilities-framework-pcf" TargetMode="External"/><Relationship Id="rId12" Type="http://schemas.openxmlformats.org/officeDocument/2006/relationships/hyperlink" Target="https://assets.publishing.service.gov.uk/government/uploads/system/uploads/attachment_data/file/921428/Mental-capacity-act-code-of-practice.pdf" TargetMode="External"/><Relationship Id="rId17" Type="http://schemas.openxmlformats.org/officeDocument/2006/relationships/hyperlink" Target="https://greatermanchester.sharepoint.com/sites/SCO_AdultSocialCareImprovementProgramme2/Lists/Useful%20Telephone%20Numbers/AllItems.aspx?as=json" TargetMode="External"/><Relationship Id="rId2" Type="http://schemas.openxmlformats.org/officeDocument/2006/relationships/notesSlide" Target="../notesSlides/notesSlide15.xml"/><Relationship Id="rId16" Type="http://schemas.openxmlformats.org/officeDocument/2006/relationships/hyperlink" Target="https://directory.salford.gov.uk/kb5/salford/directory/home.page" TargetMode="External"/><Relationship Id="rId20" Type="http://schemas.openxmlformats.org/officeDocument/2006/relationships/hyperlink" Target="https://www.northerncarealliance.nhs.uk/myhub/corporate-services/equality-diversity-inclusion/staff-networks" TargetMode="External"/><Relationship Id="rId1" Type="http://schemas.openxmlformats.org/officeDocument/2006/relationships/slideLayout" Target="../slideLayouts/slideLayout2.xml"/><Relationship Id="rId6" Type="http://schemas.openxmlformats.org/officeDocument/2006/relationships/hyperlink" Target="https://www.socialworkengland.org.uk/standards/professional-standards/" TargetMode="External"/><Relationship Id="rId11" Type="http://schemas.openxmlformats.org/officeDocument/2006/relationships/hyperlink" Target="https://www.gov.uk/government/publications/care-act-statutory-guidance/care-and-support-statutory-guidance" TargetMode="External"/><Relationship Id="rId5" Type="http://schemas.openxmlformats.org/officeDocument/2006/relationships/hyperlink" Target="https://www.ons.gov.uk/visualisations/censusareachanges/E08000006" TargetMode="External"/><Relationship Id="rId15" Type="http://schemas.openxmlformats.org/officeDocument/2006/relationships/hyperlink" Target="https://safeguardingadults.salford.gov.uk/professionals/" TargetMode="External"/><Relationship Id="rId10" Type="http://schemas.openxmlformats.org/officeDocument/2006/relationships/hyperlink" Target="https://new.basw.co.uk/sites/default/files/resources/basw_code_of_ethics_-_2021.pdf" TargetMode="External"/><Relationship Id="rId19" Type="http://schemas.openxmlformats.org/officeDocument/2006/relationships/hyperlink" Target="https://www.northerncarealliance.nhs.uk/myhub/corporate-services/staff-experience/health-wellbeing/scarf/scarf-document-library" TargetMode="External"/><Relationship Id="rId4" Type="http://schemas.openxmlformats.org/officeDocument/2006/relationships/hyperlink" Target="https://eur02.safelinks.protection.outlook.com/?url=https%3A%2F%2Fwww.salfordappp.co.uk%2Fappp-professionals%2F&amp;data=05%7C02%7CShoyley.Chowdhury%40nca.nhs.uk%7C29f6a077ce154b7c26a008dc1864b852%7C9a12677ec2e94deba58aee1c59ac0161%7C0%7C0%7C638412068060207647%7CUnknown%7CTWFpbGZsb3d8eyJWIjoiMC4wLjAwMDAiLCJQIjoiV2luMzIiLCJBTiI6Ik1haWwiLCJXVCI6Mn0%3D%7C3000%7C%7C%7C&amp;sdata=p13H133wfGDDybvyPNaFyWp9JuQGpC5YZNMreBw0kkU%3D&amp;reserved=0" TargetMode="External"/><Relationship Id="rId9" Type="http://schemas.openxmlformats.org/officeDocument/2006/relationships/hyperlink" Target="https://assets.publishing.service.gov.uk/government/uploads/system/uploads/attachment_data/file/411957/KSS.pdf" TargetMode="External"/><Relationship Id="rId14" Type="http://schemas.openxmlformats.org/officeDocument/2006/relationships/hyperlink" Target="https://www.scie.org.uk/mca/practi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salfordappp.co.uk/appp-learning/appp-learn-social-year/" TargetMode="Externa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ew.basw.co.uk/training-cpd/professional-capabilities-framework/newly-qualified-social-worker-asye-lev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assets.publishing.service.gov.uk/government/uploads/system/uploads/attachment_data/file/411957/KSS.pdf" TargetMode="Externa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4066" y="1709664"/>
            <a:ext cx="7886267" cy="2853172"/>
          </a:xfrm>
        </p:spPr>
        <p:txBody>
          <a:bodyPr anchor="b">
            <a:normAutofit fontScale="90000"/>
          </a:bodyPr>
          <a:lstStyle/>
          <a:p>
            <a:pPr algn="ctr"/>
            <a:br>
              <a:rPr lang="en-US" sz="2400" b="1" dirty="0"/>
            </a:br>
            <a:r>
              <a:rPr lang="en-US" sz="3600" b="1" dirty="0">
                <a:solidFill>
                  <a:schemeClr val="accent1"/>
                </a:solidFill>
              </a:rPr>
              <a:t>Salford Adults</a:t>
            </a:r>
            <a:br>
              <a:rPr lang="en-US" sz="3200" b="1" dirty="0">
                <a:solidFill>
                  <a:schemeClr val="accent1"/>
                </a:solidFill>
              </a:rPr>
            </a:br>
            <a:br>
              <a:rPr lang="en-US" sz="3200" b="1" dirty="0">
                <a:solidFill>
                  <a:schemeClr val="accent1"/>
                </a:solidFill>
              </a:rPr>
            </a:br>
            <a:r>
              <a:rPr lang="en-US" sz="3200" b="1" dirty="0">
                <a:solidFill>
                  <a:schemeClr val="accent1"/>
                </a:solidFill>
              </a:rPr>
              <a:t>Introduction to Assessed and Support Year in Employment (ASYE)</a:t>
            </a:r>
            <a:br>
              <a:rPr lang="en-US" sz="2400" b="1" dirty="0"/>
            </a:br>
            <a:br>
              <a:rPr lang="en-US" sz="2400" b="1" dirty="0"/>
            </a:br>
            <a:r>
              <a:rPr lang="en-US" sz="2400" b="1" dirty="0"/>
              <a:t> </a:t>
            </a:r>
            <a:endParaRPr lang="en-US" sz="2400" dirty="0"/>
          </a:p>
        </p:txBody>
      </p:sp>
      <p:sp>
        <p:nvSpPr>
          <p:cNvPr id="5" name="Subtitle 4"/>
          <p:cNvSpPr>
            <a:spLocks noGrp="1"/>
          </p:cNvSpPr>
          <p:nvPr>
            <p:ph type="body" idx="1"/>
          </p:nvPr>
        </p:nvSpPr>
        <p:spPr>
          <a:xfrm>
            <a:off x="624066" y="4589311"/>
            <a:ext cx="7886267" cy="1499901"/>
          </a:xfrm>
        </p:spPr>
        <p:txBody>
          <a:bodyPr>
            <a:normAutofit/>
          </a:bodyPr>
          <a:lstStyle/>
          <a:p>
            <a:pPr marL="0" indent="0" algn="ctr">
              <a:buNone/>
            </a:pPr>
            <a:r>
              <a:rPr lang="en-GB" dirty="0"/>
              <a:t>ASYE coordinator: Shoyley Chowdhury</a:t>
            </a:r>
          </a:p>
        </p:txBody>
      </p:sp>
    </p:spTree>
    <p:extLst>
      <p:ext uri="{BB962C8B-B14F-4D97-AF65-F5344CB8AC3E}">
        <p14:creationId xmlns:p14="http://schemas.microsoft.com/office/powerpoint/2010/main" val="378581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C2BC20-CE10-4172-3FAD-1878E1CEF2E6}"/>
              </a:ext>
            </a:extLst>
          </p:cNvPr>
          <p:cNvPicPr>
            <a:picLocks noChangeAspect="1"/>
          </p:cNvPicPr>
          <p:nvPr/>
        </p:nvPicPr>
        <p:blipFill>
          <a:blip r:embed="rId3"/>
          <a:stretch>
            <a:fillRect/>
          </a:stretch>
        </p:blipFill>
        <p:spPr>
          <a:xfrm>
            <a:off x="1057274" y="581026"/>
            <a:ext cx="6581775" cy="5067299"/>
          </a:xfrm>
          <a:prstGeom prst="rect">
            <a:avLst/>
          </a:prstGeom>
        </p:spPr>
      </p:pic>
    </p:spTree>
    <p:extLst>
      <p:ext uri="{BB962C8B-B14F-4D97-AF65-F5344CB8AC3E}">
        <p14:creationId xmlns:p14="http://schemas.microsoft.com/office/powerpoint/2010/main" val="149080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oup of women standing in a park&#10;&#10;Description automatically generated">
            <a:extLst>
              <a:ext uri="{FF2B5EF4-FFF2-40B4-BE49-F238E27FC236}">
                <a16:creationId xmlns:a16="http://schemas.microsoft.com/office/drawing/2014/main" id="{2B33B2B1-4C80-83BF-4809-2D1A19743ABB}"/>
              </a:ext>
            </a:extLst>
          </p:cNvPr>
          <p:cNvPicPr>
            <a:picLocks noChangeAspect="1"/>
          </p:cNvPicPr>
          <p:nvPr/>
        </p:nvPicPr>
        <p:blipFill>
          <a:blip r:embed="rId3"/>
          <a:srcRect t="24216" r="-2" b="-2"/>
          <a:stretch/>
        </p:blipFill>
        <p:spPr>
          <a:xfrm>
            <a:off x="4200672" y="10"/>
            <a:ext cx="4943327"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A group of people sitting at tables in a room&#10;&#10;Description automatically generated">
            <a:extLst>
              <a:ext uri="{FF2B5EF4-FFF2-40B4-BE49-F238E27FC236}">
                <a16:creationId xmlns:a16="http://schemas.microsoft.com/office/drawing/2014/main" id="{FFEC04D2-F23E-0BC8-ED2A-9B3390D11932}"/>
              </a:ext>
            </a:extLst>
          </p:cNvPr>
          <p:cNvPicPr>
            <a:picLocks noChangeAspect="1"/>
          </p:cNvPicPr>
          <p:nvPr/>
        </p:nvPicPr>
        <p:blipFill>
          <a:blip r:embed="rId4"/>
          <a:srcRect t="13537" r="-2" b="4613"/>
          <a:stretch/>
        </p:blipFill>
        <p:spPr>
          <a:xfrm>
            <a:off x="4200672" y="3493008"/>
            <a:ext cx="4943328"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E1F57E7-C870-B702-A428-B9109B8CD101}"/>
              </a:ext>
            </a:extLst>
          </p:cNvPr>
          <p:cNvSpPr>
            <a:spLocks noGrp="1"/>
          </p:cNvSpPr>
          <p:nvPr>
            <p:ph type="title"/>
          </p:nvPr>
        </p:nvSpPr>
        <p:spPr>
          <a:xfrm>
            <a:off x="254138" y="822960"/>
            <a:ext cx="4242461" cy="1243584"/>
          </a:xfrm>
        </p:spPr>
        <p:txBody>
          <a:bodyPr>
            <a:normAutofit fontScale="90000"/>
          </a:bodyPr>
          <a:lstStyle/>
          <a:p>
            <a:r>
              <a:rPr lang="en-GB" sz="3200" dirty="0">
                <a:solidFill>
                  <a:schemeClr val="accent1"/>
                </a:solidFill>
                <a:effectLst>
                  <a:outerShdw blurRad="38100" dist="38100" dir="2700000" algn="tl">
                    <a:srgbClr val="000000">
                      <a:alpha val="43137"/>
                    </a:srgbClr>
                  </a:outerShdw>
                </a:effectLst>
                <a:latin typeface="+mn-lt"/>
              </a:rPr>
              <a:t>Part 5 - What’s included in Salford Adults ASYE programme? </a:t>
            </a:r>
            <a:br>
              <a:rPr lang="en-GB" sz="3200" dirty="0">
                <a:latin typeface="+mn-lt"/>
              </a:rPr>
            </a:br>
            <a:endParaRPr lang="en-GB" sz="3000" dirty="0">
              <a:latin typeface="+mn-lt"/>
            </a:endParaRP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9A4ABC8A-CF83-D33B-7C70-7E055CD7F0EB}"/>
              </a:ext>
            </a:extLst>
          </p:cNvPr>
          <p:cNvSpPr>
            <a:spLocks noGrp="1"/>
          </p:cNvSpPr>
          <p:nvPr>
            <p:ph idx="1"/>
          </p:nvPr>
        </p:nvSpPr>
        <p:spPr>
          <a:xfrm>
            <a:off x="168020" y="2329490"/>
            <a:ext cx="4229457" cy="4694642"/>
          </a:xfrm>
        </p:spPr>
        <p:txBody>
          <a:bodyPr>
            <a:normAutofit fontScale="92500" lnSpcReduction="20000"/>
          </a:bodyPr>
          <a:lstStyle/>
          <a:p>
            <a:r>
              <a:rPr lang="en-US" sz="2000" dirty="0">
                <a:latin typeface="+mn-lt"/>
              </a:rPr>
              <a:t>Three ASYE Core skills day training (must attend)</a:t>
            </a:r>
          </a:p>
          <a:p>
            <a:r>
              <a:rPr lang="en-US" sz="2000" dirty="0">
                <a:latin typeface="+mn-lt"/>
              </a:rPr>
              <a:t>ASYE Monthly Groups: peer support (must attend)</a:t>
            </a:r>
          </a:p>
          <a:p>
            <a:r>
              <a:rPr lang="en-US" sz="2000" dirty="0">
                <a:latin typeface="+mn-lt"/>
              </a:rPr>
              <a:t>Great shadowing and learning opportunities for PCF &amp; KSS</a:t>
            </a:r>
          </a:p>
          <a:p>
            <a:r>
              <a:rPr lang="en-US" sz="2000" dirty="0">
                <a:latin typeface="+mn-lt"/>
              </a:rPr>
              <a:t>Access </a:t>
            </a:r>
            <a:r>
              <a:rPr lang="en-US" sz="2000" dirty="0" err="1">
                <a:latin typeface="+mn-lt"/>
              </a:rPr>
              <a:t>SfC</a:t>
            </a:r>
            <a:r>
              <a:rPr lang="en-US" sz="2000" dirty="0">
                <a:latin typeface="+mn-lt"/>
              </a:rPr>
              <a:t> NQSW forums </a:t>
            </a:r>
            <a:r>
              <a:rPr lang="en-GB" sz="1400" dirty="0">
                <a:hlinkClick r:id="rId5"/>
              </a:rPr>
              <a:t>Events, forums and networks</a:t>
            </a:r>
            <a:endParaRPr lang="en-US" sz="2000" dirty="0">
              <a:latin typeface="+mn-lt"/>
            </a:endParaRPr>
          </a:p>
          <a:p>
            <a:r>
              <a:rPr lang="en-US" sz="2000" dirty="0">
                <a:latin typeface="+mn-lt"/>
              </a:rPr>
              <a:t>Mentoring and expertise of ASYE assessor or ASYE lead assessor</a:t>
            </a:r>
          </a:p>
          <a:p>
            <a:r>
              <a:rPr lang="en-US" sz="2000" dirty="0">
                <a:latin typeface="+mn-lt"/>
              </a:rPr>
              <a:t>ASYE coordinator </a:t>
            </a:r>
          </a:p>
          <a:p>
            <a:r>
              <a:rPr lang="en-US" sz="2000" dirty="0">
                <a:latin typeface="+mn-lt"/>
              </a:rPr>
              <a:t>Meet Principal Social Worker (PSW)</a:t>
            </a:r>
          </a:p>
          <a:p>
            <a:r>
              <a:rPr lang="en-US" sz="2000" dirty="0">
                <a:latin typeface="+mn-lt"/>
              </a:rPr>
              <a:t>Self-Care and Well-being</a:t>
            </a:r>
          </a:p>
          <a:p>
            <a:r>
              <a:rPr lang="en-US" sz="2000" dirty="0">
                <a:latin typeface="+mn-lt"/>
              </a:rPr>
              <a:t>Shadow a local care provider</a:t>
            </a:r>
          </a:p>
          <a:p>
            <a:r>
              <a:rPr lang="en-US" sz="2000" dirty="0">
                <a:latin typeface="+mn-lt"/>
              </a:rPr>
              <a:t>Research in Practice </a:t>
            </a:r>
            <a:r>
              <a:rPr lang="en-GB" sz="1400" dirty="0">
                <a:hlinkClick r:id="rId6"/>
              </a:rPr>
              <a:t>Create account | Research in Practice</a:t>
            </a:r>
            <a:endParaRPr lang="en-US" sz="2000" dirty="0">
              <a:latin typeface="+mn-lt"/>
            </a:endParaRPr>
          </a:p>
        </p:txBody>
      </p:sp>
    </p:spTree>
    <p:extLst>
      <p:ext uri="{BB962C8B-B14F-4D97-AF65-F5344CB8AC3E}">
        <p14:creationId xmlns:p14="http://schemas.microsoft.com/office/powerpoint/2010/main" val="76271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317E-0E32-EC4A-0060-3BDA1733CC31}"/>
              </a:ext>
            </a:extLst>
          </p:cNvPr>
          <p:cNvSpPr>
            <a:spLocks noGrp="1"/>
          </p:cNvSpPr>
          <p:nvPr>
            <p:ph type="title"/>
          </p:nvPr>
        </p:nvSpPr>
        <p:spPr/>
        <p:txBody>
          <a:bodyPr>
            <a:normAutofit fontScale="90000"/>
          </a:bodyPr>
          <a:lstStyle/>
          <a:p>
            <a:pPr algn="ctr"/>
            <a:r>
              <a:rPr lang="en-GB" sz="3600" dirty="0">
                <a:solidFill>
                  <a:schemeClr val="accent1"/>
                </a:solidFill>
                <a:effectLst>
                  <a:outerShdw blurRad="38100" dist="38100" dir="2700000" algn="tl">
                    <a:srgbClr val="000000">
                      <a:alpha val="43137"/>
                    </a:srgbClr>
                  </a:outerShdw>
                </a:effectLst>
                <a:latin typeface="+mn-lt"/>
              </a:rPr>
              <a:t>Part 6 - ASYE Equality, Diversity and Inclusion? </a:t>
            </a:r>
            <a:br>
              <a:rPr lang="en-GB" sz="4400" dirty="0">
                <a:latin typeface="+mn-lt"/>
              </a:rPr>
            </a:br>
            <a:endParaRPr lang="en-GB" dirty="0"/>
          </a:p>
        </p:txBody>
      </p:sp>
      <p:sp>
        <p:nvSpPr>
          <p:cNvPr id="3" name="Content Placeholder 2">
            <a:extLst>
              <a:ext uri="{FF2B5EF4-FFF2-40B4-BE49-F238E27FC236}">
                <a16:creationId xmlns:a16="http://schemas.microsoft.com/office/drawing/2014/main" id="{39AEA847-CEBE-FDC2-FC67-9B163A8F6BFE}"/>
              </a:ext>
            </a:extLst>
          </p:cNvPr>
          <p:cNvSpPr>
            <a:spLocks noGrp="1"/>
          </p:cNvSpPr>
          <p:nvPr>
            <p:ph idx="1"/>
          </p:nvPr>
        </p:nvSpPr>
        <p:spPr>
          <a:xfrm>
            <a:off x="627907" y="1573305"/>
            <a:ext cx="7888186" cy="4410635"/>
          </a:xfrm>
        </p:spPr>
        <p:txBody>
          <a:bodyPr>
            <a:normAutofit fontScale="92500" lnSpcReduction="10000"/>
          </a:bodyPr>
          <a:lstStyle/>
          <a:p>
            <a:pPr marL="0" indent="0">
              <a:buNone/>
            </a:pPr>
            <a:endParaRPr lang="en-GB" sz="2000" dirty="0">
              <a:latin typeface="+mn-lt"/>
            </a:endParaRPr>
          </a:p>
          <a:p>
            <a:pPr marL="0" indent="0">
              <a:buNone/>
            </a:pPr>
            <a:endParaRPr lang="en-GB" sz="2000" dirty="0">
              <a:latin typeface="+mn-lt"/>
            </a:endParaRPr>
          </a:p>
          <a:p>
            <a:pPr marL="0" indent="0">
              <a:buNone/>
            </a:pPr>
            <a:endParaRPr lang="en-GB" sz="2000" dirty="0">
              <a:latin typeface="+mn-lt"/>
            </a:endParaRPr>
          </a:p>
          <a:p>
            <a:pPr marL="0" indent="0">
              <a:buNone/>
            </a:pPr>
            <a:endParaRPr lang="en-GB" sz="2000" dirty="0">
              <a:latin typeface="+mn-lt"/>
            </a:endParaRPr>
          </a:p>
          <a:p>
            <a:pPr marL="0" indent="0">
              <a:buNone/>
            </a:pPr>
            <a:r>
              <a:rPr lang="en-GB" sz="2000" dirty="0">
                <a:latin typeface="+mn-lt"/>
              </a:rPr>
              <a:t>How do we achieve this?</a:t>
            </a:r>
          </a:p>
          <a:p>
            <a:r>
              <a:rPr lang="en-GB" sz="2000" dirty="0">
                <a:solidFill>
                  <a:schemeClr val="tx1"/>
                </a:solidFill>
                <a:latin typeface="+mn-lt"/>
              </a:rPr>
              <a:t>Use </a:t>
            </a:r>
            <a:r>
              <a:rPr lang="en-GB" sz="2000" b="1" dirty="0">
                <a:solidFill>
                  <a:schemeClr val="tx1"/>
                </a:solidFill>
                <a:latin typeface="+mn-lt"/>
              </a:rPr>
              <a:t>ASYE registration </a:t>
            </a:r>
            <a:r>
              <a:rPr lang="en-GB" sz="2000" dirty="0">
                <a:solidFill>
                  <a:schemeClr val="tx1"/>
                </a:solidFill>
                <a:latin typeface="+mn-lt"/>
              </a:rPr>
              <a:t>&amp;  </a:t>
            </a:r>
            <a:r>
              <a:rPr lang="en-GB" sz="2000" b="1" dirty="0">
                <a:solidFill>
                  <a:schemeClr val="tx1"/>
                </a:solidFill>
                <a:latin typeface="+mn-lt"/>
              </a:rPr>
              <a:t>initial meetings </a:t>
            </a:r>
            <a:r>
              <a:rPr lang="en-GB" sz="2000" dirty="0">
                <a:solidFill>
                  <a:schemeClr val="tx1"/>
                </a:solidFill>
                <a:latin typeface="+mn-lt"/>
              </a:rPr>
              <a:t>to make programme accessible </a:t>
            </a:r>
          </a:p>
          <a:p>
            <a:r>
              <a:rPr lang="en-GB" sz="2000" b="1" dirty="0">
                <a:solidFill>
                  <a:schemeClr val="tx1"/>
                </a:solidFill>
                <a:latin typeface="+mn-lt"/>
              </a:rPr>
              <a:t>Anti-oppressive reflective models</a:t>
            </a:r>
            <a:r>
              <a:rPr lang="en-GB" sz="2000" dirty="0">
                <a:solidFill>
                  <a:schemeClr val="tx1"/>
                </a:solidFill>
                <a:latin typeface="+mn-lt"/>
              </a:rPr>
              <a:t>, Social Graces and MANDELA</a:t>
            </a:r>
          </a:p>
          <a:p>
            <a:r>
              <a:rPr lang="en-GB" sz="2000" b="1" dirty="0">
                <a:solidFill>
                  <a:schemeClr val="tx1"/>
                </a:solidFill>
                <a:latin typeface="+mn-lt"/>
              </a:rPr>
              <a:t>Diverse</a:t>
            </a:r>
            <a:r>
              <a:rPr lang="en-GB" sz="2000" dirty="0">
                <a:solidFill>
                  <a:schemeClr val="tx1"/>
                </a:solidFill>
                <a:latin typeface="+mn-lt"/>
              </a:rPr>
              <a:t> theoretical </a:t>
            </a:r>
            <a:r>
              <a:rPr lang="en-GB" sz="2000" b="1" dirty="0">
                <a:solidFill>
                  <a:schemeClr val="tx1"/>
                </a:solidFill>
                <a:latin typeface="+mn-lt"/>
              </a:rPr>
              <a:t>perspectives </a:t>
            </a:r>
            <a:r>
              <a:rPr lang="en-GB" sz="2000" dirty="0">
                <a:solidFill>
                  <a:schemeClr val="tx1"/>
                </a:solidFill>
                <a:latin typeface="+mn-lt"/>
              </a:rPr>
              <a:t>&amp; views of lived experiences </a:t>
            </a:r>
          </a:p>
          <a:p>
            <a:r>
              <a:rPr lang="en-GB" sz="2000" dirty="0" err="1">
                <a:latin typeface="+mn-lt"/>
              </a:rPr>
              <a:t>SfC</a:t>
            </a:r>
            <a:r>
              <a:rPr lang="en-GB" sz="2000" dirty="0">
                <a:latin typeface="+mn-lt"/>
              </a:rPr>
              <a:t> NQSW GEMS forums for anti-racist reflection </a:t>
            </a:r>
            <a:r>
              <a:rPr lang="en-GB" sz="1700" dirty="0">
                <a:hlinkClick r:id="rId3"/>
              </a:rPr>
              <a:t>Events, forums and networks</a:t>
            </a:r>
            <a:endParaRPr lang="en-GB" sz="1700" dirty="0">
              <a:latin typeface="+mn-lt"/>
            </a:endParaRPr>
          </a:p>
          <a:p>
            <a:r>
              <a:rPr lang="en-GB" sz="2000" dirty="0">
                <a:solidFill>
                  <a:schemeClr val="tx1"/>
                </a:solidFill>
                <a:latin typeface="+mn-lt"/>
              </a:rPr>
              <a:t>We</a:t>
            </a:r>
            <a:r>
              <a:rPr lang="en-GB" sz="2000" b="1" dirty="0">
                <a:solidFill>
                  <a:schemeClr val="tx1"/>
                </a:solidFill>
                <a:latin typeface="+mn-lt"/>
              </a:rPr>
              <a:t> collate/monitor data </a:t>
            </a:r>
            <a:r>
              <a:rPr lang="en-GB" sz="2000" dirty="0">
                <a:solidFill>
                  <a:schemeClr val="tx1"/>
                </a:solidFill>
                <a:latin typeface="+mn-lt"/>
              </a:rPr>
              <a:t>reflective of diversity in workforce. Take steps so individuals from diverse background not disadvantaged</a:t>
            </a:r>
          </a:p>
          <a:p>
            <a:r>
              <a:rPr lang="en-GB" sz="2000" dirty="0">
                <a:latin typeface="+mn-lt"/>
              </a:rPr>
              <a:t>All NQSWs can access Salford ASC Equality, Diversity and Inclusion Group via PSW Martin Sexton </a:t>
            </a:r>
            <a:r>
              <a:rPr lang="en-GB" sz="2000" dirty="0">
                <a:latin typeface="+mn-lt"/>
                <a:hlinkClick r:id="rId4"/>
              </a:rPr>
              <a:t>martin.sexton2@nca.nhs.uk</a:t>
            </a:r>
            <a:r>
              <a:rPr lang="en-GB" sz="2000" dirty="0">
                <a:latin typeface="+mn-lt"/>
              </a:rPr>
              <a:t> </a:t>
            </a:r>
            <a:endParaRPr lang="en-GB" sz="2000" dirty="0">
              <a:solidFill>
                <a:schemeClr val="tx1"/>
              </a:solidFill>
              <a:latin typeface="+mn-lt"/>
            </a:endParaRPr>
          </a:p>
          <a:p>
            <a:endParaRPr lang="en-US" sz="2000" dirty="0">
              <a:solidFill>
                <a:schemeClr val="tx1"/>
              </a:solidFill>
            </a:endParaRPr>
          </a:p>
          <a:p>
            <a:endParaRPr lang="en-US" sz="2000" dirty="0">
              <a:solidFill>
                <a:schemeClr val="tx1"/>
              </a:solidFill>
            </a:endParaRPr>
          </a:p>
          <a:p>
            <a:endParaRPr lang="en-GB" sz="2000" dirty="0">
              <a:latin typeface="+mn-lt"/>
            </a:endParaRPr>
          </a:p>
          <a:p>
            <a:pPr>
              <a:buFont typeface="Arial" panose="020B0604020202020204" pitchFamily="34" charset="0"/>
              <a:buChar char="•"/>
            </a:pPr>
            <a:endParaRPr lang="en-GB" dirty="0"/>
          </a:p>
        </p:txBody>
      </p:sp>
      <p:sp>
        <p:nvSpPr>
          <p:cNvPr id="5" name="Oval 4">
            <a:extLst>
              <a:ext uri="{FF2B5EF4-FFF2-40B4-BE49-F238E27FC236}">
                <a16:creationId xmlns:a16="http://schemas.microsoft.com/office/drawing/2014/main" id="{E54690E0-6EE8-12AD-FEB7-F29CF5A65610}"/>
              </a:ext>
            </a:extLst>
          </p:cNvPr>
          <p:cNvSpPr/>
          <p:nvPr/>
        </p:nvSpPr>
        <p:spPr>
          <a:xfrm>
            <a:off x="767255" y="1450428"/>
            <a:ext cx="7609489" cy="1418896"/>
          </a:xfrm>
          <a:prstGeom prst="ellipse">
            <a:avLst/>
          </a:prstGeom>
          <a:solidFill>
            <a:srgbClr val="D6BE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sz="1800" i="1" dirty="0">
                <a:solidFill>
                  <a:schemeClr val="tx1"/>
                </a:solidFill>
                <a:effectLst>
                  <a:outerShdw blurRad="38100" dist="38100" dir="2700000" algn="tl">
                    <a:srgbClr val="000000">
                      <a:alpha val="43137"/>
                    </a:srgbClr>
                  </a:outerShdw>
                </a:effectLst>
                <a:latin typeface="+mn-lt"/>
              </a:rPr>
              <a:t>ASYE seeks to foster a diverse community of social workers, inclusive and respectful of individuals from all backgrounds and experiences. </a:t>
            </a:r>
          </a:p>
        </p:txBody>
      </p:sp>
    </p:spTree>
    <p:extLst>
      <p:ext uri="{BB962C8B-B14F-4D97-AF65-F5344CB8AC3E}">
        <p14:creationId xmlns:p14="http://schemas.microsoft.com/office/powerpoint/2010/main" val="209201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8DC0-D924-9D9A-D497-8A57AC60DA0D}"/>
              </a:ext>
            </a:extLst>
          </p:cNvPr>
          <p:cNvSpPr>
            <a:spLocks noGrp="1"/>
          </p:cNvSpPr>
          <p:nvPr>
            <p:ph type="title"/>
          </p:nvPr>
        </p:nvSpPr>
        <p:spPr>
          <a:xfrm>
            <a:off x="627907" y="752867"/>
            <a:ext cx="7888188" cy="910680"/>
          </a:xfrm>
        </p:spPr>
        <p:txBody>
          <a:bodyPr>
            <a:noAutofit/>
          </a:bodyPr>
          <a:lstStyle/>
          <a:p>
            <a:pPr algn="ctr"/>
            <a:r>
              <a:rPr lang="en-GB" sz="3200" b="1" dirty="0">
                <a:solidFill>
                  <a:schemeClr val="accent1"/>
                </a:solidFill>
                <a:effectLst>
                  <a:outerShdw blurRad="38100" dist="38100" dir="2700000" algn="tl">
                    <a:srgbClr val="000000">
                      <a:alpha val="43137"/>
                    </a:srgbClr>
                  </a:outerShdw>
                </a:effectLst>
                <a:latin typeface="+mj-lt"/>
              </a:rPr>
              <a:t>Anti-oppressive theories and models</a:t>
            </a:r>
          </a:p>
        </p:txBody>
      </p:sp>
      <p:pic>
        <p:nvPicPr>
          <p:cNvPr id="4" name="Picture 3">
            <a:extLst>
              <a:ext uri="{FF2B5EF4-FFF2-40B4-BE49-F238E27FC236}">
                <a16:creationId xmlns:a16="http://schemas.microsoft.com/office/drawing/2014/main" id="{EB4AB5B1-66D9-A99A-3524-79F9C9F57534}"/>
              </a:ext>
            </a:extLst>
          </p:cNvPr>
          <p:cNvPicPr>
            <a:picLocks noChangeAspect="1"/>
          </p:cNvPicPr>
          <p:nvPr/>
        </p:nvPicPr>
        <p:blipFill>
          <a:blip r:embed="rId3"/>
          <a:stretch>
            <a:fillRect/>
          </a:stretch>
        </p:blipFill>
        <p:spPr>
          <a:xfrm>
            <a:off x="726427" y="1663547"/>
            <a:ext cx="3131675" cy="2335003"/>
          </a:xfrm>
          <a:prstGeom prst="rect">
            <a:avLst/>
          </a:prstGeom>
        </p:spPr>
      </p:pic>
      <p:pic>
        <p:nvPicPr>
          <p:cNvPr id="5" name="Picture 4">
            <a:extLst>
              <a:ext uri="{FF2B5EF4-FFF2-40B4-BE49-F238E27FC236}">
                <a16:creationId xmlns:a16="http://schemas.microsoft.com/office/drawing/2014/main" id="{59462570-9BCB-EA85-2D34-0F73D3F1A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2" y="1821360"/>
            <a:ext cx="2931171" cy="2080113"/>
          </a:xfrm>
          <a:prstGeom prst="rect">
            <a:avLst/>
          </a:prstGeom>
        </p:spPr>
      </p:pic>
      <p:pic>
        <p:nvPicPr>
          <p:cNvPr id="8" name="Picture 7">
            <a:extLst>
              <a:ext uri="{FF2B5EF4-FFF2-40B4-BE49-F238E27FC236}">
                <a16:creationId xmlns:a16="http://schemas.microsoft.com/office/drawing/2014/main" id="{601CA560-19C9-A461-9C94-65D0CB16391A}"/>
              </a:ext>
            </a:extLst>
          </p:cNvPr>
          <p:cNvPicPr>
            <a:picLocks noChangeAspect="1"/>
          </p:cNvPicPr>
          <p:nvPr/>
        </p:nvPicPr>
        <p:blipFill>
          <a:blip r:embed="rId5"/>
          <a:stretch>
            <a:fillRect/>
          </a:stretch>
        </p:blipFill>
        <p:spPr>
          <a:xfrm>
            <a:off x="2843634" y="4156363"/>
            <a:ext cx="3456732" cy="1853345"/>
          </a:xfrm>
          <a:prstGeom prst="rect">
            <a:avLst/>
          </a:prstGeom>
        </p:spPr>
      </p:pic>
    </p:spTree>
    <p:extLst>
      <p:ext uri="{BB962C8B-B14F-4D97-AF65-F5344CB8AC3E}">
        <p14:creationId xmlns:p14="http://schemas.microsoft.com/office/powerpoint/2010/main" val="241604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1DF5-A9CB-2A1F-24A2-C529F8189339}"/>
              </a:ext>
            </a:extLst>
          </p:cNvPr>
          <p:cNvSpPr>
            <a:spLocks noGrp="1"/>
          </p:cNvSpPr>
          <p:nvPr>
            <p:ph type="title"/>
          </p:nvPr>
        </p:nvSpPr>
        <p:spPr/>
        <p:txBody>
          <a:bodyPr>
            <a:normAutofit/>
          </a:bodyPr>
          <a:lstStyle/>
          <a:p>
            <a:pPr algn="ctr"/>
            <a:r>
              <a:rPr lang="en-GB" sz="4000" dirty="0">
                <a:solidFill>
                  <a:schemeClr val="accent1"/>
                </a:solidFill>
                <a:effectLst>
                  <a:outerShdw blurRad="38100" dist="38100" dir="2700000" algn="tl">
                    <a:srgbClr val="000000">
                      <a:alpha val="43137"/>
                    </a:srgbClr>
                  </a:outerShdw>
                </a:effectLst>
                <a:latin typeface="+mn-lt"/>
              </a:rPr>
              <a:t>Questions and next steps </a:t>
            </a:r>
            <a:endParaRPr lang="en-GB" sz="4000" dirty="0">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81E66FB9-C283-E65D-647F-25A9E48B8BD0}"/>
              </a:ext>
            </a:extLst>
          </p:cNvPr>
          <p:cNvSpPr>
            <a:spLocks noGrp="1"/>
          </p:cNvSpPr>
          <p:nvPr>
            <p:ph idx="1"/>
          </p:nvPr>
        </p:nvSpPr>
        <p:spPr>
          <a:xfrm>
            <a:off x="375836" y="1979407"/>
            <a:ext cx="6870174" cy="4469130"/>
          </a:xfrm>
        </p:spPr>
        <p:txBody>
          <a:bodyPr>
            <a:normAutofit/>
          </a:bodyPr>
          <a:lstStyle/>
          <a:p>
            <a:pPr>
              <a:buFont typeface="Wingdings" panose="05000000000000000000" pitchFamily="2" charset="2"/>
              <a:buChar char="Ø"/>
            </a:pPr>
            <a:r>
              <a:rPr lang="en-GB" sz="1900" dirty="0">
                <a:latin typeface="+mn-lt"/>
              </a:rPr>
              <a:t>Start ASYE portfolio checklist and read handbook </a:t>
            </a:r>
          </a:p>
          <a:p>
            <a:pPr>
              <a:buFont typeface="Wingdings" panose="05000000000000000000" pitchFamily="2" charset="2"/>
              <a:buChar char="Ø"/>
            </a:pPr>
            <a:r>
              <a:rPr lang="en-GB" sz="1900" dirty="0">
                <a:latin typeface="+mn-lt"/>
              </a:rPr>
              <a:t>Complete ASYE registration form, return to </a:t>
            </a:r>
            <a:r>
              <a:rPr lang="en-GB" sz="1900" dirty="0">
                <a:latin typeface="+mn-lt"/>
                <a:hlinkClick r:id="rId3"/>
              </a:rPr>
              <a:t>asclearninganddevelopment@nca.nhs.uk</a:t>
            </a:r>
            <a:r>
              <a:rPr lang="en-GB" sz="1900" dirty="0">
                <a:latin typeface="+mn-lt"/>
              </a:rPr>
              <a:t> </a:t>
            </a:r>
          </a:p>
          <a:p>
            <a:pPr>
              <a:buFont typeface="Wingdings" panose="05000000000000000000" pitchFamily="2" charset="2"/>
              <a:buChar char="Ø"/>
            </a:pPr>
            <a:r>
              <a:rPr lang="en-GB" sz="1900" dirty="0">
                <a:latin typeface="+mn-lt"/>
              </a:rPr>
              <a:t>NQSW to complete KSS self-assessment tool for first Personal Development Plan (PDP) </a:t>
            </a:r>
          </a:p>
          <a:p>
            <a:pPr>
              <a:buFont typeface="Wingdings" panose="05000000000000000000" pitchFamily="2" charset="2"/>
              <a:buChar char="Ø"/>
            </a:pPr>
            <a:r>
              <a:rPr lang="en-GB" sz="1900" dirty="0">
                <a:latin typeface="+mn-lt"/>
              </a:rPr>
              <a:t>Arrange Initial Professional Development Plan (IPDM) and Support and Assessment Agreement (SAA); complete both forms.  </a:t>
            </a:r>
          </a:p>
          <a:p>
            <a:pPr>
              <a:buFont typeface="Wingdings" panose="05000000000000000000" pitchFamily="2" charset="2"/>
              <a:buChar char="Ø"/>
            </a:pPr>
            <a:r>
              <a:rPr lang="en-GB" sz="1900" dirty="0">
                <a:latin typeface="+mn-lt"/>
              </a:rPr>
              <a:t>Start pre-arranging ASYE supervision dates and study days</a:t>
            </a:r>
          </a:p>
          <a:p>
            <a:pPr>
              <a:buFont typeface="Wingdings" panose="05000000000000000000" pitchFamily="2" charset="2"/>
              <a:buChar char="Ø"/>
            </a:pPr>
            <a:r>
              <a:rPr lang="en-GB" sz="1900" dirty="0">
                <a:latin typeface="+mn-lt"/>
              </a:rPr>
              <a:t>Invite ASYE coordinator (Shoyley) to 3-month ASYE review, send documents 1 week beforehand</a:t>
            </a:r>
          </a:p>
          <a:p>
            <a:pPr>
              <a:buFont typeface="Wingdings" panose="05000000000000000000" pitchFamily="2" charset="2"/>
              <a:buChar char="Ø"/>
            </a:pPr>
            <a:r>
              <a:rPr lang="en-GB" sz="1900" dirty="0">
                <a:latin typeface="+mn-lt"/>
              </a:rPr>
              <a:t>Try and get a team ‘</a:t>
            </a:r>
            <a:r>
              <a:rPr lang="en-GB" sz="1900" i="1" dirty="0">
                <a:latin typeface="+mn-lt"/>
              </a:rPr>
              <a:t>buddy</a:t>
            </a:r>
            <a:r>
              <a:rPr lang="en-GB" sz="1900" dirty="0">
                <a:latin typeface="+mn-lt"/>
              </a:rPr>
              <a:t>’ in addition to ASYE assessor</a:t>
            </a:r>
          </a:p>
          <a:p>
            <a:pPr>
              <a:buFont typeface="Wingdings" panose="05000000000000000000" pitchFamily="2" charset="2"/>
              <a:buChar char="Ø"/>
            </a:pPr>
            <a:r>
              <a:rPr lang="en-GB" sz="1900" dirty="0">
                <a:latin typeface="+mn-lt"/>
              </a:rPr>
              <a:t>Good luck in your ASYE!</a:t>
            </a:r>
          </a:p>
          <a:p>
            <a:endParaRPr lang="en-GB" sz="2000" dirty="0"/>
          </a:p>
          <a:p>
            <a:pPr marL="0" indent="0">
              <a:buNone/>
            </a:pPr>
            <a:endParaRPr lang="en-GB" dirty="0"/>
          </a:p>
        </p:txBody>
      </p:sp>
      <p:pic>
        <p:nvPicPr>
          <p:cNvPr id="4" name="Picture 3">
            <a:extLst>
              <a:ext uri="{FF2B5EF4-FFF2-40B4-BE49-F238E27FC236}">
                <a16:creationId xmlns:a16="http://schemas.microsoft.com/office/drawing/2014/main" id="{BCA9E81E-4F7B-410B-FCFD-2059D7494872}"/>
              </a:ext>
            </a:extLst>
          </p:cNvPr>
          <p:cNvPicPr>
            <a:picLocks noChangeAspect="1"/>
          </p:cNvPicPr>
          <p:nvPr/>
        </p:nvPicPr>
        <p:blipFill>
          <a:blip r:embed="rId4"/>
          <a:stretch>
            <a:fillRect/>
          </a:stretch>
        </p:blipFill>
        <p:spPr>
          <a:xfrm>
            <a:off x="7246010" y="1244889"/>
            <a:ext cx="1897990" cy="1960890"/>
          </a:xfrm>
          <a:prstGeom prst="rect">
            <a:avLst/>
          </a:prstGeom>
        </p:spPr>
      </p:pic>
      <p:pic>
        <p:nvPicPr>
          <p:cNvPr id="8" name="Picture 7">
            <a:extLst>
              <a:ext uri="{FF2B5EF4-FFF2-40B4-BE49-F238E27FC236}">
                <a16:creationId xmlns:a16="http://schemas.microsoft.com/office/drawing/2014/main" id="{404B95C8-471F-268C-EFBE-2FAF70E0F7F4}"/>
              </a:ext>
            </a:extLst>
          </p:cNvPr>
          <p:cNvPicPr>
            <a:picLocks noChangeAspect="1"/>
          </p:cNvPicPr>
          <p:nvPr/>
        </p:nvPicPr>
        <p:blipFill>
          <a:blip r:embed="rId5"/>
          <a:stretch>
            <a:fillRect/>
          </a:stretch>
        </p:blipFill>
        <p:spPr>
          <a:xfrm>
            <a:off x="7132320" y="3593056"/>
            <a:ext cx="2011680" cy="2333008"/>
          </a:xfrm>
          <a:prstGeom prst="rect">
            <a:avLst/>
          </a:prstGeom>
        </p:spPr>
      </p:pic>
    </p:spTree>
    <p:extLst>
      <p:ext uri="{BB962C8B-B14F-4D97-AF65-F5344CB8AC3E}">
        <p14:creationId xmlns:p14="http://schemas.microsoft.com/office/powerpoint/2010/main" val="2950498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580B-F61C-9AF1-A27C-4CE423C4BA3E}"/>
              </a:ext>
            </a:extLst>
          </p:cNvPr>
          <p:cNvSpPr>
            <a:spLocks noGrp="1"/>
          </p:cNvSpPr>
          <p:nvPr>
            <p:ph type="title"/>
          </p:nvPr>
        </p:nvSpPr>
        <p:spPr>
          <a:xfrm>
            <a:off x="746241" y="398621"/>
            <a:ext cx="7888188" cy="870193"/>
          </a:xfrm>
        </p:spPr>
        <p:txBody>
          <a:bodyPr>
            <a:normAutofit/>
          </a:bodyPr>
          <a:lstStyle/>
          <a:p>
            <a:pPr algn="ctr"/>
            <a:r>
              <a:rPr lang="en-GB" sz="2800" dirty="0">
                <a:solidFill>
                  <a:schemeClr val="accent1"/>
                </a:solidFill>
                <a:effectLst>
                  <a:outerShdw blurRad="38100" dist="38100" dir="2700000" algn="tl">
                    <a:srgbClr val="000000">
                      <a:alpha val="43137"/>
                    </a:srgbClr>
                  </a:outerShdw>
                </a:effectLst>
                <a:latin typeface="+mn-lt"/>
              </a:rPr>
              <a:t>Resources for ASYE </a:t>
            </a:r>
          </a:p>
        </p:txBody>
      </p:sp>
      <p:sp>
        <p:nvSpPr>
          <p:cNvPr id="3" name="Content Placeholder 2">
            <a:extLst>
              <a:ext uri="{FF2B5EF4-FFF2-40B4-BE49-F238E27FC236}">
                <a16:creationId xmlns:a16="http://schemas.microsoft.com/office/drawing/2014/main" id="{98B220E1-AFAE-71B4-02EC-61DF815F57F3}"/>
              </a:ext>
            </a:extLst>
          </p:cNvPr>
          <p:cNvSpPr>
            <a:spLocks noGrp="1"/>
          </p:cNvSpPr>
          <p:nvPr>
            <p:ph idx="1"/>
          </p:nvPr>
        </p:nvSpPr>
        <p:spPr>
          <a:xfrm>
            <a:off x="627907" y="1151068"/>
            <a:ext cx="7888188" cy="4873214"/>
          </a:xfrm>
        </p:spPr>
        <p:txBody>
          <a:bodyPr>
            <a:normAutofit fontScale="77500" lnSpcReduction="20000"/>
          </a:bodyPr>
          <a:lstStyle/>
          <a:p>
            <a:r>
              <a:rPr lang="en-GB" sz="1900" dirty="0">
                <a:latin typeface="+mn-lt"/>
                <a:hlinkClick r:id="rId3"/>
              </a:rPr>
              <a:t>Create account | Research in Practice</a:t>
            </a:r>
            <a:endParaRPr lang="en-GB" sz="1900" dirty="0">
              <a:latin typeface="+mn-lt"/>
            </a:endParaRPr>
          </a:p>
          <a:p>
            <a:r>
              <a:rPr lang="en-GB" sz="1900" u="sng" dirty="0">
                <a:solidFill>
                  <a:srgbClr val="0563C1"/>
                </a:solidFill>
                <a:effectLst/>
                <a:latin typeface="+mn-lt"/>
                <a:ea typeface="Calibri" panose="020F0502020204030204" pitchFamily="34" charset="0"/>
                <a:cs typeface="Times New Roman" panose="02020603050405020304" pitchFamily="18" charset="0"/>
                <a:hlinkClick r:id="rId4"/>
              </a:rPr>
              <a:t>Professionals Area – Salford Adult Social Care Information Hub (salfordappp.co.uk)</a:t>
            </a:r>
            <a:r>
              <a:rPr lang="en-GB" sz="1900" dirty="0">
                <a:effectLst/>
                <a:latin typeface="+mn-lt"/>
                <a:ea typeface="Calibri" panose="020F0502020204030204" pitchFamily="34" charset="0"/>
              </a:rPr>
              <a:t> </a:t>
            </a:r>
            <a:endParaRPr lang="en-GB" sz="1900" dirty="0">
              <a:latin typeface="+mn-lt"/>
            </a:endParaRPr>
          </a:p>
          <a:p>
            <a:r>
              <a:rPr lang="en-GB" sz="1900" u="sng" dirty="0">
                <a:solidFill>
                  <a:srgbClr val="0563C1"/>
                </a:solidFill>
                <a:effectLst/>
                <a:latin typeface="+mn-lt"/>
                <a:ea typeface="Calibri" panose="020F0502020204030204" pitchFamily="34" charset="0"/>
                <a:cs typeface="Times New Roman" panose="02020603050405020304" pitchFamily="18" charset="0"/>
                <a:hlinkClick r:id="rId5"/>
              </a:rPr>
              <a:t>How life has changed in Salford: Census 2021</a:t>
            </a:r>
            <a:r>
              <a:rPr lang="en-GB" sz="1900" dirty="0">
                <a:effectLst/>
                <a:latin typeface="+mn-lt"/>
                <a:ea typeface="Calibri" panose="020F0502020204030204" pitchFamily="34" charset="0"/>
              </a:rPr>
              <a:t>.</a:t>
            </a:r>
          </a:p>
          <a:p>
            <a:r>
              <a:rPr lang="en-GB" sz="1900" u="sng" dirty="0">
                <a:solidFill>
                  <a:srgbClr val="0563C1"/>
                </a:solidFill>
                <a:effectLst/>
                <a:latin typeface="+mn-lt"/>
                <a:ea typeface="Calibri" panose="020F0502020204030204" pitchFamily="34" charset="0"/>
                <a:cs typeface="Times New Roman" panose="02020603050405020304" pitchFamily="18" charset="0"/>
                <a:hlinkClick r:id="rId6"/>
              </a:rPr>
              <a:t>Professional standards - Social Work England</a:t>
            </a:r>
            <a:endParaRPr lang="en-GB" sz="1900" dirty="0">
              <a:latin typeface="+mn-lt"/>
              <a:ea typeface="Calibri" panose="020F0502020204030204" pitchFamily="34" charset="0"/>
              <a:cs typeface="Times New Roman" panose="02020603050405020304" pitchFamily="18" charset="0"/>
            </a:endParaRPr>
          </a:p>
          <a:p>
            <a:r>
              <a:rPr lang="en-GB" sz="1900" u="sng" dirty="0">
                <a:solidFill>
                  <a:srgbClr val="0563C1"/>
                </a:solidFill>
                <a:effectLst/>
                <a:latin typeface="+mn-lt"/>
                <a:ea typeface="Calibri" panose="020F0502020204030204" pitchFamily="34" charset="0"/>
                <a:cs typeface="Times New Roman" panose="02020603050405020304" pitchFamily="18" charset="0"/>
                <a:hlinkClick r:id="rId7"/>
              </a:rPr>
              <a:t>Professional Capabilities Framework (PCF) | </a:t>
            </a:r>
            <a:r>
              <a:rPr lang="en-GB" sz="1900" u="sng" dirty="0">
                <a:solidFill>
                  <a:srgbClr val="0563C1"/>
                </a:solidFill>
                <a:effectLst/>
                <a:latin typeface="+mn-lt"/>
                <a:ea typeface="Calibri" panose="020F0502020204030204" pitchFamily="34" charset="0"/>
                <a:cs typeface="Times New Roman" panose="02020603050405020304" pitchFamily="18" charset="0"/>
                <a:hlinkClick r:id="rId8"/>
              </a:rPr>
              <a:t>www.basw.co.uk</a:t>
            </a:r>
            <a:endParaRPr lang="en-GB" sz="1900" u="sng" dirty="0">
              <a:solidFill>
                <a:srgbClr val="0563C1"/>
              </a:solidFill>
              <a:effectLst/>
              <a:latin typeface="+mn-lt"/>
              <a:ea typeface="Calibri" panose="020F0502020204030204" pitchFamily="34" charset="0"/>
              <a:cs typeface="Times New Roman" panose="02020603050405020304" pitchFamily="18" charset="0"/>
            </a:endParaRPr>
          </a:p>
          <a:p>
            <a:r>
              <a:rPr lang="en-GB" sz="1900" dirty="0">
                <a:latin typeface="+mn-lt"/>
                <a:ea typeface="Calibri" panose="020F0502020204030204" pitchFamily="34" charset="0"/>
                <a:cs typeface="Times New Roman" panose="02020603050405020304" pitchFamily="18" charset="0"/>
                <a:hlinkClick r:id="rId9"/>
              </a:rPr>
              <a:t>https://assets.publishing.service.gov.uk/government/uploads/system/uploads/attachment_data/file/411957/KSS.pdf</a:t>
            </a:r>
            <a:r>
              <a:rPr lang="en-GB" sz="1900" dirty="0">
                <a:latin typeface="+mn-lt"/>
                <a:ea typeface="Calibri" panose="020F0502020204030204" pitchFamily="34" charset="0"/>
                <a:cs typeface="Times New Roman" panose="02020603050405020304" pitchFamily="18" charset="0"/>
              </a:rPr>
              <a:t> </a:t>
            </a:r>
          </a:p>
          <a:p>
            <a:r>
              <a:rPr lang="en-GB" sz="1900" u="sng" dirty="0">
                <a:solidFill>
                  <a:srgbClr val="0563C1"/>
                </a:solidFill>
                <a:effectLst/>
                <a:latin typeface="+mn-lt"/>
                <a:ea typeface="Calibri" panose="020F0502020204030204" pitchFamily="34" charset="0"/>
                <a:cs typeface="Times New Roman" panose="02020603050405020304" pitchFamily="18" charset="0"/>
                <a:hlinkClick r:id="rId10"/>
              </a:rPr>
              <a:t>https://new.basw.co.uk/sites/default/files/resources/basw_code_of_ethics_-_2021.pdf</a:t>
            </a:r>
            <a:r>
              <a:rPr lang="en-GB" sz="1900" dirty="0">
                <a:effectLst/>
                <a:latin typeface="+mn-lt"/>
                <a:ea typeface="Calibri" panose="020F0502020204030204" pitchFamily="34" charset="0"/>
                <a:cs typeface="Times New Roman" panose="02020603050405020304" pitchFamily="18" charset="0"/>
              </a:rPr>
              <a:t> </a:t>
            </a:r>
            <a:endParaRPr lang="en-GB" sz="1900" dirty="0">
              <a:latin typeface="+mn-lt"/>
              <a:ea typeface="Calibri" panose="020F0502020204030204" pitchFamily="34" charset="0"/>
              <a:cs typeface="Times New Roman" panose="02020603050405020304" pitchFamily="18" charset="0"/>
            </a:endParaRPr>
          </a:p>
          <a:p>
            <a:r>
              <a:rPr lang="en-GB" sz="1900" u="sng" dirty="0">
                <a:solidFill>
                  <a:srgbClr val="000000"/>
                </a:solidFill>
                <a:effectLst/>
                <a:latin typeface="+mn-lt"/>
                <a:ea typeface="Times New Roman" panose="02020603050405020304" pitchFamily="18" charset="0"/>
                <a:hlinkClick r:id="rId11"/>
              </a:rPr>
              <a:t>Care and support statutory guidance - GOV.UK (www.gov.uk)</a:t>
            </a:r>
            <a:endParaRPr lang="en-GB" sz="1900" dirty="0">
              <a:latin typeface="+mn-lt"/>
              <a:ea typeface="Times New Roman" panose="02020603050405020304" pitchFamily="18" charset="0"/>
            </a:endParaRPr>
          </a:p>
          <a:p>
            <a:r>
              <a:rPr lang="en-GB" sz="1900" u="sng" dirty="0">
                <a:solidFill>
                  <a:srgbClr val="000000"/>
                </a:solidFill>
                <a:effectLst/>
                <a:latin typeface="+mn-lt"/>
                <a:ea typeface="Times New Roman" panose="02020603050405020304" pitchFamily="18" charset="0"/>
                <a:hlinkClick r:id="rId12"/>
              </a:rPr>
              <a:t>Mental-capacity-act-code-of-practice.pdf (publishing.service.gov.uk)</a:t>
            </a:r>
            <a:r>
              <a:rPr lang="en-GB" sz="1900" dirty="0">
                <a:solidFill>
                  <a:srgbClr val="000000"/>
                </a:solidFill>
                <a:effectLst/>
                <a:latin typeface="+mn-lt"/>
                <a:ea typeface="Calibri" panose="020F0502020204030204" pitchFamily="34" charset="0"/>
                <a:cs typeface="Times New Roman" panose="02020603050405020304" pitchFamily="18" charset="0"/>
              </a:rPr>
              <a:t> </a:t>
            </a:r>
            <a:r>
              <a:rPr lang="en-GB" sz="1900" u="sng" dirty="0">
                <a:solidFill>
                  <a:srgbClr val="000000"/>
                </a:solidFill>
                <a:effectLst/>
                <a:latin typeface="+mn-lt"/>
                <a:ea typeface="Times New Roman" panose="02020603050405020304" pitchFamily="18" charset="0"/>
                <a:hlinkClick r:id="rId13"/>
              </a:rPr>
              <a:t>Draft MCA Code of Practice: summary - GOV.UK</a:t>
            </a:r>
            <a:endParaRPr lang="en-GB" sz="1900" u="sng" dirty="0">
              <a:solidFill>
                <a:srgbClr val="000000"/>
              </a:solidFill>
              <a:effectLst/>
              <a:latin typeface="+mn-lt"/>
              <a:ea typeface="Times New Roman" panose="02020603050405020304" pitchFamily="18" charset="0"/>
            </a:endParaRPr>
          </a:p>
          <a:p>
            <a:r>
              <a:rPr lang="en-GB" sz="1400" dirty="0">
                <a:hlinkClick r:id="rId14"/>
              </a:rPr>
              <a:t>MCA in practice - SCIE</a:t>
            </a:r>
            <a:endParaRPr lang="en-GB" sz="1900" u="sng" dirty="0">
              <a:solidFill>
                <a:srgbClr val="000000"/>
              </a:solidFill>
              <a:effectLst/>
              <a:latin typeface="+mn-lt"/>
              <a:ea typeface="Times New Roman" panose="02020603050405020304" pitchFamily="18" charset="0"/>
            </a:endParaRPr>
          </a:p>
          <a:p>
            <a:r>
              <a:rPr lang="en-GB" sz="1900" u="sng" dirty="0">
                <a:solidFill>
                  <a:srgbClr val="0000FF"/>
                </a:solidFill>
                <a:effectLst/>
                <a:latin typeface="+mn-lt"/>
                <a:ea typeface="Calibri" panose="020F0502020204030204" pitchFamily="34" charset="0"/>
                <a:cs typeface="Times New Roman" panose="02020603050405020304" pitchFamily="18" charset="0"/>
                <a:hlinkClick r:id="rId15"/>
              </a:rPr>
              <a:t>Professionals | Salford Safeguarding Adults Board</a:t>
            </a:r>
            <a:endParaRPr lang="en-GB" sz="1900" u="sng" dirty="0">
              <a:solidFill>
                <a:srgbClr val="000000"/>
              </a:solidFill>
              <a:effectLst/>
              <a:latin typeface="+mn-lt"/>
              <a:ea typeface="Times New Roman" panose="02020603050405020304" pitchFamily="18" charset="0"/>
            </a:endParaRPr>
          </a:p>
          <a:p>
            <a:r>
              <a:rPr lang="en-GB" sz="1900" u="sng" dirty="0" err="1">
                <a:solidFill>
                  <a:srgbClr val="000000"/>
                </a:solidFill>
                <a:effectLst/>
                <a:latin typeface="+mn-lt"/>
                <a:ea typeface="Times New Roman" panose="02020603050405020304" pitchFamily="18" charset="0"/>
                <a:hlinkClick r:id="rId16"/>
              </a:rPr>
              <a:t>mycity</a:t>
            </a:r>
            <a:r>
              <a:rPr lang="en-GB" sz="1900" u="sng" dirty="0">
                <a:solidFill>
                  <a:srgbClr val="000000"/>
                </a:solidFill>
                <a:effectLst/>
                <a:latin typeface="+mn-lt"/>
                <a:ea typeface="Times New Roman" panose="02020603050405020304" pitchFamily="18" charset="0"/>
                <a:hlinkClick r:id="rId16"/>
              </a:rPr>
              <a:t> Directory (salford.gov.uk)</a:t>
            </a:r>
            <a:endParaRPr lang="en-GB" sz="1900" u="sng" dirty="0">
              <a:solidFill>
                <a:srgbClr val="000000"/>
              </a:solidFill>
              <a:effectLst/>
              <a:latin typeface="+mn-lt"/>
              <a:ea typeface="Times New Roman" panose="02020603050405020304" pitchFamily="18" charset="0"/>
            </a:endParaRPr>
          </a:p>
          <a:p>
            <a:r>
              <a:rPr lang="en-GB" sz="1900" u="sng" dirty="0" err="1">
                <a:solidFill>
                  <a:srgbClr val="0000FF"/>
                </a:solidFill>
                <a:effectLst/>
                <a:latin typeface="+mn-lt"/>
                <a:ea typeface="Calibri" panose="020F0502020204030204" pitchFamily="34" charset="0"/>
                <a:cs typeface="Times New Roman" panose="02020603050405020304" pitchFamily="18" charset="0"/>
                <a:hlinkClick r:id="rId17"/>
              </a:rPr>
              <a:t>SCO_Adult</a:t>
            </a:r>
            <a:r>
              <a:rPr lang="en-GB" sz="1900" u="sng" dirty="0">
                <a:solidFill>
                  <a:srgbClr val="0000FF"/>
                </a:solidFill>
                <a:effectLst/>
                <a:latin typeface="+mn-lt"/>
                <a:ea typeface="Calibri" panose="020F0502020204030204" pitchFamily="34" charset="0"/>
                <a:cs typeface="Times New Roman" panose="02020603050405020304" pitchFamily="18" charset="0"/>
                <a:hlinkClick r:id="rId17"/>
              </a:rPr>
              <a:t> Social Care - Useful Telephone Numbers</a:t>
            </a:r>
            <a:endParaRPr lang="en-GB" sz="1900" u="sng" dirty="0">
              <a:solidFill>
                <a:srgbClr val="0000FF"/>
              </a:solidFill>
              <a:effectLst/>
              <a:latin typeface="+mn-lt"/>
              <a:ea typeface="Calibri" panose="020F0502020204030204" pitchFamily="34" charset="0"/>
              <a:cs typeface="Times New Roman" panose="02020603050405020304" pitchFamily="18" charset="0"/>
            </a:endParaRPr>
          </a:p>
          <a:p>
            <a:r>
              <a:rPr lang="en-GB" sz="1900" u="sng" dirty="0">
                <a:solidFill>
                  <a:srgbClr val="0563C1"/>
                </a:solidFill>
                <a:effectLst/>
                <a:latin typeface="+mn-lt"/>
                <a:ea typeface="Calibri" panose="020F0502020204030204" pitchFamily="34" charset="0"/>
                <a:cs typeface="Times New Roman" panose="02020603050405020304" pitchFamily="18" charset="0"/>
                <a:hlinkClick r:id="rId18"/>
              </a:rPr>
              <a:t>Join the Library :: Northern Care Alliance</a:t>
            </a:r>
            <a:endParaRPr lang="en-GB" sz="1900" u="sng" dirty="0">
              <a:solidFill>
                <a:srgbClr val="0563C1"/>
              </a:solidFill>
              <a:effectLst/>
              <a:latin typeface="+mn-lt"/>
              <a:ea typeface="Calibri" panose="020F0502020204030204" pitchFamily="34" charset="0"/>
              <a:cs typeface="Times New Roman" panose="02020603050405020304" pitchFamily="18" charset="0"/>
            </a:endParaRPr>
          </a:p>
          <a:p>
            <a:r>
              <a:rPr lang="en-GB" sz="1900" dirty="0">
                <a:latin typeface="+mn-lt"/>
                <a:hlinkClick r:id="rId19"/>
              </a:rPr>
              <a:t>SCARF Document Library :: Northern Care Alliance</a:t>
            </a:r>
            <a:endParaRPr lang="en-GB" sz="1900" dirty="0">
              <a:latin typeface="+mn-lt"/>
            </a:endParaRPr>
          </a:p>
          <a:p>
            <a:r>
              <a:rPr lang="en-GB" sz="1900" u="sng" dirty="0">
                <a:solidFill>
                  <a:srgbClr val="0563C1"/>
                </a:solidFill>
                <a:effectLst/>
                <a:latin typeface="+mn-lt"/>
                <a:ea typeface="Calibri" panose="020F0502020204030204" pitchFamily="34" charset="0"/>
                <a:cs typeface="Times New Roman" panose="02020603050405020304" pitchFamily="18" charset="0"/>
                <a:hlinkClick r:id="rId20"/>
              </a:rPr>
              <a:t>Staff Networks :: Northern Care Alliance</a:t>
            </a:r>
            <a:r>
              <a:rPr lang="en-GB" sz="1900" dirty="0">
                <a:effectLst/>
                <a:latin typeface="+mn-lt"/>
                <a:ea typeface="Calibri" panose="020F0502020204030204" pitchFamily="34" charset="0"/>
                <a:cs typeface="Times New Roman" panose="02020603050405020304" pitchFamily="18" charset="0"/>
              </a:rPr>
              <a:t> </a:t>
            </a:r>
          </a:p>
          <a:p>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7614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23FE-ACA5-9FD1-9EE4-2F020E3DB7EE}"/>
              </a:ext>
            </a:extLst>
          </p:cNvPr>
          <p:cNvSpPr>
            <a:spLocks noGrp="1"/>
          </p:cNvSpPr>
          <p:nvPr>
            <p:ph type="title"/>
          </p:nvPr>
        </p:nvSpPr>
        <p:spPr>
          <a:xfrm>
            <a:off x="624066" y="1008185"/>
            <a:ext cx="7886267" cy="973015"/>
          </a:xfrm>
        </p:spPr>
        <p:txBody>
          <a:bodyPr>
            <a:normAutofit/>
          </a:bodyPr>
          <a:lstStyle/>
          <a:p>
            <a:pPr algn="ctr"/>
            <a:r>
              <a:rPr lang="en-GB" sz="4000" dirty="0">
                <a:solidFill>
                  <a:schemeClr val="accent1"/>
                </a:solidFill>
                <a:effectLst>
                  <a:outerShdw blurRad="38100" dist="38100" dir="2700000" algn="tl">
                    <a:srgbClr val="000000">
                      <a:alpha val="43137"/>
                    </a:srgbClr>
                  </a:outerShdw>
                </a:effectLst>
                <a:latin typeface="+mn-lt"/>
              </a:rPr>
              <a:t>ASYE myth busting</a:t>
            </a:r>
          </a:p>
        </p:txBody>
      </p:sp>
      <p:pic>
        <p:nvPicPr>
          <p:cNvPr id="5" name="Picture 4">
            <a:extLst>
              <a:ext uri="{FF2B5EF4-FFF2-40B4-BE49-F238E27FC236}">
                <a16:creationId xmlns:a16="http://schemas.microsoft.com/office/drawing/2014/main" id="{37BB49A9-E625-DC15-F327-8CD0B819C4FF}"/>
              </a:ext>
            </a:extLst>
          </p:cNvPr>
          <p:cNvPicPr>
            <a:picLocks noChangeAspect="1"/>
          </p:cNvPicPr>
          <p:nvPr/>
        </p:nvPicPr>
        <p:blipFill>
          <a:blip r:embed="rId3"/>
          <a:stretch>
            <a:fillRect/>
          </a:stretch>
        </p:blipFill>
        <p:spPr>
          <a:xfrm>
            <a:off x="1488464" y="2743200"/>
            <a:ext cx="2710594" cy="2033195"/>
          </a:xfrm>
          <a:prstGeom prst="rect">
            <a:avLst/>
          </a:prstGeom>
        </p:spPr>
      </p:pic>
      <p:pic>
        <p:nvPicPr>
          <p:cNvPr id="7" name="Picture 6">
            <a:extLst>
              <a:ext uri="{FF2B5EF4-FFF2-40B4-BE49-F238E27FC236}">
                <a16:creationId xmlns:a16="http://schemas.microsoft.com/office/drawing/2014/main" id="{35C87041-A64D-110F-26CF-F045E57F86BF}"/>
              </a:ext>
            </a:extLst>
          </p:cNvPr>
          <p:cNvPicPr>
            <a:picLocks noChangeAspect="1"/>
          </p:cNvPicPr>
          <p:nvPr/>
        </p:nvPicPr>
        <p:blipFill>
          <a:blip r:embed="rId4"/>
          <a:stretch>
            <a:fillRect/>
          </a:stretch>
        </p:blipFill>
        <p:spPr>
          <a:xfrm>
            <a:off x="5085252" y="2743200"/>
            <a:ext cx="2710594" cy="2033195"/>
          </a:xfrm>
          <a:prstGeom prst="rect">
            <a:avLst/>
          </a:prstGeom>
        </p:spPr>
      </p:pic>
    </p:spTree>
    <p:extLst>
      <p:ext uri="{BB962C8B-B14F-4D97-AF65-F5344CB8AC3E}">
        <p14:creationId xmlns:p14="http://schemas.microsoft.com/office/powerpoint/2010/main" val="215782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Group">
            <a:extLst>
              <a:ext uri="{FF2B5EF4-FFF2-40B4-BE49-F238E27FC236}">
                <a16:creationId xmlns:a16="http://schemas.microsoft.com/office/drawing/2014/main" id="{054504D2-7BF7-6CB8-56AD-9BFA0865D3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805" y="1621897"/>
            <a:ext cx="2170362" cy="2203939"/>
          </a:xfrm>
          <a:prstGeom prst="rect">
            <a:avLst/>
          </a:prstGeom>
        </p:spPr>
      </p:pic>
      <p:sp>
        <p:nvSpPr>
          <p:cNvPr id="3" name="Content Placeholder 2">
            <a:extLst>
              <a:ext uri="{FF2B5EF4-FFF2-40B4-BE49-F238E27FC236}">
                <a16:creationId xmlns:a16="http://schemas.microsoft.com/office/drawing/2014/main" id="{55B26E4A-172B-7E71-266D-1CB044F61FC7}"/>
              </a:ext>
            </a:extLst>
          </p:cNvPr>
          <p:cNvSpPr>
            <a:spLocks noGrp="1"/>
          </p:cNvSpPr>
          <p:nvPr>
            <p:ph idx="1"/>
          </p:nvPr>
        </p:nvSpPr>
        <p:spPr>
          <a:xfrm>
            <a:off x="3749951" y="1256941"/>
            <a:ext cx="4850665" cy="2933853"/>
          </a:xfrm>
        </p:spPr>
        <p:txBody>
          <a:bodyPr anchor="t">
            <a:normAutofit fontScale="92500" lnSpcReduction="20000"/>
          </a:bodyPr>
          <a:lstStyle/>
          <a:p>
            <a:pPr marL="0" indent="0">
              <a:buNone/>
            </a:pPr>
            <a:r>
              <a:rPr lang="en-GB" sz="2000" b="1" dirty="0">
                <a:latin typeface="+mn-lt"/>
              </a:rPr>
              <a:t>Introduction to ASYE: </a:t>
            </a:r>
          </a:p>
          <a:p>
            <a:pPr>
              <a:buFont typeface="Wingdings" panose="05000000000000000000" pitchFamily="2" charset="2"/>
              <a:buChar char="Ø"/>
            </a:pPr>
            <a:r>
              <a:rPr lang="en-GB" sz="2000" dirty="0">
                <a:solidFill>
                  <a:schemeClr val="accent1"/>
                </a:solidFill>
                <a:latin typeface="+mn-lt"/>
              </a:rPr>
              <a:t>Part 1 </a:t>
            </a:r>
            <a:r>
              <a:rPr lang="en-GB" sz="2000" dirty="0">
                <a:latin typeface="+mn-lt"/>
              </a:rPr>
              <a:t>What is ASYE? </a:t>
            </a:r>
          </a:p>
          <a:p>
            <a:pPr>
              <a:buFont typeface="Wingdings" panose="05000000000000000000" pitchFamily="2" charset="2"/>
              <a:buChar char="Ø"/>
            </a:pPr>
            <a:r>
              <a:rPr lang="en-GB" sz="2000" dirty="0">
                <a:solidFill>
                  <a:schemeClr val="accent1"/>
                </a:solidFill>
                <a:latin typeface="+mn-lt"/>
              </a:rPr>
              <a:t>Part 2 </a:t>
            </a:r>
            <a:r>
              <a:rPr lang="en-GB" sz="2000" dirty="0">
                <a:latin typeface="+mn-lt"/>
              </a:rPr>
              <a:t>Who is involved? </a:t>
            </a:r>
          </a:p>
          <a:p>
            <a:pPr>
              <a:buFont typeface="Wingdings" panose="05000000000000000000" pitchFamily="2" charset="2"/>
              <a:buChar char="Ø"/>
            </a:pPr>
            <a:r>
              <a:rPr lang="en-GB" sz="2000" dirty="0">
                <a:solidFill>
                  <a:schemeClr val="accent1"/>
                </a:solidFill>
                <a:latin typeface="+mn-lt"/>
              </a:rPr>
              <a:t>Part 3 </a:t>
            </a:r>
            <a:r>
              <a:rPr lang="en-GB" sz="2000" dirty="0">
                <a:latin typeface="+mn-lt"/>
              </a:rPr>
              <a:t>Support arrangements?</a:t>
            </a:r>
          </a:p>
          <a:p>
            <a:pPr>
              <a:buFont typeface="Wingdings" panose="05000000000000000000" pitchFamily="2" charset="2"/>
              <a:buChar char="Ø"/>
            </a:pPr>
            <a:r>
              <a:rPr lang="en-GB" sz="2000" dirty="0">
                <a:solidFill>
                  <a:schemeClr val="accent1"/>
                </a:solidFill>
                <a:latin typeface="+mn-lt"/>
              </a:rPr>
              <a:t>Part 4 </a:t>
            </a:r>
            <a:r>
              <a:rPr lang="en-GB" sz="2000" dirty="0">
                <a:latin typeface="+mn-lt"/>
              </a:rPr>
              <a:t>ASYE assessment?</a:t>
            </a:r>
          </a:p>
          <a:p>
            <a:pPr>
              <a:buFont typeface="Wingdings" panose="05000000000000000000" pitchFamily="2" charset="2"/>
              <a:buChar char="Ø"/>
            </a:pPr>
            <a:r>
              <a:rPr lang="en-GB" sz="2000" dirty="0">
                <a:solidFill>
                  <a:schemeClr val="accent1"/>
                </a:solidFill>
                <a:latin typeface="+mn-lt"/>
              </a:rPr>
              <a:t>Part 5 </a:t>
            </a:r>
            <a:r>
              <a:rPr lang="en-GB" sz="2000" dirty="0">
                <a:latin typeface="+mn-lt"/>
              </a:rPr>
              <a:t>What’s included in the Salford Adults ASYE programme? </a:t>
            </a:r>
          </a:p>
          <a:p>
            <a:pPr>
              <a:buFont typeface="Wingdings" panose="05000000000000000000" pitchFamily="2" charset="2"/>
              <a:buChar char="Ø"/>
            </a:pPr>
            <a:r>
              <a:rPr lang="en-GB" sz="2000" dirty="0">
                <a:solidFill>
                  <a:schemeClr val="accent1"/>
                </a:solidFill>
                <a:latin typeface="+mn-lt"/>
              </a:rPr>
              <a:t>Part 6 </a:t>
            </a:r>
            <a:r>
              <a:rPr lang="en-GB" sz="2000" dirty="0">
                <a:latin typeface="+mn-lt"/>
              </a:rPr>
              <a:t>ASYE Equality, Diversity and Inclusion? </a:t>
            </a:r>
          </a:p>
          <a:p>
            <a:pPr>
              <a:buFont typeface="Wingdings" panose="05000000000000000000" pitchFamily="2" charset="2"/>
              <a:buChar char="Ø"/>
            </a:pPr>
            <a:r>
              <a:rPr lang="en-GB" sz="2000" dirty="0">
                <a:latin typeface="+mn-lt"/>
              </a:rPr>
              <a:t>Resources for ASYE </a:t>
            </a:r>
          </a:p>
          <a:p>
            <a:pPr>
              <a:buFont typeface="Wingdings" panose="05000000000000000000" pitchFamily="2" charset="2"/>
              <a:buChar char="Ø"/>
            </a:pPr>
            <a:endParaRPr lang="en-GB" sz="1700" dirty="0">
              <a:latin typeface="+mn-lt"/>
            </a:endParaRPr>
          </a:p>
          <a:p>
            <a:pPr marL="0" indent="0">
              <a:buNone/>
            </a:pPr>
            <a:endParaRPr lang="en-GB" sz="1700" dirty="0">
              <a:latin typeface="+mn-lt"/>
            </a:endParaRPr>
          </a:p>
          <a:p>
            <a:pPr>
              <a:buFont typeface="Wingdings" panose="05000000000000000000" pitchFamily="2" charset="2"/>
              <a:buChar char="Ø"/>
            </a:pPr>
            <a:endParaRPr lang="en-GB" sz="1700" dirty="0">
              <a:latin typeface="+mn-lt"/>
            </a:endParaRPr>
          </a:p>
        </p:txBody>
      </p:sp>
      <p:grpSp>
        <p:nvGrpSpPr>
          <p:cNvPr id="17" name="Group 16">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8" name="Rectangle 17">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2">
            <a:extLst>
              <a:ext uri="{FF2B5EF4-FFF2-40B4-BE49-F238E27FC236}">
                <a16:creationId xmlns:a16="http://schemas.microsoft.com/office/drawing/2014/main" id="{8B048FD2-46B1-F596-FA00-54F2CB126E9A}"/>
              </a:ext>
            </a:extLst>
          </p:cNvPr>
          <p:cNvSpPr txBox="1">
            <a:spLocks/>
          </p:cNvSpPr>
          <p:nvPr/>
        </p:nvSpPr>
        <p:spPr>
          <a:xfrm>
            <a:off x="867805" y="4744961"/>
            <a:ext cx="7616141" cy="12160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1700" dirty="0">
                <a:latin typeface="+mn-lt"/>
              </a:rPr>
              <a:t>You can have a look at ASYE handbook and portfolio templates via </a:t>
            </a:r>
            <a:r>
              <a:rPr lang="en-GB" sz="1600" dirty="0">
                <a:latin typeface="+mn-lt"/>
                <a:hlinkClick r:id="rId5"/>
              </a:rPr>
              <a:t>Social Work Development – Assessed and Supported Year in Employment – Salford Adult Social Care Information Hub</a:t>
            </a:r>
            <a:endParaRPr lang="en-GB" sz="2000" dirty="0">
              <a:latin typeface="+mn-lt"/>
            </a:endParaRPr>
          </a:p>
          <a:p>
            <a:pPr>
              <a:buFont typeface="Wingdings" panose="05000000000000000000" pitchFamily="2" charset="2"/>
              <a:buChar char="Ø"/>
            </a:pPr>
            <a:endParaRPr lang="en-GB" sz="1700" dirty="0">
              <a:latin typeface="+mn-lt"/>
            </a:endParaRPr>
          </a:p>
        </p:txBody>
      </p:sp>
    </p:spTree>
    <p:extLst>
      <p:ext uri="{BB962C8B-B14F-4D97-AF65-F5344CB8AC3E}">
        <p14:creationId xmlns:p14="http://schemas.microsoft.com/office/powerpoint/2010/main" val="255391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AA8FC8-45C8-9912-D58F-81DF9613C408}"/>
              </a:ext>
            </a:extLst>
          </p:cNvPr>
          <p:cNvSpPr>
            <a:spLocks noGrp="1"/>
          </p:cNvSpPr>
          <p:nvPr>
            <p:ph type="title"/>
          </p:nvPr>
        </p:nvSpPr>
        <p:spPr>
          <a:xfrm>
            <a:off x="630936" y="334644"/>
            <a:ext cx="7882128" cy="1076914"/>
          </a:xfrm>
        </p:spPr>
        <p:txBody>
          <a:bodyPr anchor="ctr">
            <a:normAutofit/>
          </a:bodyPr>
          <a:lstStyle/>
          <a:p>
            <a:r>
              <a:rPr lang="en-GB" sz="3200" dirty="0">
                <a:solidFill>
                  <a:schemeClr val="accent1"/>
                </a:solidFill>
                <a:effectLst>
                  <a:outerShdw blurRad="38100" dist="38100" dir="2700000" algn="tl">
                    <a:srgbClr val="000000">
                      <a:alpha val="43137"/>
                    </a:srgbClr>
                  </a:outerShdw>
                </a:effectLst>
                <a:latin typeface="+mn-lt"/>
              </a:rPr>
              <a:t>Part 1 – What is ASYE? </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B0E9C02-9E73-6B81-CD23-CAD3C267C30D}"/>
              </a:ext>
            </a:extLst>
          </p:cNvPr>
          <p:cNvGraphicFramePr>
            <a:graphicFrameLocks noGrp="1"/>
          </p:cNvGraphicFramePr>
          <p:nvPr>
            <p:ph idx="1"/>
            <p:extLst>
              <p:ext uri="{D42A27DB-BD31-4B8C-83A1-F6EECF244321}">
                <p14:modId xmlns:p14="http://schemas.microsoft.com/office/powerpoint/2010/main" val="2554335617"/>
              </p:ext>
            </p:extLst>
          </p:nvPr>
        </p:nvGraphicFramePr>
        <p:xfrm>
          <a:off x="628650" y="1233889"/>
          <a:ext cx="7879842" cy="5020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221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4E57-E6AA-CD15-52A5-3965ECF90634}"/>
              </a:ext>
            </a:extLst>
          </p:cNvPr>
          <p:cNvSpPr>
            <a:spLocks noGrp="1"/>
          </p:cNvSpPr>
          <p:nvPr>
            <p:ph type="title"/>
          </p:nvPr>
        </p:nvSpPr>
        <p:spPr>
          <a:xfrm>
            <a:off x="627907" y="554409"/>
            <a:ext cx="7888188" cy="1122232"/>
          </a:xfrm>
        </p:spPr>
        <p:txBody>
          <a:bodyPr anchor="ctr">
            <a:normAutofit/>
          </a:bodyPr>
          <a:lstStyle/>
          <a:p>
            <a:pPr algn="ctr"/>
            <a:r>
              <a:rPr lang="en-GB" sz="3200" dirty="0">
                <a:solidFill>
                  <a:schemeClr val="accent1"/>
                </a:solidFill>
                <a:effectLst>
                  <a:outerShdw blurRad="38100" dist="38100" dir="2700000" algn="tl">
                    <a:srgbClr val="000000">
                      <a:alpha val="43137"/>
                    </a:srgbClr>
                  </a:outerShdw>
                </a:effectLst>
              </a:rPr>
              <a:t>Part 1 – What is ASYE? </a:t>
            </a:r>
          </a:p>
        </p:txBody>
      </p:sp>
      <p:graphicFrame>
        <p:nvGraphicFramePr>
          <p:cNvPr id="12" name="Content Placeholder 2">
            <a:extLst>
              <a:ext uri="{FF2B5EF4-FFF2-40B4-BE49-F238E27FC236}">
                <a16:creationId xmlns:a16="http://schemas.microsoft.com/office/drawing/2014/main" id="{FCA58ADA-1B77-AF66-A81C-2C90B4F2D826}"/>
              </a:ext>
            </a:extLst>
          </p:cNvPr>
          <p:cNvGraphicFramePr>
            <a:graphicFrameLocks noGrp="1"/>
          </p:cNvGraphicFramePr>
          <p:nvPr>
            <p:ph sz="half" idx="2"/>
            <p:extLst>
              <p:ext uri="{D42A27DB-BD31-4B8C-83A1-F6EECF244321}">
                <p14:modId xmlns:p14="http://schemas.microsoft.com/office/powerpoint/2010/main" val="636632023"/>
              </p:ext>
            </p:extLst>
          </p:nvPr>
        </p:nvGraphicFramePr>
        <p:xfrm>
          <a:off x="462985" y="1571956"/>
          <a:ext cx="8053108" cy="4429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392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DE1B2-3945-08F9-B199-B8EDF16E8E29}"/>
              </a:ext>
            </a:extLst>
          </p:cNvPr>
          <p:cNvSpPr>
            <a:spLocks noGrp="1"/>
          </p:cNvSpPr>
          <p:nvPr>
            <p:ph type="title"/>
          </p:nvPr>
        </p:nvSpPr>
        <p:spPr>
          <a:xfrm>
            <a:off x="627907" y="752867"/>
            <a:ext cx="7888188" cy="720333"/>
          </a:xfrm>
        </p:spPr>
        <p:txBody>
          <a:bodyPr>
            <a:normAutofit fontScale="90000"/>
          </a:bodyPr>
          <a:lstStyle/>
          <a:p>
            <a:pPr algn="ctr"/>
            <a:br>
              <a:rPr lang="en-GB" sz="4400" dirty="0">
                <a:latin typeface="+mn-lt"/>
              </a:rPr>
            </a:br>
            <a:r>
              <a:rPr lang="en-GB" dirty="0">
                <a:solidFill>
                  <a:schemeClr val="accent1"/>
                </a:solidFill>
                <a:effectLst>
                  <a:outerShdw blurRad="38100" dist="38100" dir="2700000" algn="tl">
                    <a:srgbClr val="000000">
                      <a:alpha val="43137"/>
                    </a:srgbClr>
                  </a:outerShdw>
                </a:effectLst>
                <a:latin typeface="+mn-lt"/>
              </a:rPr>
              <a:t>Part 2 - Who is involved? </a:t>
            </a:r>
            <a:endParaRPr lang="en-GB" dirty="0">
              <a:effectLst>
                <a:outerShdw blurRad="38100" dist="38100" dir="2700000" algn="tl">
                  <a:srgbClr val="000000">
                    <a:alpha val="43137"/>
                  </a:srgbClr>
                </a:outerShdw>
              </a:effectLst>
            </a:endParaRPr>
          </a:p>
        </p:txBody>
      </p:sp>
      <p:graphicFrame>
        <p:nvGraphicFramePr>
          <p:cNvPr id="4" name="Content Placeholder 2">
            <a:extLst>
              <a:ext uri="{FF2B5EF4-FFF2-40B4-BE49-F238E27FC236}">
                <a16:creationId xmlns:a16="http://schemas.microsoft.com/office/drawing/2014/main" id="{9FAF95D0-4E25-B04C-EEA9-50AD6F436DE9}"/>
              </a:ext>
            </a:extLst>
          </p:cNvPr>
          <p:cNvGraphicFramePr>
            <a:graphicFrameLocks noGrp="1"/>
          </p:cNvGraphicFramePr>
          <p:nvPr>
            <p:ph idx="1"/>
            <p:extLst>
              <p:ext uri="{D42A27DB-BD31-4B8C-83A1-F6EECF244321}">
                <p14:modId xmlns:p14="http://schemas.microsoft.com/office/powerpoint/2010/main" val="3518146941"/>
              </p:ext>
            </p:extLst>
          </p:nvPr>
        </p:nvGraphicFramePr>
        <p:xfrm>
          <a:off x="628650" y="2212975"/>
          <a:ext cx="7886700" cy="3476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602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F1E6-B705-A38E-2C3E-E3C791D25698}"/>
              </a:ext>
            </a:extLst>
          </p:cNvPr>
          <p:cNvSpPr>
            <a:spLocks noGrp="1"/>
          </p:cNvSpPr>
          <p:nvPr>
            <p:ph type="title"/>
          </p:nvPr>
        </p:nvSpPr>
        <p:spPr/>
        <p:txBody>
          <a:bodyPr/>
          <a:lstStyle/>
          <a:p>
            <a:pPr algn="ctr"/>
            <a:r>
              <a:rPr lang="en-GB" sz="3600" dirty="0">
                <a:solidFill>
                  <a:schemeClr val="accent1"/>
                </a:solidFill>
                <a:effectLst>
                  <a:outerShdw blurRad="38100" dist="38100" dir="2700000" algn="tl">
                    <a:srgbClr val="000000">
                      <a:alpha val="43137"/>
                    </a:srgbClr>
                  </a:outerShdw>
                </a:effectLst>
                <a:latin typeface="+mn-lt"/>
              </a:rPr>
              <a:t>Part 3 – ASYE Support arrangements?</a:t>
            </a:r>
            <a:br>
              <a:rPr lang="en-GB" sz="4400" dirty="0">
                <a:latin typeface="+mn-lt"/>
              </a:rPr>
            </a:br>
            <a:endParaRPr lang="en-GB" dirty="0"/>
          </a:p>
        </p:txBody>
      </p:sp>
      <p:sp>
        <p:nvSpPr>
          <p:cNvPr id="4" name="Rectangle: Rounded Corners 3">
            <a:extLst>
              <a:ext uri="{FF2B5EF4-FFF2-40B4-BE49-F238E27FC236}">
                <a16:creationId xmlns:a16="http://schemas.microsoft.com/office/drawing/2014/main" id="{50DA6981-564B-E852-6D13-2EC8CBF02832}"/>
              </a:ext>
            </a:extLst>
          </p:cNvPr>
          <p:cNvSpPr/>
          <p:nvPr/>
        </p:nvSpPr>
        <p:spPr>
          <a:xfrm>
            <a:off x="762000" y="1651000"/>
            <a:ext cx="3581400" cy="1522506"/>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AutoNum type="arabicParenR"/>
              <a:tabLst/>
              <a:defRPr/>
            </a:pPr>
            <a:r>
              <a:rPr lang="en-US" sz="2400" b="1" dirty="0">
                <a:solidFill>
                  <a:schemeClr val="tx1"/>
                </a:solidFill>
                <a:latin typeface="+mn-lt"/>
              </a:rPr>
              <a:t>R</a:t>
            </a:r>
            <a:r>
              <a:rPr lang="en-US" sz="2400" b="1" kern="1200" dirty="0">
                <a:solidFill>
                  <a:schemeClr val="tx1"/>
                </a:solidFill>
                <a:effectLst/>
                <a:latin typeface="+mn-lt"/>
                <a:ea typeface="+mn-ea"/>
                <a:cs typeface="+mn-cs"/>
              </a:rPr>
              <a:t>educed workload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rPr>
              <a:t>Gradual &amp; progressive</a:t>
            </a:r>
            <a:endParaRPr lang="en-US" sz="240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10% reduction </a:t>
            </a:r>
            <a:endParaRPr lang="en-GB" sz="2400" b="1"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3B4E667-9BDF-4179-4A6F-9708E787D3C5}"/>
              </a:ext>
            </a:extLst>
          </p:cNvPr>
          <p:cNvSpPr>
            <a:spLocks noGrp="1"/>
          </p:cNvSpPr>
          <p:nvPr>
            <p:ph idx="1"/>
          </p:nvPr>
        </p:nvSpPr>
        <p:spPr>
          <a:xfrm>
            <a:off x="4933950" y="1651000"/>
            <a:ext cx="3581400" cy="327062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None/>
              <a:tabLst/>
              <a:defRPr/>
            </a:pPr>
            <a:r>
              <a:rPr lang="en-US" sz="2600" dirty="0">
                <a:solidFill>
                  <a:schemeClr val="tx1"/>
                </a:solidFill>
                <a:latin typeface="+mn-lt"/>
              </a:rPr>
              <a:t>2</a:t>
            </a:r>
            <a:r>
              <a:rPr lang="en-US" sz="2400" dirty="0">
                <a:solidFill>
                  <a:schemeClr val="tx1"/>
                </a:solidFill>
                <a:latin typeface="+mn-lt"/>
              </a:rPr>
              <a:t>) </a:t>
            </a:r>
            <a:r>
              <a:rPr lang="en-US" sz="2400" b="1" dirty="0">
                <a:solidFill>
                  <a:schemeClr val="tx1"/>
                </a:solidFill>
                <a:latin typeface="+mn-lt"/>
              </a:rPr>
              <a:t>ASYE </a:t>
            </a:r>
            <a:r>
              <a:rPr lang="en-US" sz="2400" b="1" dirty="0">
                <a:solidFill>
                  <a:schemeClr val="tx1"/>
                </a:solidFill>
              </a:rPr>
              <a:t>Reflective S</a:t>
            </a:r>
            <a:r>
              <a:rPr lang="en-US" sz="2400" b="1" kern="1200" dirty="0">
                <a:solidFill>
                  <a:schemeClr val="tx1"/>
                </a:solidFill>
                <a:effectLst/>
                <a:latin typeface="+mn-lt"/>
                <a:ea typeface="+mn-ea"/>
                <a:cs typeface="+mn-cs"/>
              </a:rPr>
              <a:t>upervision</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latin typeface="+mn-lt"/>
              </a:rPr>
              <a:t> </a:t>
            </a:r>
            <a:r>
              <a:rPr lang="en-GB" sz="2400" kern="1200" dirty="0">
                <a:solidFill>
                  <a:schemeClr val="tx1"/>
                </a:solidFill>
                <a:effectLst/>
                <a:latin typeface="+mn-lt"/>
                <a:ea typeface="+mn-ea"/>
                <a:cs typeface="+mn-cs"/>
              </a:rPr>
              <a:t>Once per week for the first six weeks</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latin typeface="+mn-lt"/>
              </a:rPr>
              <a:t> </a:t>
            </a:r>
            <a:r>
              <a:rPr lang="en-GB" sz="2400" kern="1200" dirty="0">
                <a:solidFill>
                  <a:schemeClr val="tx1"/>
                </a:solidFill>
                <a:effectLst/>
                <a:latin typeface="+mn-lt"/>
                <a:ea typeface="+mn-ea"/>
                <a:cs typeface="+mn-cs"/>
              </a:rPr>
              <a:t>At least fortnightly for up to six months</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latin typeface="+mn-lt"/>
              </a:rPr>
              <a:t> </a:t>
            </a:r>
            <a:r>
              <a:rPr lang="en-GB" sz="2400" kern="1200" dirty="0">
                <a:solidFill>
                  <a:schemeClr val="tx1"/>
                </a:solidFill>
                <a:effectLst/>
                <a:latin typeface="+mn-lt"/>
                <a:ea typeface="+mn-ea"/>
                <a:cs typeface="+mn-cs"/>
              </a:rPr>
              <a:t>At least once a month thereafter</a:t>
            </a:r>
          </a:p>
          <a:p>
            <a:pPr marL="0" marR="0" lvl="0" indent="0" algn="l" defTabSz="914400" rtl="0" eaLnBrk="1" fontAlgn="auto" latinLnBrk="0" hangingPunct="1">
              <a:lnSpc>
                <a:spcPct val="100000"/>
              </a:lnSpc>
              <a:spcBef>
                <a:spcPts val="0"/>
              </a:spcBef>
              <a:spcAft>
                <a:spcPts val="0"/>
              </a:spcAft>
              <a:buClrTx/>
              <a:buSzTx/>
              <a:buNone/>
              <a:tabLst/>
              <a:defRPr/>
            </a:pPr>
            <a:endParaRPr lang="en-US" sz="2000" dirty="0">
              <a:latin typeface="+mn-lt"/>
            </a:endParaRPr>
          </a:p>
        </p:txBody>
      </p:sp>
      <p:sp>
        <p:nvSpPr>
          <p:cNvPr id="6" name="Rectangle: Rounded Corners 5">
            <a:extLst>
              <a:ext uri="{FF2B5EF4-FFF2-40B4-BE49-F238E27FC236}">
                <a16:creationId xmlns:a16="http://schemas.microsoft.com/office/drawing/2014/main" id="{4542A9A3-4239-722B-9ECA-AC47685F2B4A}"/>
              </a:ext>
            </a:extLst>
          </p:cNvPr>
          <p:cNvSpPr/>
          <p:nvPr/>
        </p:nvSpPr>
        <p:spPr>
          <a:xfrm>
            <a:off x="762000" y="3294529"/>
            <a:ext cx="3581400" cy="162709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None/>
              <a:tabLst/>
              <a:defRPr/>
            </a:pPr>
            <a:r>
              <a:rPr lang="en-US" sz="2400" kern="1200" dirty="0">
                <a:solidFill>
                  <a:schemeClr val="tx1"/>
                </a:solidFill>
                <a:effectLst/>
                <a:latin typeface="+mn-lt"/>
                <a:ea typeface="+mn-ea"/>
                <a:cs typeface="+mn-cs"/>
              </a:rPr>
              <a:t>3) </a:t>
            </a:r>
            <a:r>
              <a:rPr lang="en-US" sz="2400" b="1" kern="1200" dirty="0">
                <a:solidFill>
                  <a:schemeClr val="tx1"/>
                </a:solidFill>
                <a:effectLst/>
                <a:latin typeface="+mn-lt"/>
                <a:ea typeface="+mn-ea"/>
                <a:cs typeface="+mn-cs"/>
              </a:rPr>
              <a:t>Protected Time </a:t>
            </a:r>
            <a:r>
              <a:rPr lang="en-US" sz="2400" kern="1200" dirty="0">
                <a:solidFill>
                  <a:schemeClr val="tx1"/>
                </a:solidFill>
                <a:effectLst/>
                <a:latin typeface="+mn-lt"/>
                <a:ea typeface="+mn-ea"/>
                <a:cs typeface="+mn-cs"/>
              </a:rPr>
              <a:t>for ASYE related CPD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Half day p/w or 1 day/fortnight </a:t>
            </a:r>
          </a:p>
        </p:txBody>
      </p:sp>
      <p:pic>
        <p:nvPicPr>
          <p:cNvPr id="8" name="Picture 7">
            <a:extLst>
              <a:ext uri="{FF2B5EF4-FFF2-40B4-BE49-F238E27FC236}">
                <a16:creationId xmlns:a16="http://schemas.microsoft.com/office/drawing/2014/main" id="{F9C25442-0553-EB19-DDDE-548F7BC74818}"/>
              </a:ext>
            </a:extLst>
          </p:cNvPr>
          <p:cNvPicPr>
            <a:picLocks noChangeAspect="1"/>
          </p:cNvPicPr>
          <p:nvPr/>
        </p:nvPicPr>
        <p:blipFill>
          <a:blip r:embed="rId3"/>
          <a:stretch>
            <a:fillRect/>
          </a:stretch>
        </p:blipFill>
        <p:spPr>
          <a:xfrm>
            <a:off x="2622175" y="5029200"/>
            <a:ext cx="3818965" cy="942975"/>
          </a:xfrm>
          <a:prstGeom prst="rect">
            <a:avLst/>
          </a:prstGeom>
        </p:spPr>
      </p:pic>
    </p:spTree>
    <p:extLst>
      <p:ext uri="{BB962C8B-B14F-4D97-AF65-F5344CB8AC3E}">
        <p14:creationId xmlns:p14="http://schemas.microsoft.com/office/powerpoint/2010/main" val="27657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259C-2F85-E598-F4EB-798503357B4D}"/>
              </a:ext>
            </a:extLst>
          </p:cNvPr>
          <p:cNvSpPr>
            <a:spLocks noGrp="1"/>
          </p:cNvSpPr>
          <p:nvPr>
            <p:ph type="title"/>
          </p:nvPr>
        </p:nvSpPr>
        <p:spPr/>
        <p:txBody>
          <a:bodyPr/>
          <a:lstStyle/>
          <a:p>
            <a:pPr algn="ctr"/>
            <a:r>
              <a:rPr lang="en-GB" sz="4000" dirty="0">
                <a:solidFill>
                  <a:schemeClr val="accent1"/>
                </a:solidFill>
                <a:latin typeface="+mn-lt"/>
              </a:rPr>
              <a:t>Part 4 - ASYE assessment?</a:t>
            </a:r>
            <a:br>
              <a:rPr lang="en-GB" sz="4400" dirty="0">
                <a:latin typeface="+mn-lt"/>
              </a:rPr>
            </a:br>
            <a:endParaRPr lang="en-GB" dirty="0"/>
          </a:p>
        </p:txBody>
      </p:sp>
      <p:sp>
        <p:nvSpPr>
          <p:cNvPr id="7" name="TextBox 6">
            <a:extLst>
              <a:ext uri="{FF2B5EF4-FFF2-40B4-BE49-F238E27FC236}">
                <a16:creationId xmlns:a16="http://schemas.microsoft.com/office/drawing/2014/main" id="{8A45E74D-A9C1-27D9-359D-FD00FB5D6B2A}"/>
              </a:ext>
            </a:extLst>
          </p:cNvPr>
          <p:cNvSpPr txBox="1"/>
          <p:nvPr/>
        </p:nvSpPr>
        <p:spPr>
          <a:xfrm>
            <a:off x="781050" y="1462472"/>
            <a:ext cx="7581900" cy="523220"/>
          </a:xfrm>
          <a:prstGeom prst="rect">
            <a:avLst/>
          </a:prstGeom>
          <a:noFill/>
        </p:spPr>
        <p:txBody>
          <a:bodyPr wrap="square">
            <a:spAutoFit/>
          </a:bodyPr>
          <a:lstStyle/>
          <a:p>
            <a:pPr algn="ctr"/>
            <a:r>
              <a:rPr lang="en-GB" sz="2800" dirty="0">
                <a:solidFill>
                  <a:schemeClr val="accent1"/>
                </a:solidFill>
                <a:latin typeface="+mn-lt"/>
              </a:rPr>
              <a:t>Key Frameworks for Assessment </a:t>
            </a:r>
            <a:endParaRPr lang="en-GB" sz="2800" dirty="0"/>
          </a:p>
        </p:txBody>
      </p:sp>
      <p:graphicFrame>
        <p:nvGraphicFramePr>
          <p:cNvPr id="10" name="Content Placeholder 9">
            <a:extLst>
              <a:ext uri="{FF2B5EF4-FFF2-40B4-BE49-F238E27FC236}">
                <a16:creationId xmlns:a16="http://schemas.microsoft.com/office/drawing/2014/main" id="{F1D5EAE4-D7CF-2539-5FA3-5468FA8C247C}"/>
              </a:ext>
            </a:extLst>
          </p:cNvPr>
          <p:cNvGraphicFramePr>
            <a:graphicFrameLocks noGrp="1"/>
          </p:cNvGraphicFramePr>
          <p:nvPr>
            <p:ph idx="1"/>
            <p:extLst>
              <p:ext uri="{D42A27DB-BD31-4B8C-83A1-F6EECF244321}">
                <p14:modId xmlns:p14="http://schemas.microsoft.com/office/powerpoint/2010/main" val="16707276"/>
              </p:ext>
            </p:extLst>
          </p:nvPr>
        </p:nvGraphicFramePr>
        <p:xfrm>
          <a:off x="413493" y="1985692"/>
          <a:ext cx="8102600" cy="2194560"/>
        </p:xfrm>
        <a:graphic>
          <a:graphicData uri="http://schemas.openxmlformats.org/drawingml/2006/table">
            <a:tbl>
              <a:tblPr firstRow="1" bandRow="1">
                <a:tableStyleId>{5C22544A-7EE6-4342-B048-85BDC9FD1C3A}</a:tableStyleId>
              </a:tblPr>
              <a:tblGrid>
                <a:gridCol w="8102600">
                  <a:extLst>
                    <a:ext uri="{9D8B030D-6E8A-4147-A177-3AD203B41FA5}">
                      <a16:colId xmlns:a16="http://schemas.microsoft.com/office/drawing/2014/main" val="2115574200"/>
                    </a:ext>
                  </a:extLst>
                </a:gridCol>
              </a:tblGrid>
              <a:tr h="2167208">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2000" b="0" u="none" kern="1200" dirty="0">
                          <a:solidFill>
                            <a:schemeClr val="tx1"/>
                          </a:solidFill>
                          <a:latin typeface="+mn-lt"/>
                          <a:ea typeface="+mn-ea"/>
                          <a:cs typeface="Arial" panose="020B0604020202020204" pitchFamily="34" charset="0"/>
                        </a:rPr>
                        <a:t>1) Professional Capabilities Framework (PCF) at NQSW level </a:t>
                      </a:r>
                      <a:r>
                        <a:rPr lang="en-GB" sz="2000" b="0" kern="1200" dirty="0">
                          <a:solidFill>
                            <a:schemeClr val="lt1"/>
                          </a:solidFill>
                          <a:latin typeface="+mn-lt"/>
                          <a:ea typeface="+mn-ea"/>
                          <a:cs typeface="+mn-cs"/>
                          <a:hlinkClick r:id="rId3"/>
                        </a:rPr>
                        <a:t>https://new.basw.co.uk/training-cpd/professional-capabilities-framework/newly-qualified-social-worker-asye-level</a:t>
                      </a:r>
                      <a:r>
                        <a:rPr lang="en-GB" sz="2000" b="0" kern="1200" dirty="0">
                          <a:solidFill>
                            <a:schemeClr val="lt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None/>
                        <a:tabLst/>
                        <a:defRPr/>
                      </a:pPr>
                      <a:endParaRPr lang="en-GB" sz="2000" b="0" u="none" kern="1200" dirty="0">
                        <a:solidFill>
                          <a:schemeClr val="tx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000" b="0" u="none" kern="1200" dirty="0">
                          <a:solidFill>
                            <a:schemeClr val="tx1"/>
                          </a:solidFill>
                          <a:latin typeface="+mn-lt"/>
                          <a:ea typeface="+mn-ea"/>
                          <a:cs typeface="Arial" panose="020B0604020202020204" pitchFamily="34" charset="0"/>
                        </a:rPr>
                        <a:t>2) Post Qualifying Standards (PQS, previously known as the KSS). </a:t>
                      </a:r>
                      <a:r>
                        <a:rPr lang="en-GB" sz="2000" b="0" kern="1200" dirty="0">
                          <a:solidFill>
                            <a:schemeClr val="lt1"/>
                          </a:solidFill>
                          <a:latin typeface="+mn-lt"/>
                          <a:ea typeface="+mn-ea"/>
                          <a:cs typeface="+mn-cs"/>
                          <a:hlinkClick r:id="rId4"/>
                        </a:rPr>
                        <a:t>KSS.pdf (publishing.service.gov.uk)</a:t>
                      </a:r>
                      <a:endParaRPr lang="en-GB" sz="2000" b="0" kern="1200" dirty="0">
                        <a:solidFill>
                          <a:schemeClr val="lt1"/>
                        </a:solidFill>
                        <a:latin typeface="+mn-lt"/>
                        <a:ea typeface="+mn-ea"/>
                        <a:cs typeface="+mn-cs"/>
                      </a:endParaRPr>
                    </a:p>
                    <a:p>
                      <a:endParaRPr lang="en-GB" dirty="0"/>
                    </a:p>
                  </a:txBody>
                  <a:tcPr>
                    <a:solidFill>
                      <a:schemeClr val="accent6">
                        <a:lumMod val="20000"/>
                        <a:lumOff val="80000"/>
                      </a:schemeClr>
                    </a:solidFill>
                  </a:tcPr>
                </a:tc>
                <a:extLst>
                  <a:ext uri="{0D108BD9-81ED-4DB2-BD59-A6C34878D82A}">
                    <a16:rowId xmlns:a16="http://schemas.microsoft.com/office/drawing/2014/main" val="2236327813"/>
                  </a:ext>
                </a:extLst>
              </a:tr>
            </a:tbl>
          </a:graphicData>
        </a:graphic>
      </p:graphicFrame>
      <p:pic>
        <p:nvPicPr>
          <p:cNvPr id="11" name="Picture 10">
            <a:extLst>
              <a:ext uri="{FF2B5EF4-FFF2-40B4-BE49-F238E27FC236}">
                <a16:creationId xmlns:a16="http://schemas.microsoft.com/office/drawing/2014/main" id="{5DE4F443-8166-940E-51C1-5D12D09345F9}"/>
              </a:ext>
            </a:extLst>
          </p:cNvPr>
          <p:cNvPicPr>
            <a:picLocks noChangeAspect="1"/>
          </p:cNvPicPr>
          <p:nvPr/>
        </p:nvPicPr>
        <p:blipFill>
          <a:blip r:embed="rId5"/>
          <a:stretch>
            <a:fillRect/>
          </a:stretch>
        </p:blipFill>
        <p:spPr>
          <a:xfrm>
            <a:off x="1536700" y="4180253"/>
            <a:ext cx="5956299" cy="2677748"/>
          </a:xfrm>
          <a:prstGeom prst="rect">
            <a:avLst/>
          </a:prstGeom>
        </p:spPr>
      </p:pic>
    </p:spTree>
    <p:extLst>
      <p:ext uri="{BB962C8B-B14F-4D97-AF65-F5344CB8AC3E}">
        <p14:creationId xmlns:p14="http://schemas.microsoft.com/office/powerpoint/2010/main" val="332451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18CE-84EE-588A-F5A7-914A840F3EAD}"/>
              </a:ext>
            </a:extLst>
          </p:cNvPr>
          <p:cNvSpPr>
            <a:spLocks noGrp="1"/>
          </p:cNvSpPr>
          <p:nvPr>
            <p:ph type="title"/>
          </p:nvPr>
        </p:nvSpPr>
        <p:spPr/>
        <p:txBody>
          <a:bodyPr>
            <a:normAutofit/>
          </a:bodyPr>
          <a:lstStyle/>
          <a:p>
            <a:pPr algn="ctr"/>
            <a:r>
              <a:rPr lang="en-GB" sz="4000" dirty="0">
                <a:solidFill>
                  <a:schemeClr val="accent1"/>
                </a:solidFill>
                <a:latin typeface="+mn-lt"/>
              </a:rPr>
              <a:t>Part 4 - ASYE assessment?</a:t>
            </a:r>
            <a:endParaRPr lang="en-GB" sz="4000" dirty="0"/>
          </a:p>
        </p:txBody>
      </p:sp>
      <p:sp>
        <p:nvSpPr>
          <p:cNvPr id="3" name="Content Placeholder 2">
            <a:extLst>
              <a:ext uri="{FF2B5EF4-FFF2-40B4-BE49-F238E27FC236}">
                <a16:creationId xmlns:a16="http://schemas.microsoft.com/office/drawing/2014/main" id="{2FE811E8-6CC2-33A9-5C1D-D73F8F326CB0}"/>
              </a:ext>
            </a:extLst>
          </p:cNvPr>
          <p:cNvSpPr>
            <a:spLocks noGrp="1"/>
          </p:cNvSpPr>
          <p:nvPr>
            <p:ph idx="1"/>
          </p:nvPr>
        </p:nvSpPr>
        <p:spPr>
          <a:xfrm>
            <a:off x="393540" y="1851949"/>
            <a:ext cx="8750460" cy="3837651"/>
          </a:xfrm>
        </p:spPr>
        <p:txBody>
          <a:bodyPr>
            <a:normAutofit fontScale="92500" lnSpcReduction="10000"/>
          </a:bodyPr>
          <a:lstStyle/>
          <a:p>
            <a:r>
              <a:rPr lang="en-GB" sz="2800" dirty="0">
                <a:solidFill>
                  <a:schemeClr val="tx1"/>
                </a:solidFill>
                <a:latin typeface="+mn-lt"/>
              </a:rPr>
              <a:t>NQSWs complete a </a:t>
            </a:r>
            <a:r>
              <a:rPr lang="en-GB" sz="2800" b="1" dirty="0">
                <a:solidFill>
                  <a:schemeClr val="tx1"/>
                </a:solidFill>
                <a:latin typeface="+mn-lt"/>
              </a:rPr>
              <a:t>portfolio</a:t>
            </a:r>
            <a:r>
              <a:rPr lang="en-GB" sz="2800" dirty="0">
                <a:solidFill>
                  <a:schemeClr val="tx1"/>
                </a:solidFill>
                <a:latin typeface="+mn-lt"/>
              </a:rPr>
              <a:t> of evidence over 12-months</a:t>
            </a:r>
          </a:p>
          <a:p>
            <a:r>
              <a:rPr lang="en-GB" dirty="0">
                <a:latin typeface="+mn-lt"/>
              </a:rPr>
              <a:t>Mixture of evidence and assessment methods…</a:t>
            </a:r>
          </a:p>
          <a:p>
            <a:pPr lvl="1">
              <a:buFont typeface="Wingdings" panose="05000000000000000000" pitchFamily="2" charset="2"/>
              <a:buChar char="ü"/>
            </a:pPr>
            <a:r>
              <a:rPr lang="en-GB" dirty="0">
                <a:latin typeface="+mn-lt"/>
              </a:rPr>
              <a:t>Direct observations of practice</a:t>
            </a:r>
          </a:p>
          <a:p>
            <a:pPr lvl="1">
              <a:buFont typeface="Wingdings" panose="05000000000000000000" pitchFamily="2" charset="2"/>
              <a:buChar char="ü"/>
            </a:pPr>
            <a:r>
              <a:rPr lang="en-GB" dirty="0">
                <a:latin typeface="+mn-lt"/>
              </a:rPr>
              <a:t>Collating and reflecting on feedback </a:t>
            </a:r>
          </a:p>
          <a:p>
            <a:pPr lvl="1">
              <a:buFont typeface="Wingdings" panose="05000000000000000000" pitchFamily="2" charset="2"/>
              <a:buChar char="ü"/>
            </a:pPr>
            <a:r>
              <a:rPr lang="en-GB" dirty="0">
                <a:latin typeface="+mn-lt"/>
              </a:rPr>
              <a:t>Review of professional documentation </a:t>
            </a:r>
          </a:p>
          <a:p>
            <a:pPr lvl="1">
              <a:buFont typeface="Wingdings" panose="05000000000000000000" pitchFamily="2" charset="2"/>
              <a:buChar char="ü"/>
            </a:pPr>
            <a:r>
              <a:rPr lang="en-GB" dirty="0">
                <a:latin typeface="+mn-lt"/>
              </a:rPr>
              <a:t>Critically reflective pieces (2000 words and or presentation for final)</a:t>
            </a:r>
          </a:p>
          <a:p>
            <a:r>
              <a:rPr lang="en-GB" dirty="0">
                <a:latin typeface="+mn-lt"/>
              </a:rPr>
              <a:t>ASYE </a:t>
            </a:r>
            <a:r>
              <a:rPr lang="en-GB" b="1" dirty="0">
                <a:latin typeface="+mn-lt"/>
              </a:rPr>
              <a:t>internal moderation </a:t>
            </a:r>
            <a:r>
              <a:rPr lang="en-GB" dirty="0">
                <a:latin typeface="+mn-lt"/>
              </a:rPr>
              <a:t>ratify the outcome at 12 months.</a:t>
            </a:r>
          </a:p>
          <a:p>
            <a:r>
              <a:rPr lang="en-GB" dirty="0">
                <a:latin typeface="+mn-lt"/>
              </a:rPr>
              <a:t>ASYE external and national moderation</a:t>
            </a:r>
          </a:p>
          <a:p>
            <a:r>
              <a:rPr lang="en-GB" dirty="0">
                <a:latin typeface="+mn-lt"/>
              </a:rPr>
              <a:t>ASYE portfolio checklist 2024….let’s have a look</a:t>
            </a:r>
          </a:p>
          <a:p>
            <a:endParaRPr lang="en-GB" dirty="0"/>
          </a:p>
        </p:txBody>
      </p:sp>
      <p:graphicFrame>
        <p:nvGraphicFramePr>
          <p:cNvPr id="5" name="Object 4">
            <a:extLst>
              <a:ext uri="{FF2B5EF4-FFF2-40B4-BE49-F238E27FC236}">
                <a16:creationId xmlns:a16="http://schemas.microsoft.com/office/drawing/2014/main" id="{CAAD9058-2493-837C-EEC3-754403F58F93}"/>
              </a:ext>
            </a:extLst>
          </p:cNvPr>
          <p:cNvGraphicFramePr>
            <a:graphicFrameLocks noChangeAspect="1"/>
          </p:cNvGraphicFramePr>
          <p:nvPr>
            <p:extLst>
              <p:ext uri="{D42A27DB-BD31-4B8C-83A1-F6EECF244321}">
                <p14:modId xmlns:p14="http://schemas.microsoft.com/office/powerpoint/2010/main" val="117049901"/>
              </p:ext>
            </p:extLst>
          </p:nvPr>
        </p:nvGraphicFramePr>
        <p:xfrm>
          <a:off x="7404925" y="4780374"/>
          <a:ext cx="914400" cy="792163"/>
        </p:xfrm>
        <a:graphic>
          <a:graphicData uri="http://schemas.openxmlformats.org/presentationml/2006/ole">
            <mc:AlternateContent xmlns:mc="http://schemas.openxmlformats.org/markup-compatibility/2006">
              <mc:Choice xmlns:v="urn:schemas-microsoft-com:vml" Requires="v">
                <p:oleObj name="Document" showAsIcon="1" r:id="rId3" imgW="914477" imgH="792531" progId="Word.Document.12">
                  <p:embed/>
                </p:oleObj>
              </mc:Choice>
              <mc:Fallback>
                <p:oleObj name="Document" showAsIcon="1" r:id="rId3" imgW="914477" imgH="792531" progId="Word.Document.12">
                  <p:embed/>
                  <p:pic>
                    <p:nvPicPr>
                      <p:cNvPr id="0" name=""/>
                      <p:cNvPicPr/>
                      <p:nvPr/>
                    </p:nvPicPr>
                    <p:blipFill>
                      <a:blip r:embed="rId4"/>
                      <a:stretch>
                        <a:fillRect/>
                      </a:stretch>
                    </p:blipFill>
                    <p:spPr>
                      <a:xfrm>
                        <a:off x="7404925" y="478037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4074127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B1AB4C41174840980B6C460F07E502" ma:contentTypeVersion="18" ma:contentTypeDescription="Create a new document." ma:contentTypeScope="" ma:versionID="f17ca1b8a609c4104cba35e5b75415d4">
  <xsd:schema xmlns:xsd="http://www.w3.org/2001/XMLSchema" xmlns:xs="http://www.w3.org/2001/XMLSchema" xmlns:p="http://schemas.microsoft.com/office/2006/metadata/properties" xmlns:ns2="68b39839-b2da-476c-b95c-d38b97cf65d1" xmlns:ns3="93d7bcdd-730d-492f-8ba0-44fe4acc0fd9" targetNamespace="http://schemas.microsoft.com/office/2006/metadata/properties" ma:root="true" ma:fieldsID="62e540901cbb85082b1240325a93e44d" ns2:_="" ns3:_="">
    <xsd:import namespace="68b39839-b2da-476c-b95c-d38b97cf65d1"/>
    <xsd:import namespace="93d7bcdd-730d-492f-8ba0-44fe4acc0f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_x0031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39839-b2da-476c-b95c-d38b97cf65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290ff7-9158-40dc-94cf-fe9c84514b8f" ma:termSetId="09814cd3-568e-fe90-9814-8d621ff8fb84" ma:anchorId="fba54fb3-c3e1-fe81-a776-ca4b69148c4d" ma:open="true" ma:isKeyword="false">
      <xsd:complexType>
        <xsd:sequence>
          <xsd:element ref="pc:Terms" minOccurs="0" maxOccurs="1"/>
        </xsd:sequence>
      </xsd:complexType>
    </xsd:element>
    <xsd:element name="_x0031_" ma:index="24" nillable="true" ma:displayName="1" ma:format="Dropdown" ma:internalName="_x0031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3d7bcdd-730d-492f-8ba0-44fe4acc0f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49829c0-cfac-4f6d-a017-0ff6ad18a537}" ma:internalName="TaxCatchAll" ma:showField="CatchAllData" ma:web="93d7bcdd-730d-492f-8ba0-44fe4acc0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b39839-b2da-476c-b95c-d38b97cf65d1">
      <Terms xmlns="http://schemas.microsoft.com/office/infopath/2007/PartnerControls"/>
    </lcf76f155ced4ddcb4097134ff3c332f>
    <TaxCatchAll xmlns="93d7bcdd-730d-492f-8ba0-44fe4acc0fd9" xsi:nil="true"/>
    <_x0031_ xmlns="68b39839-b2da-476c-b95c-d38b97cf65d1" xsi:nil="true"/>
  </documentManagement>
</p:properties>
</file>

<file path=customXml/itemProps1.xml><?xml version="1.0" encoding="utf-8"?>
<ds:datastoreItem xmlns:ds="http://schemas.openxmlformats.org/officeDocument/2006/customXml" ds:itemID="{0E4A444A-5798-4E7D-B83A-57F5AEC5E555}">
  <ds:schemaRefs>
    <ds:schemaRef ds:uri="http://schemas.microsoft.com/sharepoint/v3/contenttype/forms"/>
  </ds:schemaRefs>
</ds:datastoreItem>
</file>

<file path=customXml/itemProps2.xml><?xml version="1.0" encoding="utf-8"?>
<ds:datastoreItem xmlns:ds="http://schemas.openxmlformats.org/officeDocument/2006/customXml" ds:itemID="{0589E2A4-A345-4DBF-A764-10D0FBB3A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b39839-b2da-476c-b95c-d38b97cf65d1"/>
    <ds:schemaRef ds:uri="93d7bcdd-730d-492f-8ba0-44fe4acc0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207399-A8CC-42FB-A00D-E03B0A7A7D15}">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3d7bcdd-730d-492f-8ba0-44fe4acc0fd9"/>
    <ds:schemaRef ds:uri="http://purl.org/dc/elements/1.1/"/>
    <ds:schemaRef ds:uri="http://schemas.microsoft.com/office/2006/metadata/properties"/>
    <ds:schemaRef ds:uri="68b39839-b2da-476c-b95c-d38b97cf65d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27495</TotalTime>
  <Words>2858</Words>
  <Application>Microsoft Office PowerPoint</Application>
  <PresentationFormat>On-screen Show (4:3)</PresentationFormat>
  <Paragraphs>260</Paragraphs>
  <Slides>15</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7" baseType="lpstr">
      <vt:lpstr>Aptos</vt:lpstr>
      <vt:lpstr>Arial</vt:lpstr>
      <vt:lpstr>Calibri</vt:lpstr>
      <vt:lpstr>Cambria</vt:lpstr>
      <vt:lpstr>Google Sans</vt:lpstr>
      <vt:lpstr>MuseoSans</vt:lpstr>
      <vt:lpstr>Symbol</vt:lpstr>
      <vt:lpstr>Times New Roman</vt:lpstr>
      <vt:lpstr>Trebuchet MS</vt:lpstr>
      <vt:lpstr>Wingdings</vt:lpstr>
      <vt:lpstr>Custom Design</vt:lpstr>
      <vt:lpstr>Document</vt:lpstr>
      <vt:lpstr> Salford Adults  Introduction to Assessed and Support Year in Employment (ASYE)   </vt:lpstr>
      <vt:lpstr>ASYE myth busting</vt:lpstr>
      <vt:lpstr>PowerPoint Presentation</vt:lpstr>
      <vt:lpstr>Part 1 – What is ASYE? </vt:lpstr>
      <vt:lpstr>Part 1 – What is ASYE? </vt:lpstr>
      <vt:lpstr> Part 2 - Who is involved? </vt:lpstr>
      <vt:lpstr>Part 3 – ASYE Support arrangements? </vt:lpstr>
      <vt:lpstr>Part 4 - ASYE assessment? </vt:lpstr>
      <vt:lpstr>Part 4 - ASYE assessment?</vt:lpstr>
      <vt:lpstr>PowerPoint Presentation</vt:lpstr>
      <vt:lpstr>Part 5 - What’s included in Salford Adults ASYE programme?  </vt:lpstr>
      <vt:lpstr>Part 6 - ASYE Equality, Diversity and Inclusion?  </vt:lpstr>
      <vt:lpstr>Anti-oppressive theories and models</vt:lpstr>
      <vt:lpstr>Questions and next steps </vt:lpstr>
      <vt:lpstr>Resources for ASYE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 Hardman (ASC Learning and Development Team)</cp:lastModifiedBy>
  <cp:revision>179</cp:revision>
  <cp:lastPrinted>2024-09-17T08:45:31Z</cp:lastPrinted>
  <dcterms:created xsi:type="dcterms:W3CDTF">2018-01-30T11:20:32Z</dcterms:created>
  <dcterms:modified xsi:type="dcterms:W3CDTF">2025-10-23T09:31:46Z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0x010100E1B1AB4C41174840980B6C460F07E502</vt:lpwstr>
  </property>
</Properties>
</file>