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3"/>
  </p:notesMasterIdLst>
  <p:handoutMasterIdLst>
    <p:handoutMasterId r:id="rId24"/>
  </p:handoutMasterIdLst>
  <p:sldIdLst>
    <p:sldId id="257" r:id="rId5"/>
    <p:sldId id="296" r:id="rId6"/>
    <p:sldId id="258"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DC111C-B092-49B5-A5C2-1DE3295897F5}">
          <p14:sldIdLst>
            <p14:sldId id="257"/>
            <p14:sldId id="296"/>
            <p14:sldId id="258"/>
            <p14:sldId id="338"/>
            <p14:sldId id="339"/>
            <p14:sldId id="340"/>
            <p14:sldId id="341"/>
            <p14:sldId id="342"/>
            <p14:sldId id="343"/>
            <p14:sldId id="344"/>
            <p14:sldId id="345"/>
            <p14:sldId id="346"/>
            <p14:sldId id="347"/>
            <p14:sldId id="348"/>
            <p14:sldId id="349"/>
            <p14:sldId id="350"/>
            <p14:sldId id="351"/>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A9C9F-CC5A-6B73-1337-8CE57F122A64}" name="Shoyley Chowdhury" initials="SC" userId="S::Shoyley.Chowdhury@srft.nhs.uk::5564663c-9b44-40a8-9ce1-c2d0f561ad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D0F0"/>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3" autoAdjust="0"/>
    <p:restoredTop sz="69524" autoAdjust="0"/>
  </p:normalViewPr>
  <p:slideViewPr>
    <p:cSldViewPr snapToGrid="0">
      <p:cViewPr>
        <p:scale>
          <a:sx n="30" d="100"/>
          <a:sy n="30" d="100"/>
        </p:scale>
        <p:origin x="2384" y="7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hyperlink" Target="mailto:ASCWorkforcedevelopment@nca.nhs.uk" TargetMode="Externa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diagrams/_rels/data2.xml.rels><?xml version="1.0" encoding="UTF-8" standalone="yes"?>
<Relationships xmlns="http://schemas.openxmlformats.org/package/2006/relationships"><Relationship Id="rId1" Type="http://schemas.openxmlformats.org/officeDocument/2006/relationships/hyperlink" Target="https://www.skillsforcare.org.uk/resources/documents/Regulated-professions/Social-work/ASYE/QA/National-evaluation-criteria.pdf"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hyperlink" Target="mailto:ASCWorkforcedevelopment@nca.nhs.uk"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skillsforcare.org.uk/resources/documents/Regulated-professions/Social-work/ASYE/QA/National-evaluation-criteria.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67FF9-08A0-4B6D-9AB0-BC10B5DB47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169503-7781-4598-95A8-87698527F042}">
      <dgm:prSet custT="1"/>
      <dgm:spPr/>
      <dgm:t>
        <a:bodyPr/>
        <a:lstStyle/>
        <a:p>
          <a:pPr>
            <a:lnSpc>
              <a:spcPct val="100000"/>
            </a:lnSpc>
          </a:pPr>
          <a:r>
            <a:rPr lang="en-GB" sz="1800" dirty="0"/>
            <a:t>1.  </a:t>
          </a:r>
          <a:r>
            <a:rPr lang="en-GB" sz="1800" b="1" dirty="0"/>
            <a:t>Book Protected Day </a:t>
          </a:r>
          <a:r>
            <a:rPr lang="en-GB" sz="1800" dirty="0"/>
            <a:t>- Speak with your individual manager and book your protected day to complete the ASYE assessor training course</a:t>
          </a:r>
          <a:endParaRPr lang="en-US" sz="1800" dirty="0"/>
        </a:p>
      </dgm:t>
    </dgm:pt>
    <dgm:pt modelId="{D2645D6F-038A-4E9C-BEF7-92BF18482008}" type="parTrans" cxnId="{90EF76BD-341D-4804-96F6-F5AE42BD0FEF}">
      <dgm:prSet/>
      <dgm:spPr/>
      <dgm:t>
        <a:bodyPr/>
        <a:lstStyle/>
        <a:p>
          <a:endParaRPr lang="en-US"/>
        </a:p>
      </dgm:t>
    </dgm:pt>
    <dgm:pt modelId="{55AF275D-4A42-4CBE-90FD-24063698EBAD}" type="sibTrans" cxnId="{90EF76BD-341D-4804-96F6-F5AE42BD0FEF}">
      <dgm:prSet/>
      <dgm:spPr/>
      <dgm:t>
        <a:bodyPr/>
        <a:lstStyle/>
        <a:p>
          <a:endParaRPr lang="en-US"/>
        </a:p>
      </dgm:t>
    </dgm:pt>
    <dgm:pt modelId="{1AB38D06-868A-4DEB-BA50-626BFB16EC61}">
      <dgm:prSet custT="1"/>
      <dgm:spPr/>
      <dgm:t>
        <a:bodyPr/>
        <a:lstStyle/>
        <a:p>
          <a:pPr>
            <a:lnSpc>
              <a:spcPct val="100000"/>
            </a:lnSpc>
          </a:pPr>
          <a:r>
            <a:rPr lang="en-GB" sz="1800" dirty="0">
              <a:latin typeface="Aptos" panose="020B0004020202020204" pitchFamily="34" charset="0"/>
            </a:rPr>
            <a:t>2. </a:t>
          </a:r>
          <a:r>
            <a:rPr lang="en-GB" sz="1800" b="1" dirty="0">
              <a:latin typeface="Aptos" panose="020B0004020202020204" pitchFamily="34" charset="0"/>
            </a:rPr>
            <a:t>Enrolment onto ME learning programme </a:t>
          </a:r>
          <a:r>
            <a:rPr lang="en-GB" sz="1800" dirty="0">
              <a:latin typeface="Aptos" panose="020B0004020202020204" pitchFamily="34" charset="0"/>
            </a:rPr>
            <a:t>- Once dates are confirmed, we will enrol you on to ME learning to undertake online training. You will receive an invite email + link to create a password</a:t>
          </a:r>
          <a:endParaRPr lang="en-US" sz="1800" dirty="0">
            <a:latin typeface="Aptos" panose="020B0004020202020204" pitchFamily="34" charset="0"/>
          </a:endParaRPr>
        </a:p>
      </dgm:t>
    </dgm:pt>
    <dgm:pt modelId="{E695A465-2C36-4B9D-8B15-2CC25CD73C1C}" type="parTrans" cxnId="{E7285396-F167-43FE-A1A8-DE35ED68872B}">
      <dgm:prSet/>
      <dgm:spPr/>
      <dgm:t>
        <a:bodyPr/>
        <a:lstStyle/>
        <a:p>
          <a:endParaRPr lang="en-US"/>
        </a:p>
      </dgm:t>
    </dgm:pt>
    <dgm:pt modelId="{A4675CDA-967B-4272-83BC-75C1D8F96FC1}" type="sibTrans" cxnId="{E7285396-F167-43FE-A1A8-DE35ED68872B}">
      <dgm:prSet/>
      <dgm:spPr/>
      <dgm:t>
        <a:bodyPr/>
        <a:lstStyle/>
        <a:p>
          <a:endParaRPr lang="en-US"/>
        </a:p>
      </dgm:t>
    </dgm:pt>
    <dgm:pt modelId="{2EDEA65E-301D-417E-81B5-C7E637724853}">
      <dgm:prSet custT="1"/>
      <dgm:spPr/>
      <dgm:t>
        <a:bodyPr/>
        <a:lstStyle/>
        <a:p>
          <a:pPr>
            <a:lnSpc>
              <a:spcPct val="100000"/>
            </a:lnSpc>
          </a:pPr>
          <a:r>
            <a:rPr lang="en-GB" sz="1800" dirty="0">
              <a:latin typeface="Aptos" panose="020B0004020202020204" pitchFamily="34" charset="0"/>
            </a:rPr>
            <a:t>3. </a:t>
          </a:r>
          <a:r>
            <a:rPr lang="en-GB" sz="1800" b="1" dirty="0">
              <a:latin typeface="Aptos" panose="020B0004020202020204" pitchFamily="34" charset="0"/>
            </a:rPr>
            <a:t>Completion of  ME Learning </a:t>
          </a:r>
          <a:r>
            <a:rPr lang="en-GB" sz="1800" dirty="0">
              <a:latin typeface="Aptos" panose="020B0004020202020204" pitchFamily="34" charset="0"/>
            </a:rPr>
            <a:t>- You will need to complete the 8 ME learning modules (including summary quizzes)</a:t>
          </a:r>
          <a:endParaRPr lang="en-US" sz="1800" dirty="0">
            <a:latin typeface="Aptos" panose="020B0004020202020204" pitchFamily="34" charset="0"/>
          </a:endParaRPr>
        </a:p>
      </dgm:t>
    </dgm:pt>
    <dgm:pt modelId="{FDC487A8-A401-44FB-90D3-35967B6F04A4}" type="parTrans" cxnId="{FE83F87F-4F5A-4334-9961-14F150E3E415}">
      <dgm:prSet/>
      <dgm:spPr/>
      <dgm:t>
        <a:bodyPr/>
        <a:lstStyle/>
        <a:p>
          <a:endParaRPr lang="en-US"/>
        </a:p>
      </dgm:t>
    </dgm:pt>
    <dgm:pt modelId="{772F2726-53B6-4680-8CE0-90412127B7F0}" type="sibTrans" cxnId="{FE83F87F-4F5A-4334-9961-14F150E3E415}">
      <dgm:prSet/>
      <dgm:spPr/>
      <dgm:t>
        <a:bodyPr/>
        <a:lstStyle/>
        <a:p>
          <a:endParaRPr lang="en-US"/>
        </a:p>
      </dgm:t>
    </dgm:pt>
    <dgm:pt modelId="{2FE67343-8C67-466B-87AF-72A9E0A8A23E}">
      <dgm:prSet custT="1"/>
      <dgm:spPr/>
      <dgm:t>
        <a:bodyPr/>
        <a:lstStyle/>
        <a:p>
          <a:pPr>
            <a:lnSpc>
              <a:spcPct val="100000"/>
            </a:lnSpc>
          </a:pPr>
          <a:r>
            <a:rPr lang="en-GB" sz="1600" dirty="0"/>
            <a:t>4</a:t>
          </a:r>
          <a:r>
            <a:rPr lang="en-GB" sz="1800" dirty="0">
              <a:latin typeface="Aptos" panose="020B0004020202020204" pitchFamily="34" charset="0"/>
            </a:rPr>
            <a:t>. </a:t>
          </a:r>
          <a:r>
            <a:rPr lang="en-GB" sz="1800" b="1" dirty="0">
              <a:latin typeface="Aptos" panose="020B0004020202020204" pitchFamily="34" charset="0"/>
            </a:rPr>
            <a:t>Certificate</a:t>
          </a:r>
          <a:r>
            <a:rPr lang="en-GB" sz="1800" dirty="0">
              <a:latin typeface="Aptos" panose="020B0004020202020204" pitchFamily="34" charset="0"/>
            </a:rPr>
            <a:t> – On completion forward your certificate to </a:t>
          </a:r>
          <a:r>
            <a:rPr lang="en-GB" sz="1800" dirty="0">
              <a:latin typeface="Aptos" panose="020B0004020202020204" pitchFamily="34" charset="0"/>
              <a:hlinkClick xmlns:r="http://schemas.openxmlformats.org/officeDocument/2006/relationships" r:id="rId1"/>
            </a:rPr>
            <a:t>ASCWorkforcedevelopment@nca.nhs.uk</a:t>
          </a:r>
          <a:endParaRPr lang="en-US" sz="1600" dirty="0">
            <a:latin typeface="Aptos" panose="020B0004020202020204" pitchFamily="34" charset="0"/>
          </a:endParaRPr>
        </a:p>
      </dgm:t>
    </dgm:pt>
    <dgm:pt modelId="{F61103A4-6A45-4FB6-83CD-696810947834}" type="parTrans" cxnId="{CA1EAF05-CA9A-4AE9-A652-5B5E3083001F}">
      <dgm:prSet/>
      <dgm:spPr/>
      <dgm:t>
        <a:bodyPr/>
        <a:lstStyle/>
        <a:p>
          <a:endParaRPr lang="en-US"/>
        </a:p>
      </dgm:t>
    </dgm:pt>
    <dgm:pt modelId="{8D85EFD5-8974-4C4F-96EA-09F5B901F463}" type="sibTrans" cxnId="{CA1EAF05-CA9A-4AE9-A652-5B5E3083001F}">
      <dgm:prSet/>
      <dgm:spPr/>
      <dgm:t>
        <a:bodyPr/>
        <a:lstStyle/>
        <a:p>
          <a:endParaRPr lang="en-US"/>
        </a:p>
      </dgm:t>
    </dgm:pt>
    <dgm:pt modelId="{65DD15ED-0901-4370-B85C-7F0F42429559}" type="pres">
      <dgm:prSet presAssocID="{27C67FF9-08A0-4B6D-9AB0-BC10B5DB4775}" presName="root" presStyleCnt="0">
        <dgm:presLayoutVars>
          <dgm:dir/>
          <dgm:resizeHandles val="exact"/>
        </dgm:presLayoutVars>
      </dgm:prSet>
      <dgm:spPr/>
    </dgm:pt>
    <dgm:pt modelId="{DDE4F06B-E57F-4FA0-AD4A-3EDB3A2966C2}" type="pres">
      <dgm:prSet presAssocID="{04169503-7781-4598-95A8-87698527F042}" presName="compNode" presStyleCnt="0"/>
      <dgm:spPr/>
    </dgm:pt>
    <dgm:pt modelId="{58A034D7-FAB5-402E-8C96-620BB4DFAC3C}" type="pres">
      <dgm:prSet presAssocID="{04169503-7781-4598-95A8-87698527F042}" presName="bgRect" presStyleLbl="bgShp" presStyleIdx="0" presStyleCnt="4" custLinFactNeighborX="-9" custLinFactNeighborY="-3515"/>
      <dgm:spPr/>
    </dgm:pt>
    <dgm:pt modelId="{22F08093-A8EF-4D94-AB95-9950AF371B27}" type="pres">
      <dgm:prSet presAssocID="{04169503-7781-4598-95A8-87698527F042}"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lassroom"/>
        </a:ext>
      </dgm:extLst>
    </dgm:pt>
    <dgm:pt modelId="{A16957B8-E52B-4607-8957-DCF26A9ACED6}" type="pres">
      <dgm:prSet presAssocID="{04169503-7781-4598-95A8-87698527F042}" presName="spaceRect" presStyleCnt="0"/>
      <dgm:spPr/>
    </dgm:pt>
    <dgm:pt modelId="{571629A3-DC83-47A8-8893-4F2B505F05AC}" type="pres">
      <dgm:prSet presAssocID="{04169503-7781-4598-95A8-87698527F042}" presName="parTx" presStyleLbl="revTx" presStyleIdx="0" presStyleCnt="4">
        <dgm:presLayoutVars>
          <dgm:chMax val="0"/>
          <dgm:chPref val="0"/>
        </dgm:presLayoutVars>
      </dgm:prSet>
      <dgm:spPr/>
    </dgm:pt>
    <dgm:pt modelId="{8361F13A-0F85-4C9D-A2F4-D2FD85CD2CC4}" type="pres">
      <dgm:prSet presAssocID="{55AF275D-4A42-4CBE-90FD-24063698EBAD}" presName="sibTrans" presStyleCnt="0"/>
      <dgm:spPr/>
    </dgm:pt>
    <dgm:pt modelId="{6E88D189-CBE5-48AD-9B5B-BEF41B5983CF}" type="pres">
      <dgm:prSet presAssocID="{1AB38D06-868A-4DEB-BA50-626BFB16EC61}" presName="compNode" presStyleCnt="0"/>
      <dgm:spPr/>
    </dgm:pt>
    <dgm:pt modelId="{F728ADC0-72F5-45BF-AF51-8B0714324F8D}" type="pres">
      <dgm:prSet presAssocID="{1AB38D06-868A-4DEB-BA50-626BFB16EC61}" presName="bgRect" presStyleLbl="bgShp" presStyleIdx="1" presStyleCnt="4"/>
      <dgm:spPr/>
    </dgm:pt>
    <dgm:pt modelId="{9429E40B-F0FF-4411-95FF-48ED4C57A45E}" type="pres">
      <dgm:prSet presAssocID="{1AB38D06-868A-4DEB-BA50-626BFB16EC61}"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iploma Roll"/>
        </a:ext>
      </dgm:extLst>
    </dgm:pt>
    <dgm:pt modelId="{F676B2C8-4F38-44CF-B2D2-CFE6D4BF6AF3}" type="pres">
      <dgm:prSet presAssocID="{1AB38D06-868A-4DEB-BA50-626BFB16EC61}" presName="spaceRect" presStyleCnt="0"/>
      <dgm:spPr/>
    </dgm:pt>
    <dgm:pt modelId="{5C3BF9BC-2045-4F84-8A8A-C03F9EA4E1FB}" type="pres">
      <dgm:prSet presAssocID="{1AB38D06-868A-4DEB-BA50-626BFB16EC61}" presName="parTx" presStyleLbl="revTx" presStyleIdx="1" presStyleCnt="4">
        <dgm:presLayoutVars>
          <dgm:chMax val="0"/>
          <dgm:chPref val="0"/>
        </dgm:presLayoutVars>
      </dgm:prSet>
      <dgm:spPr/>
    </dgm:pt>
    <dgm:pt modelId="{9012959B-32D5-402E-B64C-0567C99CF0DC}" type="pres">
      <dgm:prSet presAssocID="{A4675CDA-967B-4272-83BC-75C1D8F96FC1}" presName="sibTrans" presStyleCnt="0"/>
      <dgm:spPr/>
    </dgm:pt>
    <dgm:pt modelId="{E07B6758-FA7E-4E31-976C-A9FE42DA33FB}" type="pres">
      <dgm:prSet presAssocID="{2EDEA65E-301D-417E-81B5-C7E637724853}" presName="compNode" presStyleCnt="0"/>
      <dgm:spPr/>
    </dgm:pt>
    <dgm:pt modelId="{21DEC887-7772-49F7-B472-A09B67F1D782}" type="pres">
      <dgm:prSet presAssocID="{2EDEA65E-301D-417E-81B5-C7E637724853}" presName="bgRect" presStyleLbl="bgShp" presStyleIdx="2" presStyleCnt="4"/>
      <dgm:spPr/>
    </dgm:pt>
    <dgm:pt modelId="{66EA61F8-162F-4F1B-94B8-D263EA5A0A2D}" type="pres">
      <dgm:prSet presAssocID="{2EDEA65E-301D-417E-81B5-C7E637724853}"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Books"/>
        </a:ext>
      </dgm:extLst>
    </dgm:pt>
    <dgm:pt modelId="{8B81C5F6-4224-4D42-AA69-A47E6A0BD319}" type="pres">
      <dgm:prSet presAssocID="{2EDEA65E-301D-417E-81B5-C7E637724853}" presName="spaceRect" presStyleCnt="0"/>
      <dgm:spPr/>
    </dgm:pt>
    <dgm:pt modelId="{69B1F5D0-DCEF-4E15-969E-8D6E3476958C}" type="pres">
      <dgm:prSet presAssocID="{2EDEA65E-301D-417E-81B5-C7E637724853}" presName="parTx" presStyleLbl="revTx" presStyleIdx="2" presStyleCnt="4">
        <dgm:presLayoutVars>
          <dgm:chMax val="0"/>
          <dgm:chPref val="0"/>
        </dgm:presLayoutVars>
      </dgm:prSet>
      <dgm:spPr/>
    </dgm:pt>
    <dgm:pt modelId="{A5119F6A-DB03-468C-A169-B9F19AE881DA}" type="pres">
      <dgm:prSet presAssocID="{772F2726-53B6-4680-8CE0-90412127B7F0}" presName="sibTrans" presStyleCnt="0"/>
      <dgm:spPr/>
    </dgm:pt>
    <dgm:pt modelId="{C118786F-5723-4C2F-B1F1-6793945ED834}" type="pres">
      <dgm:prSet presAssocID="{2FE67343-8C67-466B-87AF-72A9E0A8A23E}" presName="compNode" presStyleCnt="0"/>
      <dgm:spPr/>
    </dgm:pt>
    <dgm:pt modelId="{EF9531CB-660E-41EC-A001-DA25EDAD5AB8}" type="pres">
      <dgm:prSet presAssocID="{2FE67343-8C67-466B-87AF-72A9E0A8A23E}" presName="bgRect" presStyleLbl="bgShp" presStyleIdx="3" presStyleCnt="4"/>
      <dgm:spPr/>
    </dgm:pt>
    <dgm:pt modelId="{224F4CCA-0793-49A8-BCF3-74DCAAD6D263}" type="pres">
      <dgm:prSet presAssocID="{2FE67343-8C67-466B-87AF-72A9E0A8A23E}"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Open Book"/>
        </a:ext>
      </dgm:extLst>
    </dgm:pt>
    <dgm:pt modelId="{0082361B-54DC-444C-9E62-2843384D86FD}" type="pres">
      <dgm:prSet presAssocID="{2FE67343-8C67-466B-87AF-72A9E0A8A23E}" presName="spaceRect" presStyleCnt="0"/>
      <dgm:spPr/>
    </dgm:pt>
    <dgm:pt modelId="{04874B6E-F86E-47A7-9C27-02DF43DC947C}" type="pres">
      <dgm:prSet presAssocID="{2FE67343-8C67-466B-87AF-72A9E0A8A23E}" presName="parTx" presStyleLbl="revTx" presStyleIdx="3" presStyleCnt="4">
        <dgm:presLayoutVars>
          <dgm:chMax val="0"/>
          <dgm:chPref val="0"/>
        </dgm:presLayoutVars>
      </dgm:prSet>
      <dgm:spPr/>
    </dgm:pt>
  </dgm:ptLst>
  <dgm:cxnLst>
    <dgm:cxn modelId="{CA1EAF05-CA9A-4AE9-A652-5B5E3083001F}" srcId="{27C67FF9-08A0-4B6D-9AB0-BC10B5DB4775}" destId="{2FE67343-8C67-466B-87AF-72A9E0A8A23E}" srcOrd="3" destOrd="0" parTransId="{F61103A4-6A45-4FB6-83CD-696810947834}" sibTransId="{8D85EFD5-8974-4C4F-96EA-09F5B901F463}"/>
    <dgm:cxn modelId="{C6EE7554-52C1-4762-B774-DB5DF9BE60C9}" type="presOf" srcId="{27C67FF9-08A0-4B6D-9AB0-BC10B5DB4775}" destId="{65DD15ED-0901-4370-B85C-7F0F42429559}" srcOrd="0" destOrd="0" presId="urn:microsoft.com/office/officeart/2018/2/layout/IconVerticalSolidList"/>
    <dgm:cxn modelId="{92EB4278-24F7-4286-8E70-332C5364C6EE}" type="presOf" srcId="{2EDEA65E-301D-417E-81B5-C7E637724853}" destId="{69B1F5D0-DCEF-4E15-969E-8D6E3476958C}" srcOrd="0" destOrd="0" presId="urn:microsoft.com/office/officeart/2018/2/layout/IconVerticalSolidList"/>
    <dgm:cxn modelId="{FE83F87F-4F5A-4334-9961-14F150E3E415}" srcId="{27C67FF9-08A0-4B6D-9AB0-BC10B5DB4775}" destId="{2EDEA65E-301D-417E-81B5-C7E637724853}" srcOrd="2" destOrd="0" parTransId="{FDC487A8-A401-44FB-90D3-35967B6F04A4}" sibTransId="{772F2726-53B6-4680-8CE0-90412127B7F0}"/>
    <dgm:cxn modelId="{E7285396-F167-43FE-A1A8-DE35ED68872B}" srcId="{27C67FF9-08A0-4B6D-9AB0-BC10B5DB4775}" destId="{1AB38D06-868A-4DEB-BA50-626BFB16EC61}" srcOrd="1" destOrd="0" parTransId="{E695A465-2C36-4B9D-8B15-2CC25CD73C1C}" sibTransId="{A4675CDA-967B-4272-83BC-75C1D8F96FC1}"/>
    <dgm:cxn modelId="{1692AFA4-7DEC-48C9-BD7F-9EF5121F9585}" type="presOf" srcId="{04169503-7781-4598-95A8-87698527F042}" destId="{571629A3-DC83-47A8-8893-4F2B505F05AC}" srcOrd="0" destOrd="0" presId="urn:microsoft.com/office/officeart/2018/2/layout/IconVerticalSolidList"/>
    <dgm:cxn modelId="{3F892CAF-B99C-4451-AEFB-A4B203642D68}" type="presOf" srcId="{2FE67343-8C67-466B-87AF-72A9E0A8A23E}" destId="{04874B6E-F86E-47A7-9C27-02DF43DC947C}" srcOrd="0" destOrd="0" presId="urn:microsoft.com/office/officeart/2018/2/layout/IconVerticalSolidList"/>
    <dgm:cxn modelId="{90EF76BD-341D-4804-96F6-F5AE42BD0FEF}" srcId="{27C67FF9-08A0-4B6D-9AB0-BC10B5DB4775}" destId="{04169503-7781-4598-95A8-87698527F042}" srcOrd="0" destOrd="0" parTransId="{D2645D6F-038A-4E9C-BEF7-92BF18482008}" sibTransId="{55AF275D-4A42-4CBE-90FD-24063698EBAD}"/>
    <dgm:cxn modelId="{DE55F0DC-B2EF-48FF-9FD7-A057DBB9A643}" type="presOf" srcId="{1AB38D06-868A-4DEB-BA50-626BFB16EC61}" destId="{5C3BF9BC-2045-4F84-8A8A-C03F9EA4E1FB}" srcOrd="0" destOrd="0" presId="urn:microsoft.com/office/officeart/2018/2/layout/IconVerticalSolidList"/>
    <dgm:cxn modelId="{DC41EA63-622B-42F7-8776-649E14F4D366}" type="presParOf" srcId="{65DD15ED-0901-4370-B85C-7F0F42429559}" destId="{DDE4F06B-E57F-4FA0-AD4A-3EDB3A2966C2}" srcOrd="0" destOrd="0" presId="urn:microsoft.com/office/officeart/2018/2/layout/IconVerticalSolidList"/>
    <dgm:cxn modelId="{C1D220CC-0AB8-43D9-B167-FB9ECE5EF0BF}" type="presParOf" srcId="{DDE4F06B-E57F-4FA0-AD4A-3EDB3A2966C2}" destId="{58A034D7-FAB5-402E-8C96-620BB4DFAC3C}" srcOrd="0" destOrd="0" presId="urn:microsoft.com/office/officeart/2018/2/layout/IconVerticalSolidList"/>
    <dgm:cxn modelId="{B7292853-1984-45CD-871C-004379E0BE43}" type="presParOf" srcId="{DDE4F06B-E57F-4FA0-AD4A-3EDB3A2966C2}" destId="{22F08093-A8EF-4D94-AB95-9950AF371B27}" srcOrd="1" destOrd="0" presId="urn:microsoft.com/office/officeart/2018/2/layout/IconVerticalSolidList"/>
    <dgm:cxn modelId="{5AFCD4A7-58D5-4A28-98B7-5B80C357BE3C}" type="presParOf" srcId="{DDE4F06B-E57F-4FA0-AD4A-3EDB3A2966C2}" destId="{A16957B8-E52B-4607-8957-DCF26A9ACED6}" srcOrd="2" destOrd="0" presId="urn:microsoft.com/office/officeart/2018/2/layout/IconVerticalSolidList"/>
    <dgm:cxn modelId="{B389F5DD-7EAE-49B4-95EB-42E7504DA1FC}" type="presParOf" srcId="{DDE4F06B-E57F-4FA0-AD4A-3EDB3A2966C2}" destId="{571629A3-DC83-47A8-8893-4F2B505F05AC}" srcOrd="3" destOrd="0" presId="urn:microsoft.com/office/officeart/2018/2/layout/IconVerticalSolidList"/>
    <dgm:cxn modelId="{A7D0F63F-8C95-46A8-808C-50E4EAA39D18}" type="presParOf" srcId="{65DD15ED-0901-4370-B85C-7F0F42429559}" destId="{8361F13A-0F85-4C9D-A2F4-D2FD85CD2CC4}" srcOrd="1" destOrd="0" presId="urn:microsoft.com/office/officeart/2018/2/layout/IconVerticalSolidList"/>
    <dgm:cxn modelId="{F19E9EA8-D3FD-40FA-B9BB-119507DC6E0F}" type="presParOf" srcId="{65DD15ED-0901-4370-B85C-7F0F42429559}" destId="{6E88D189-CBE5-48AD-9B5B-BEF41B5983CF}" srcOrd="2" destOrd="0" presId="urn:microsoft.com/office/officeart/2018/2/layout/IconVerticalSolidList"/>
    <dgm:cxn modelId="{794DC36C-ED9E-45D2-9DCD-FC4573A93FA8}" type="presParOf" srcId="{6E88D189-CBE5-48AD-9B5B-BEF41B5983CF}" destId="{F728ADC0-72F5-45BF-AF51-8B0714324F8D}" srcOrd="0" destOrd="0" presId="urn:microsoft.com/office/officeart/2018/2/layout/IconVerticalSolidList"/>
    <dgm:cxn modelId="{13E15AD3-2822-47DB-9C6A-05313B1C0775}" type="presParOf" srcId="{6E88D189-CBE5-48AD-9B5B-BEF41B5983CF}" destId="{9429E40B-F0FF-4411-95FF-48ED4C57A45E}" srcOrd="1" destOrd="0" presId="urn:microsoft.com/office/officeart/2018/2/layout/IconVerticalSolidList"/>
    <dgm:cxn modelId="{1E7B160F-26DC-47D1-B782-E7788FCB897A}" type="presParOf" srcId="{6E88D189-CBE5-48AD-9B5B-BEF41B5983CF}" destId="{F676B2C8-4F38-44CF-B2D2-CFE6D4BF6AF3}" srcOrd="2" destOrd="0" presId="urn:microsoft.com/office/officeart/2018/2/layout/IconVerticalSolidList"/>
    <dgm:cxn modelId="{A4CD73B3-D6F5-44C6-961A-7D0004B25C70}" type="presParOf" srcId="{6E88D189-CBE5-48AD-9B5B-BEF41B5983CF}" destId="{5C3BF9BC-2045-4F84-8A8A-C03F9EA4E1FB}" srcOrd="3" destOrd="0" presId="urn:microsoft.com/office/officeart/2018/2/layout/IconVerticalSolidList"/>
    <dgm:cxn modelId="{6EF1A0E1-B05A-413B-953B-4B057AB107FB}" type="presParOf" srcId="{65DD15ED-0901-4370-B85C-7F0F42429559}" destId="{9012959B-32D5-402E-B64C-0567C99CF0DC}" srcOrd="3" destOrd="0" presId="urn:microsoft.com/office/officeart/2018/2/layout/IconVerticalSolidList"/>
    <dgm:cxn modelId="{26DB9BB4-B07C-4341-9BE2-0E97676B159C}" type="presParOf" srcId="{65DD15ED-0901-4370-B85C-7F0F42429559}" destId="{E07B6758-FA7E-4E31-976C-A9FE42DA33FB}" srcOrd="4" destOrd="0" presId="urn:microsoft.com/office/officeart/2018/2/layout/IconVerticalSolidList"/>
    <dgm:cxn modelId="{49A59180-1FEB-41FA-8746-97389EF3C669}" type="presParOf" srcId="{E07B6758-FA7E-4E31-976C-A9FE42DA33FB}" destId="{21DEC887-7772-49F7-B472-A09B67F1D782}" srcOrd="0" destOrd="0" presId="urn:microsoft.com/office/officeart/2018/2/layout/IconVerticalSolidList"/>
    <dgm:cxn modelId="{EB7D630E-6ACC-4224-9679-5444F29C57F2}" type="presParOf" srcId="{E07B6758-FA7E-4E31-976C-A9FE42DA33FB}" destId="{66EA61F8-162F-4F1B-94B8-D263EA5A0A2D}" srcOrd="1" destOrd="0" presId="urn:microsoft.com/office/officeart/2018/2/layout/IconVerticalSolidList"/>
    <dgm:cxn modelId="{002EEA8A-78D6-46E3-9D34-92743EEC16CF}" type="presParOf" srcId="{E07B6758-FA7E-4E31-976C-A9FE42DA33FB}" destId="{8B81C5F6-4224-4D42-AA69-A47E6A0BD319}" srcOrd="2" destOrd="0" presId="urn:microsoft.com/office/officeart/2018/2/layout/IconVerticalSolidList"/>
    <dgm:cxn modelId="{93FF144F-1AA5-4B32-9372-3ACB7E261653}" type="presParOf" srcId="{E07B6758-FA7E-4E31-976C-A9FE42DA33FB}" destId="{69B1F5D0-DCEF-4E15-969E-8D6E3476958C}" srcOrd="3" destOrd="0" presId="urn:microsoft.com/office/officeart/2018/2/layout/IconVerticalSolidList"/>
    <dgm:cxn modelId="{DC7E3EE1-0B8A-430F-B215-9950150D2291}" type="presParOf" srcId="{65DD15ED-0901-4370-B85C-7F0F42429559}" destId="{A5119F6A-DB03-468C-A169-B9F19AE881DA}" srcOrd="5" destOrd="0" presId="urn:microsoft.com/office/officeart/2018/2/layout/IconVerticalSolidList"/>
    <dgm:cxn modelId="{ECBD74D8-364A-4891-A12F-D0C903F9AB45}" type="presParOf" srcId="{65DD15ED-0901-4370-B85C-7F0F42429559}" destId="{C118786F-5723-4C2F-B1F1-6793945ED834}" srcOrd="6" destOrd="0" presId="urn:microsoft.com/office/officeart/2018/2/layout/IconVerticalSolidList"/>
    <dgm:cxn modelId="{21C645B0-8762-43D9-9642-867DA8FD9002}" type="presParOf" srcId="{C118786F-5723-4C2F-B1F1-6793945ED834}" destId="{EF9531CB-660E-41EC-A001-DA25EDAD5AB8}" srcOrd="0" destOrd="0" presId="urn:microsoft.com/office/officeart/2018/2/layout/IconVerticalSolidList"/>
    <dgm:cxn modelId="{6FCD0723-C5D5-4837-A10A-67DE0A0567DE}" type="presParOf" srcId="{C118786F-5723-4C2F-B1F1-6793945ED834}" destId="{224F4CCA-0793-49A8-BCF3-74DCAAD6D263}" srcOrd="1" destOrd="0" presId="urn:microsoft.com/office/officeart/2018/2/layout/IconVerticalSolidList"/>
    <dgm:cxn modelId="{05C67C1A-D607-4365-A11B-A3146855098D}" type="presParOf" srcId="{C118786F-5723-4C2F-B1F1-6793945ED834}" destId="{0082361B-54DC-444C-9E62-2843384D86FD}" srcOrd="2" destOrd="0" presId="urn:microsoft.com/office/officeart/2018/2/layout/IconVerticalSolidList"/>
    <dgm:cxn modelId="{2EEAFEC5-B17B-403A-AA7F-73152983CEAB}" type="presParOf" srcId="{C118786F-5723-4C2F-B1F1-6793945ED834}" destId="{04874B6E-F86E-47A7-9C27-02DF43DC94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C65B49-8AA0-4250-B746-A373CD3506E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9AC4E77-3E73-472D-A174-2CBFE539895A}">
      <dgm:prSet/>
      <dgm:spPr/>
      <dgm:t>
        <a:bodyPr/>
        <a:lstStyle/>
        <a:p>
          <a:r>
            <a:rPr lang="en-GB" dirty="0">
              <a:latin typeface="Aptos" panose="020B0004020202020204" pitchFamily="34" charset="0"/>
            </a:rPr>
            <a:t>Each organisation is responsible for producing an action plan for continuous improvement </a:t>
          </a:r>
          <a:endParaRPr lang="en-US" dirty="0">
            <a:latin typeface="Aptos" panose="020B0004020202020204" pitchFamily="34" charset="0"/>
          </a:endParaRPr>
        </a:p>
      </dgm:t>
    </dgm:pt>
    <dgm:pt modelId="{180735A2-025B-451B-94A5-08DADFBABA40}" type="parTrans" cxnId="{5223065F-C920-4ECA-B03F-09CD5D493ABB}">
      <dgm:prSet/>
      <dgm:spPr/>
      <dgm:t>
        <a:bodyPr/>
        <a:lstStyle/>
        <a:p>
          <a:endParaRPr lang="en-US"/>
        </a:p>
      </dgm:t>
    </dgm:pt>
    <dgm:pt modelId="{F699BBC3-1539-4C57-A3B6-BD9676D42000}" type="sibTrans" cxnId="{5223065F-C920-4ECA-B03F-09CD5D493ABB}">
      <dgm:prSet/>
      <dgm:spPr/>
      <dgm:t>
        <a:bodyPr/>
        <a:lstStyle/>
        <a:p>
          <a:endParaRPr lang="en-US"/>
        </a:p>
      </dgm:t>
    </dgm:pt>
    <dgm:pt modelId="{505EDAF0-A4CD-44FB-BC2E-CBA9025A8218}">
      <dgm:prSet/>
      <dgm:spPr/>
      <dgm:t>
        <a:bodyPr/>
        <a:lstStyle/>
        <a:p>
          <a:r>
            <a:rPr lang="en-GB" dirty="0">
              <a:latin typeface="Aptos" panose="020B0004020202020204" pitchFamily="34" charset="0"/>
            </a:rPr>
            <a:t>Based on a robust cycle of ASYE quality assurance and the National Evaluation Criteria (NECs). </a:t>
          </a:r>
          <a:r>
            <a:rPr lang="en-GB" dirty="0">
              <a:latin typeface="Aptos" panose="020B0004020202020204" pitchFamily="34" charset="0"/>
              <a:hlinkClick xmlns:r="http://schemas.openxmlformats.org/officeDocument/2006/relationships" r:id="rId1"/>
            </a:rPr>
            <a:t>National evaluation criteria</a:t>
          </a:r>
          <a:endParaRPr lang="en-US" dirty="0">
            <a:latin typeface="Aptos" panose="020B0004020202020204" pitchFamily="34" charset="0"/>
          </a:endParaRPr>
        </a:p>
      </dgm:t>
    </dgm:pt>
    <dgm:pt modelId="{A2265A6C-84CF-4FE0-A945-8E6E0E1C5FD0}" type="parTrans" cxnId="{08482542-1316-4BE0-9938-F40269D0C56F}">
      <dgm:prSet/>
      <dgm:spPr/>
      <dgm:t>
        <a:bodyPr/>
        <a:lstStyle/>
        <a:p>
          <a:endParaRPr lang="en-US"/>
        </a:p>
      </dgm:t>
    </dgm:pt>
    <dgm:pt modelId="{4291869F-8B21-4D6F-BE0C-A1C7CC897930}" type="sibTrans" cxnId="{08482542-1316-4BE0-9938-F40269D0C56F}">
      <dgm:prSet/>
      <dgm:spPr/>
      <dgm:t>
        <a:bodyPr/>
        <a:lstStyle/>
        <a:p>
          <a:endParaRPr lang="en-US"/>
        </a:p>
      </dgm:t>
    </dgm:pt>
    <dgm:pt modelId="{0D538748-F2A5-40A3-819E-89F744918FFE}">
      <dgm:prSet/>
      <dgm:spPr/>
      <dgm:t>
        <a:bodyPr/>
        <a:lstStyle/>
        <a:p>
          <a:r>
            <a:rPr lang="en-GB" dirty="0">
              <a:latin typeface="Aptos" panose="020B0004020202020204" pitchFamily="34" charset="0"/>
            </a:rPr>
            <a:t>Process includes </a:t>
          </a:r>
          <a:r>
            <a:rPr lang="en-GB" b="1" dirty="0">
              <a:latin typeface="Aptos" panose="020B0004020202020204" pitchFamily="34" charset="0"/>
            </a:rPr>
            <a:t>gathering feedback </a:t>
          </a:r>
          <a:r>
            <a:rPr lang="en-GB" dirty="0">
              <a:latin typeface="Aptos" panose="020B0004020202020204" pitchFamily="34" charset="0"/>
            </a:rPr>
            <a:t>from key stakeholders of ASYE: NQSWs, ASYE assessors, managers….360-degree survey</a:t>
          </a:r>
          <a:endParaRPr lang="en-US" dirty="0">
            <a:latin typeface="Aptos" panose="020B0004020202020204" pitchFamily="34" charset="0"/>
          </a:endParaRPr>
        </a:p>
      </dgm:t>
    </dgm:pt>
    <dgm:pt modelId="{0DED6941-8ADA-4D7A-A043-3E28664B3728}" type="parTrans" cxnId="{706C5BC1-0A88-40DE-8E1A-9F8E569C54A2}">
      <dgm:prSet/>
      <dgm:spPr/>
      <dgm:t>
        <a:bodyPr/>
        <a:lstStyle/>
        <a:p>
          <a:endParaRPr lang="en-US"/>
        </a:p>
      </dgm:t>
    </dgm:pt>
    <dgm:pt modelId="{73691166-DCA7-4CFA-8418-AEB7334C06E0}" type="sibTrans" cxnId="{706C5BC1-0A88-40DE-8E1A-9F8E569C54A2}">
      <dgm:prSet/>
      <dgm:spPr/>
      <dgm:t>
        <a:bodyPr/>
        <a:lstStyle/>
        <a:p>
          <a:endParaRPr lang="en-US"/>
        </a:p>
      </dgm:t>
    </dgm:pt>
    <dgm:pt modelId="{D3FCCF2C-52FD-4E98-A212-729C238A94E8}">
      <dgm:prSet/>
      <dgm:spPr/>
      <dgm:t>
        <a:bodyPr/>
        <a:lstStyle/>
        <a:p>
          <a:r>
            <a:rPr lang="en-GB" dirty="0">
              <a:latin typeface="Aptos" panose="020B0004020202020204" pitchFamily="34" charset="0"/>
            </a:rPr>
            <a:t>Thematic evaluation of feedback received</a:t>
          </a:r>
          <a:endParaRPr lang="en-US" dirty="0">
            <a:latin typeface="Aptos" panose="020B0004020202020204" pitchFamily="34" charset="0"/>
          </a:endParaRPr>
        </a:p>
      </dgm:t>
    </dgm:pt>
    <dgm:pt modelId="{97ADA47F-B84B-4103-82BB-6C76502C440C}" type="parTrans" cxnId="{97FAB026-BB13-47B2-BA4A-E2983EC2652D}">
      <dgm:prSet/>
      <dgm:spPr/>
      <dgm:t>
        <a:bodyPr/>
        <a:lstStyle/>
        <a:p>
          <a:endParaRPr lang="en-US"/>
        </a:p>
      </dgm:t>
    </dgm:pt>
    <dgm:pt modelId="{1187A321-10F2-4D10-81A9-276E03060667}" type="sibTrans" cxnId="{97FAB026-BB13-47B2-BA4A-E2983EC2652D}">
      <dgm:prSet/>
      <dgm:spPr/>
      <dgm:t>
        <a:bodyPr/>
        <a:lstStyle/>
        <a:p>
          <a:endParaRPr lang="en-US"/>
        </a:p>
      </dgm:t>
    </dgm:pt>
    <dgm:pt modelId="{55B58626-9764-4000-A4B6-9B63560D457F}">
      <dgm:prSet/>
      <dgm:spPr/>
      <dgm:t>
        <a:bodyPr/>
        <a:lstStyle/>
        <a:p>
          <a:r>
            <a:rPr lang="en-GB" dirty="0">
              <a:latin typeface="Aptos" panose="020B0004020202020204" pitchFamily="34" charset="0"/>
            </a:rPr>
            <a:t>Development of an action plan with steps to improve the programme. </a:t>
          </a:r>
          <a:endParaRPr lang="en-US" dirty="0">
            <a:latin typeface="Aptos" panose="020B0004020202020204" pitchFamily="34" charset="0"/>
          </a:endParaRPr>
        </a:p>
      </dgm:t>
    </dgm:pt>
    <dgm:pt modelId="{84A73FFD-D953-4991-9FF2-470951AD81C1}" type="parTrans" cxnId="{77AAA496-4D10-4480-8596-2F4AD08DE11D}">
      <dgm:prSet/>
      <dgm:spPr/>
      <dgm:t>
        <a:bodyPr/>
        <a:lstStyle/>
        <a:p>
          <a:endParaRPr lang="en-US"/>
        </a:p>
      </dgm:t>
    </dgm:pt>
    <dgm:pt modelId="{DA08BF08-9C09-4536-B2FC-D47FDC91E1EB}" type="sibTrans" cxnId="{77AAA496-4D10-4480-8596-2F4AD08DE11D}">
      <dgm:prSet/>
      <dgm:spPr/>
      <dgm:t>
        <a:bodyPr/>
        <a:lstStyle/>
        <a:p>
          <a:endParaRPr lang="en-US"/>
        </a:p>
      </dgm:t>
    </dgm:pt>
    <dgm:pt modelId="{08BC48E0-1697-4221-83E6-1995684C6EF8}" type="pres">
      <dgm:prSet presAssocID="{51C65B49-8AA0-4250-B746-A373CD3506E7}" presName="vert0" presStyleCnt="0">
        <dgm:presLayoutVars>
          <dgm:dir/>
          <dgm:animOne val="branch"/>
          <dgm:animLvl val="lvl"/>
        </dgm:presLayoutVars>
      </dgm:prSet>
      <dgm:spPr/>
    </dgm:pt>
    <dgm:pt modelId="{BEAD642A-AD2F-4CB7-BE46-E3C51CADC962}" type="pres">
      <dgm:prSet presAssocID="{D9AC4E77-3E73-472D-A174-2CBFE539895A}" presName="thickLine" presStyleLbl="alignNode1" presStyleIdx="0" presStyleCnt="5"/>
      <dgm:spPr/>
    </dgm:pt>
    <dgm:pt modelId="{2B4081AD-C7BB-47F9-996D-7FDC9CDFCDFA}" type="pres">
      <dgm:prSet presAssocID="{D9AC4E77-3E73-472D-A174-2CBFE539895A}" presName="horz1" presStyleCnt="0"/>
      <dgm:spPr/>
    </dgm:pt>
    <dgm:pt modelId="{BD55CB13-7F20-46A0-9F67-3C9C8FC434DD}" type="pres">
      <dgm:prSet presAssocID="{D9AC4E77-3E73-472D-A174-2CBFE539895A}" presName="tx1" presStyleLbl="revTx" presStyleIdx="0" presStyleCnt="5"/>
      <dgm:spPr/>
    </dgm:pt>
    <dgm:pt modelId="{AF8D1F96-B8D4-4F86-A93B-A8F788BB8826}" type="pres">
      <dgm:prSet presAssocID="{D9AC4E77-3E73-472D-A174-2CBFE539895A}" presName="vert1" presStyleCnt="0"/>
      <dgm:spPr/>
    </dgm:pt>
    <dgm:pt modelId="{05E4CEB7-ECE0-42FF-AF7C-7F58F2D4ABA5}" type="pres">
      <dgm:prSet presAssocID="{505EDAF0-A4CD-44FB-BC2E-CBA9025A8218}" presName="thickLine" presStyleLbl="alignNode1" presStyleIdx="1" presStyleCnt="5"/>
      <dgm:spPr/>
    </dgm:pt>
    <dgm:pt modelId="{661E2B5B-6DD5-4895-ACBC-5F4C9F76DB5B}" type="pres">
      <dgm:prSet presAssocID="{505EDAF0-A4CD-44FB-BC2E-CBA9025A8218}" presName="horz1" presStyleCnt="0"/>
      <dgm:spPr/>
    </dgm:pt>
    <dgm:pt modelId="{FEEE7C7A-1D09-4E30-A825-5FB6DD814998}" type="pres">
      <dgm:prSet presAssocID="{505EDAF0-A4CD-44FB-BC2E-CBA9025A8218}" presName="tx1" presStyleLbl="revTx" presStyleIdx="1" presStyleCnt="5"/>
      <dgm:spPr/>
    </dgm:pt>
    <dgm:pt modelId="{89E9F63B-1E2E-4603-959E-009609C02E3C}" type="pres">
      <dgm:prSet presAssocID="{505EDAF0-A4CD-44FB-BC2E-CBA9025A8218}" presName="vert1" presStyleCnt="0"/>
      <dgm:spPr/>
    </dgm:pt>
    <dgm:pt modelId="{2F310E70-4EF3-483B-B87C-A3515D6A76C9}" type="pres">
      <dgm:prSet presAssocID="{0D538748-F2A5-40A3-819E-89F744918FFE}" presName="thickLine" presStyleLbl="alignNode1" presStyleIdx="2" presStyleCnt="5"/>
      <dgm:spPr/>
    </dgm:pt>
    <dgm:pt modelId="{E631BA0C-D1FE-4C04-8A4D-FDE3EF264677}" type="pres">
      <dgm:prSet presAssocID="{0D538748-F2A5-40A3-819E-89F744918FFE}" presName="horz1" presStyleCnt="0"/>
      <dgm:spPr/>
    </dgm:pt>
    <dgm:pt modelId="{89DCC813-D56C-45D0-844B-D2071E66985F}" type="pres">
      <dgm:prSet presAssocID="{0D538748-F2A5-40A3-819E-89F744918FFE}" presName="tx1" presStyleLbl="revTx" presStyleIdx="2" presStyleCnt="5"/>
      <dgm:spPr/>
    </dgm:pt>
    <dgm:pt modelId="{43EA61A0-76E8-4461-8F03-48047F1FB659}" type="pres">
      <dgm:prSet presAssocID="{0D538748-F2A5-40A3-819E-89F744918FFE}" presName="vert1" presStyleCnt="0"/>
      <dgm:spPr/>
    </dgm:pt>
    <dgm:pt modelId="{13D843E9-661E-4F11-B533-7429CFE55ACB}" type="pres">
      <dgm:prSet presAssocID="{D3FCCF2C-52FD-4E98-A212-729C238A94E8}" presName="thickLine" presStyleLbl="alignNode1" presStyleIdx="3" presStyleCnt="5"/>
      <dgm:spPr/>
    </dgm:pt>
    <dgm:pt modelId="{E13E7505-AA44-4C7C-BD91-A57F1C7CBE2B}" type="pres">
      <dgm:prSet presAssocID="{D3FCCF2C-52FD-4E98-A212-729C238A94E8}" presName="horz1" presStyleCnt="0"/>
      <dgm:spPr/>
    </dgm:pt>
    <dgm:pt modelId="{E610360C-66A1-40EE-9FA6-9B5F41659960}" type="pres">
      <dgm:prSet presAssocID="{D3FCCF2C-52FD-4E98-A212-729C238A94E8}" presName="tx1" presStyleLbl="revTx" presStyleIdx="3" presStyleCnt="5"/>
      <dgm:spPr/>
    </dgm:pt>
    <dgm:pt modelId="{0A76170E-3639-40EA-92A2-8DE04068805A}" type="pres">
      <dgm:prSet presAssocID="{D3FCCF2C-52FD-4E98-A212-729C238A94E8}" presName="vert1" presStyleCnt="0"/>
      <dgm:spPr/>
    </dgm:pt>
    <dgm:pt modelId="{EA4CB4F3-2BB5-40D1-8553-637DF5C957F4}" type="pres">
      <dgm:prSet presAssocID="{55B58626-9764-4000-A4B6-9B63560D457F}" presName="thickLine" presStyleLbl="alignNode1" presStyleIdx="4" presStyleCnt="5"/>
      <dgm:spPr/>
    </dgm:pt>
    <dgm:pt modelId="{076540EC-2763-433D-BEDE-D9ACBC499832}" type="pres">
      <dgm:prSet presAssocID="{55B58626-9764-4000-A4B6-9B63560D457F}" presName="horz1" presStyleCnt="0"/>
      <dgm:spPr/>
    </dgm:pt>
    <dgm:pt modelId="{67D6709E-CBBC-40D8-87E4-AA600FABC2B7}" type="pres">
      <dgm:prSet presAssocID="{55B58626-9764-4000-A4B6-9B63560D457F}" presName="tx1" presStyleLbl="revTx" presStyleIdx="4" presStyleCnt="5"/>
      <dgm:spPr/>
    </dgm:pt>
    <dgm:pt modelId="{867E7B85-AE2E-4F86-AB21-6034A7BDF503}" type="pres">
      <dgm:prSet presAssocID="{55B58626-9764-4000-A4B6-9B63560D457F}" presName="vert1" presStyleCnt="0"/>
      <dgm:spPr/>
    </dgm:pt>
  </dgm:ptLst>
  <dgm:cxnLst>
    <dgm:cxn modelId="{97FAB026-BB13-47B2-BA4A-E2983EC2652D}" srcId="{51C65B49-8AA0-4250-B746-A373CD3506E7}" destId="{D3FCCF2C-52FD-4E98-A212-729C238A94E8}" srcOrd="3" destOrd="0" parTransId="{97ADA47F-B84B-4103-82BB-6C76502C440C}" sibTransId="{1187A321-10F2-4D10-81A9-276E03060667}"/>
    <dgm:cxn modelId="{83E09831-468F-4CB0-BB83-2F11455552EF}" type="presOf" srcId="{505EDAF0-A4CD-44FB-BC2E-CBA9025A8218}" destId="{FEEE7C7A-1D09-4E30-A825-5FB6DD814998}" srcOrd="0" destOrd="0" presId="urn:microsoft.com/office/officeart/2008/layout/LinedList"/>
    <dgm:cxn modelId="{5223065F-C920-4ECA-B03F-09CD5D493ABB}" srcId="{51C65B49-8AA0-4250-B746-A373CD3506E7}" destId="{D9AC4E77-3E73-472D-A174-2CBFE539895A}" srcOrd="0" destOrd="0" parTransId="{180735A2-025B-451B-94A5-08DADFBABA40}" sibTransId="{F699BBC3-1539-4C57-A3B6-BD9676D42000}"/>
    <dgm:cxn modelId="{08482542-1316-4BE0-9938-F40269D0C56F}" srcId="{51C65B49-8AA0-4250-B746-A373CD3506E7}" destId="{505EDAF0-A4CD-44FB-BC2E-CBA9025A8218}" srcOrd="1" destOrd="0" parTransId="{A2265A6C-84CF-4FE0-A945-8E6E0E1C5FD0}" sibTransId="{4291869F-8B21-4D6F-BE0C-A1C7CC897930}"/>
    <dgm:cxn modelId="{1200116A-C7B7-4007-AE29-44DBDD2D3A5D}" type="presOf" srcId="{51C65B49-8AA0-4250-B746-A373CD3506E7}" destId="{08BC48E0-1697-4221-83E6-1995684C6EF8}" srcOrd="0" destOrd="0" presId="urn:microsoft.com/office/officeart/2008/layout/LinedList"/>
    <dgm:cxn modelId="{53BBDB89-9176-4F04-9865-C4BF3DE8EB22}" type="presOf" srcId="{D9AC4E77-3E73-472D-A174-2CBFE539895A}" destId="{BD55CB13-7F20-46A0-9F67-3C9C8FC434DD}" srcOrd="0" destOrd="0" presId="urn:microsoft.com/office/officeart/2008/layout/LinedList"/>
    <dgm:cxn modelId="{77AAA496-4D10-4480-8596-2F4AD08DE11D}" srcId="{51C65B49-8AA0-4250-B746-A373CD3506E7}" destId="{55B58626-9764-4000-A4B6-9B63560D457F}" srcOrd="4" destOrd="0" parTransId="{84A73FFD-D953-4991-9FF2-470951AD81C1}" sibTransId="{DA08BF08-9C09-4536-B2FC-D47FDC91E1EB}"/>
    <dgm:cxn modelId="{706C5BC1-0A88-40DE-8E1A-9F8E569C54A2}" srcId="{51C65B49-8AA0-4250-B746-A373CD3506E7}" destId="{0D538748-F2A5-40A3-819E-89F744918FFE}" srcOrd="2" destOrd="0" parTransId="{0DED6941-8ADA-4D7A-A043-3E28664B3728}" sibTransId="{73691166-DCA7-4CFA-8418-AEB7334C06E0}"/>
    <dgm:cxn modelId="{E25A7CDE-84C9-497C-9DAD-23CCEA789620}" type="presOf" srcId="{0D538748-F2A5-40A3-819E-89F744918FFE}" destId="{89DCC813-D56C-45D0-844B-D2071E66985F}" srcOrd="0" destOrd="0" presId="urn:microsoft.com/office/officeart/2008/layout/LinedList"/>
    <dgm:cxn modelId="{3EFD13E5-C354-4470-88D7-76336A41C754}" type="presOf" srcId="{D3FCCF2C-52FD-4E98-A212-729C238A94E8}" destId="{E610360C-66A1-40EE-9FA6-9B5F41659960}" srcOrd="0" destOrd="0" presId="urn:microsoft.com/office/officeart/2008/layout/LinedList"/>
    <dgm:cxn modelId="{2DC203E6-0EC0-4791-90A7-8E5B3D6584D2}" type="presOf" srcId="{55B58626-9764-4000-A4B6-9B63560D457F}" destId="{67D6709E-CBBC-40D8-87E4-AA600FABC2B7}" srcOrd="0" destOrd="0" presId="urn:microsoft.com/office/officeart/2008/layout/LinedList"/>
    <dgm:cxn modelId="{E2179816-0B46-4C09-8103-6279CA233C94}" type="presParOf" srcId="{08BC48E0-1697-4221-83E6-1995684C6EF8}" destId="{BEAD642A-AD2F-4CB7-BE46-E3C51CADC962}" srcOrd="0" destOrd="0" presId="urn:microsoft.com/office/officeart/2008/layout/LinedList"/>
    <dgm:cxn modelId="{E1ECC284-4C81-488F-AFF0-6CBC31C9FA40}" type="presParOf" srcId="{08BC48E0-1697-4221-83E6-1995684C6EF8}" destId="{2B4081AD-C7BB-47F9-996D-7FDC9CDFCDFA}" srcOrd="1" destOrd="0" presId="urn:microsoft.com/office/officeart/2008/layout/LinedList"/>
    <dgm:cxn modelId="{71F9FA07-DB5E-4BE7-BC61-D117DD9D61C7}" type="presParOf" srcId="{2B4081AD-C7BB-47F9-996D-7FDC9CDFCDFA}" destId="{BD55CB13-7F20-46A0-9F67-3C9C8FC434DD}" srcOrd="0" destOrd="0" presId="urn:microsoft.com/office/officeart/2008/layout/LinedList"/>
    <dgm:cxn modelId="{B4A05289-0916-4BD3-86BA-B6EC0782E9B2}" type="presParOf" srcId="{2B4081AD-C7BB-47F9-996D-7FDC9CDFCDFA}" destId="{AF8D1F96-B8D4-4F86-A93B-A8F788BB8826}" srcOrd="1" destOrd="0" presId="urn:microsoft.com/office/officeart/2008/layout/LinedList"/>
    <dgm:cxn modelId="{19135061-4759-4021-9C78-B1A2C3EE7C63}" type="presParOf" srcId="{08BC48E0-1697-4221-83E6-1995684C6EF8}" destId="{05E4CEB7-ECE0-42FF-AF7C-7F58F2D4ABA5}" srcOrd="2" destOrd="0" presId="urn:microsoft.com/office/officeart/2008/layout/LinedList"/>
    <dgm:cxn modelId="{37F2ECB6-AE37-49FE-8B3C-9533AF40C795}" type="presParOf" srcId="{08BC48E0-1697-4221-83E6-1995684C6EF8}" destId="{661E2B5B-6DD5-4895-ACBC-5F4C9F76DB5B}" srcOrd="3" destOrd="0" presId="urn:microsoft.com/office/officeart/2008/layout/LinedList"/>
    <dgm:cxn modelId="{17C084A5-7A85-4B92-A984-1AB0F46C8773}" type="presParOf" srcId="{661E2B5B-6DD5-4895-ACBC-5F4C9F76DB5B}" destId="{FEEE7C7A-1D09-4E30-A825-5FB6DD814998}" srcOrd="0" destOrd="0" presId="urn:microsoft.com/office/officeart/2008/layout/LinedList"/>
    <dgm:cxn modelId="{A8E4842F-F014-4D8F-B995-4F667131CF39}" type="presParOf" srcId="{661E2B5B-6DD5-4895-ACBC-5F4C9F76DB5B}" destId="{89E9F63B-1E2E-4603-959E-009609C02E3C}" srcOrd="1" destOrd="0" presId="urn:microsoft.com/office/officeart/2008/layout/LinedList"/>
    <dgm:cxn modelId="{6AD6EF9A-E557-4332-88BC-926B5020BC0A}" type="presParOf" srcId="{08BC48E0-1697-4221-83E6-1995684C6EF8}" destId="{2F310E70-4EF3-483B-B87C-A3515D6A76C9}" srcOrd="4" destOrd="0" presId="urn:microsoft.com/office/officeart/2008/layout/LinedList"/>
    <dgm:cxn modelId="{08D44D02-E6F8-45D7-8FCC-D1AB448C3646}" type="presParOf" srcId="{08BC48E0-1697-4221-83E6-1995684C6EF8}" destId="{E631BA0C-D1FE-4C04-8A4D-FDE3EF264677}" srcOrd="5" destOrd="0" presId="urn:microsoft.com/office/officeart/2008/layout/LinedList"/>
    <dgm:cxn modelId="{7AC4BFE1-3758-4A15-BB58-5C7983A33635}" type="presParOf" srcId="{E631BA0C-D1FE-4C04-8A4D-FDE3EF264677}" destId="{89DCC813-D56C-45D0-844B-D2071E66985F}" srcOrd="0" destOrd="0" presId="urn:microsoft.com/office/officeart/2008/layout/LinedList"/>
    <dgm:cxn modelId="{7D00F635-A4C4-4783-96B7-BD75608FC883}" type="presParOf" srcId="{E631BA0C-D1FE-4C04-8A4D-FDE3EF264677}" destId="{43EA61A0-76E8-4461-8F03-48047F1FB659}" srcOrd="1" destOrd="0" presId="urn:microsoft.com/office/officeart/2008/layout/LinedList"/>
    <dgm:cxn modelId="{752207A5-66DA-4BAB-970D-49C3BA62F39F}" type="presParOf" srcId="{08BC48E0-1697-4221-83E6-1995684C6EF8}" destId="{13D843E9-661E-4F11-B533-7429CFE55ACB}" srcOrd="6" destOrd="0" presId="urn:microsoft.com/office/officeart/2008/layout/LinedList"/>
    <dgm:cxn modelId="{EA0176EC-BA0D-431F-A95C-116820440AFE}" type="presParOf" srcId="{08BC48E0-1697-4221-83E6-1995684C6EF8}" destId="{E13E7505-AA44-4C7C-BD91-A57F1C7CBE2B}" srcOrd="7" destOrd="0" presId="urn:microsoft.com/office/officeart/2008/layout/LinedList"/>
    <dgm:cxn modelId="{9F88444D-8FC7-44D2-9538-0B359D7EAF3A}" type="presParOf" srcId="{E13E7505-AA44-4C7C-BD91-A57F1C7CBE2B}" destId="{E610360C-66A1-40EE-9FA6-9B5F41659960}" srcOrd="0" destOrd="0" presId="urn:microsoft.com/office/officeart/2008/layout/LinedList"/>
    <dgm:cxn modelId="{FDC82087-06EC-42B6-B6F9-599C93DEEADB}" type="presParOf" srcId="{E13E7505-AA44-4C7C-BD91-A57F1C7CBE2B}" destId="{0A76170E-3639-40EA-92A2-8DE04068805A}" srcOrd="1" destOrd="0" presId="urn:microsoft.com/office/officeart/2008/layout/LinedList"/>
    <dgm:cxn modelId="{42FE930F-0AD9-4330-A3BA-C01996FE0716}" type="presParOf" srcId="{08BC48E0-1697-4221-83E6-1995684C6EF8}" destId="{EA4CB4F3-2BB5-40D1-8553-637DF5C957F4}" srcOrd="8" destOrd="0" presId="urn:microsoft.com/office/officeart/2008/layout/LinedList"/>
    <dgm:cxn modelId="{C09496E3-49B8-43F7-A706-D432E4D620BB}" type="presParOf" srcId="{08BC48E0-1697-4221-83E6-1995684C6EF8}" destId="{076540EC-2763-433D-BEDE-D9ACBC499832}" srcOrd="9" destOrd="0" presId="urn:microsoft.com/office/officeart/2008/layout/LinedList"/>
    <dgm:cxn modelId="{9C2F52C1-D084-4C5B-96E6-74EDD37CEFAB}" type="presParOf" srcId="{076540EC-2763-433D-BEDE-D9ACBC499832}" destId="{67D6709E-CBBC-40D8-87E4-AA600FABC2B7}" srcOrd="0" destOrd="0" presId="urn:microsoft.com/office/officeart/2008/layout/LinedList"/>
    <dgm:cxn modelId="{AD72404A-08C6-4AA3-BA7E-F8B141CB6498}" type="presParOf" srcId="{076540EC-2763-433D-BEDE-D9ACBC499832}" destId="{867E7B85-AE2E-4F86-AB21-6034A7BDF5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034D7-FAB5-402E-8C96-620BB4DFAC3C}">
      <dsp:nvSpPr>
        <dsp:cNvPr id="0" name=""/>
        <dsp:cNvSpPr/>
      </dsp:nvSpPr>
      <dsp:spPr>
        <a:xfrm>
          <a:off x="0" y="0"/>
          <a:ext cx="8082865" cy="1128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08093-A8EF-4D94-AB95-9950AF371B27}">
      <dsp:nvSpPr>
        <dsp:cNvPr id="0" name=""/>
        <dsp:cNvSpPr/>
      </dsp:nvSpPr>
      <dsp:spPr>
        <a:xfrm>
          <a:off x="341244" y="256043"/>
          <a:ext cx="620444" cy="620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1629A3-DC83-47A8-8893-4F2B505F05AC}">
      <dsp:nvSpPr>
        <dsp:cNvPr id="0" name=""/>
        <dsp:cNvSpPr/>
      </dsp:nvSpPr>
      <dsp:spPr>
        <a:xfrm>
          <a:off x="1302932" y="2225"/>
          <a:ext cx="6779932" cy="112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8" tIns="119388" rIns="119388" bIns="119388" numCol="1" spcCol="1270" anchor="ctr" anchorCtr="0">
          <a:noAutofit/>
        </a:bodyPr>
        <a:lstStyle/>
        <a:p>
          <a:pPr marL="0" lvl="0" indent="0" algn="l" defTabSz="800100">
            <a:lnSpc>
              <a:spcPct val="100000"/>
            </a:lnSpc>
            <a:spcBef>
              <a:spcPct val="0"/>
            </a:spcBef>
            <a:spcAft>
              <a:spcPct val="35000"/>
            </a:spcAft>
            <a:buNone/>
          </a:pPr>
          <a:r>
            <a:rPr lang="en-GB" sz="1800" kern="1200" dirty="0"/>
            <a:t>1.  </a:t>
          </a:r>
          <a:r>
            <a:rPr lang="en-GB" sz="1800" b="1" kern="1200" dirty="0"/>
            <a:t>Book Protected Day </a:t>
          </a:r>
          <a:r>
            <a:rPr lang="en-GB" sz="1800" kern="1200" dirty="0"/>
            <a:t>- Speak with your individual manager and book your protected day to complete the ASYE assessor training course</a:t>
          </a:r>
          <a:endParaRPr lang="en-US" sz="1800" kern="1200" dirty="0"/>
        </a:p>
      </dsp:txBody>
      <dsp:txXfrm>
        <a:off x="1302932" y="2225"/>
        <a:ext cx="6779932" cy="1128080"/>
      </dsp:txXfrm>
    </dsp:sp>
    <dsp:sp modelId="{F728ADC0-72F5-45BF-AF51-8B0714324F8D}">
      <dsp:nvSpPr>
        <dsp:cNvPr id="0" name=""/>
        <dsp:cNvSpPr/>
      </dsp:nvSpPr>
      <dsp:spPr>
        <a:xfrm>
          <a:off x="0" y="1412325"/>
          <a:ext cx="8082865" cy="1128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29E40B-F0FF-4411-95FF-48ED4C57A45E}">
      <dsp:nvSpPr>
        <dsp:cNvPr id="0" name=""/>
        <dsp:cNvSpPr/>
      </dsp:nvSpPr>
      <dsp:spPr>
        <a:xfrm>
          <a:off x="341244" y="1666143"/>
          <a:ext cx="620444" cy="620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3BF9BC-2045-4F84-8A8A-C03F9EA4E1FB}">
      <dsp:nvSpPr>
        <dsp:cNvPr id="0" name=""/>
        <dsp:cNvSpPr/>
      </dsp:nvSpPr>
      <dsp:spPr>
        <a:xfrm>
          <a:off x="1302932" y="1412325"/>
          <a:ext cx="6779932" cy="112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8" tIns="119388" rIns="119388" bIns="119388"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ptos" panose="020B0004020202020204" pitchFamily="34" charset="0"/>
            </a:rPr>
            <a:t>2. </a:t>
          </a:r>
          <a:r>
            <a:rPr lang="en-GB" sz="1800" b="1" kern="1200" dirty="0">
              <a:latin typeface="Aptos" panose="020B0004020202020204" pitchFamily="34" charset="0"/>
            </a:rPr>
            <a:t>Enrolment onto ME learning programme </a:t>
          </a:r>
          <a:r>
            <a:rPr lang="en-GB" sz="1800" kern="1200" dirty="0">
              <a:latin typeface="Aptos" panose="020B0004020202020204" pitchFamily="34" charset="0"/>
            </a:rPr>
            <a:t>- Once dates are confirmed, we will enrol you on to ME learning to undertake online training. You will receive an invite email + link to create a password</a:t>
          </a:r>
          <a:endParaRPr lang="en-US" sz="1800" kern="1200" dirty="0">
            <a:latin typeface="Aptos" panose="020B0004020202020204" pitchFamily="34" charset="0"/>
          </a:endParaRPr>
        </a:p>
      </dsp:txBody>
      <dsp:txXfrm>
        <a:off x="1302932" y="1412325"/>
        <a:ext cx="6779932" cy="1128080"/>
      </dsp:txXfrm>
    </dsp:sp>
    <dsp:sp modelId="{21DEC887-7772-49F7-B472-A09B67F1D782}">
      <dsp:nvSpPr>
        <dsp:cNvPr id="0" name=""/>
        <dsp:cNvSpPr/>
      </dsp:nvSpPr>
      <dsp:spPr>
        <a:xfrm>
          <a:off x="0" y="2822426"/>
          <a:ext cx="8082865" cy="1128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A61F8-162F-4F1B-94B8-D263EA5A0A2D}">
      <dsp:nvSpPr>
        <dsp:cNvPr id="0" name=""/>
        <dsp:cNvSpPr/>
      </dsp:nvSpPr>
      <dsp:spPr>
        <a:xfrm>
          <a:off x="341244" y="3076244"/>
          <a:ext cx="620444" cy="6204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1F5D0-DCEF-4E15-969E-8D6E3476958C}">
      <dsp:nvSpPr>
        <dsp:cNvPr id="0" name=""/>
        <dsp:cNvSpPr/>
      </dsp:nvSpPr>
      <dsp:spPr>
        <a:xfrm>
          <a:off x="1302932" y="2822426"/>
          <a:ext cx="6779932" cy="112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8" tIns="119388" rIns="119388" bIns="119388"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ptos" panose="020B0004020202020204" pitchFamily="34" charset="0"/>
            </a:rPr>
            <a:t>3. </a:t>
          </a:r>
          <a:r>
            <a:rPr lang="en-GB" sz="1800" b="1" kern="1200" dirty="0">
              <a:latin typeface="Aptos" panose="020B0004020202020204" pitchFamily="34" charset="0"/>
            </a:rPr>
            <a:t>Completion of  ME Learning </a:t>
          </a:r>
          <a:r>
            <a:rPr lang="en-GB" sz="1800" kern="1200" dirty="0">
              <a:latin typeface="Aptos" panose="020B0004020202020204" pitchFamily="34" charset="0"/>
            </a:rPr>
            <a:t>- You will need to complete the 8 ME learning modules (including summary quizzes)</a:t>
          </a:r>
          <a:endParaRPr lang="en-US" sz="1800" kern="1200" dirty="0">
            <a:latin typeface="Aptos" panose="020B0004020202020204" pitchFamily="34" charset="0"/>
          </a:endParaRPr>
        </a:p>
      </dsp:txBody>
      <dsp:txXfrm>
        <a:off x="1302932" y="2822426"/>
        <a:ext cx="6779932" cy="1128080"/>
      </dsp:txXfrm>
    </dsp:sp>
    <dsp:sp modelId="{EF9531CB-660E-41EC-A001-DA25EDAD5AB8}">
      <dsp:nvSpPr>
        <dsp:cNvPr id="0" name=""/>
        <dsp:cNvSpPr/>
      </dsp:nvSpPr>
      <dsp:spPr>
        <a:xfrm>
          <a:off x="0" y="4232526"/>
          <a:ext cx="8082865" cy="1128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F4CCA-0793-49A8-BCF3-74DCAAD6D263}">
      <dsp:nvSpPr>
        <dsp:cNvPr id="0" name=""/>
        <dsp:cNvSpPr/>
      </dsp:nvSpPr>
      <dsp:spPr>
        <a:xfrm>
          <a:off x="341244" y="4486344"/>
          <a:ext cx="620444" cy="6204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74B6E-F86E-47A7-9C27-02DF43DC947C}">
      <dsp:nvSpPr>
        <dsp:cNvPr id="0" name=""/>
        <dsp:cNvSpPr/>
      </dsp:nvSpPr>
      <dsp:spPr>
        <a:xfrm>
          <a:off x="1302932" y="4232526"/>
          <a:ext cx="6779932" cy="112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8" tIns="119388" rIns="119388" bIns="119388" numCol="1" spcCol="1270" anchor="ctr" anchorCtr="0">
          <a:noAutofit/>
        </a:bodyPr>
        <a:lstStyle/>
        <a:p>
          <a:pPr marL="0" lvl="0" indent="0" algn="l" defTabSz="711200">
            <a:lnSpc>
              <a:spcPct val="100000"/>
            </a:lnSpc>
            <a:spcBef>
              <a:spcPct val="0"/>
            </a:spcBef>
            <a:spcAft>
              <a:spcPct val="35000"/>
            </a:spcAft>
            <a:buNone/>
          </a:pPr>
          <a:r>
            <a:rPr lang="en-GB" sz="1600" kern="1200" dirty="0"/>
            <a:t>4</a:t>
          </a:r>
          <a:r>
            <a:rPr lang="en-GB" sz="1800" kern="1200" dirty="0">
              <a:latin typeface="Aptos" panose="020B0004020202020204" pitchFamily="34" charset="0"/>
            </a:rPr>
            <a:t>. </a:t>
          </a:r>
          <a:r>
            <a:rPr lang="en-GB" sz="1800" b="1" kern="1200" dirty="0">
              <a:latin typeface="Aptos" panose="020B0004020202020204" pitchFamily="34" charset="0"/>
            </a:rPr>
            <a:t>Certificate</a:t>
          </a:r>
          <a:r>
            <a:rPr lang="en-GB" sz="1800" kern="1200" dirty="0">
              <a:latin typeface="Aptos" panose="020B0004020202020204" pitchFamily="34" charset="0"/>
            </a:rPr>
            <a:t> – On completion forward your certificate to </a:t>
          </a:r>
          <a:r>
            <a:rPr lang="en-GB" sz="1800" kern="1200" dirty="0">
              <a:latin typeface="Aptos" panose="020B0004020202020204" pitchFamily="34" charset="0"/>
              <a:hlinkClick xmlns:r="http://schemas.openxmlformats.org/officeDocument/2006/relationships" r:id="rId9"/>
            </a:rPr>
            <a:t>ASCWorkforcedevelopment@nca.nhs.uk</a:t>
          </a:r>
          <a:endParaRPr lang="en-US" sz="1600" kern="1200" dirty="0">
            <a:latin typeface="Aptos" panose="020B0004020202020204" pitchFamily="34" charset="0"/>
          </a:endParaRPr>
        </a:p>
      </dsp:txBody>
      <dsp:txXfrm>
        <a:off x="1302932" y="4232526"/>
        <a:ext cx="6779932" cy="1128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D642A-AD2F-4CB7-BE46-E3C51CADC962}">
      <dsp:nvSpPr>
        <dsp:cNvPr id="0" name=""/>
        <dsp:cNvSpPr/>
      </dsp:nvSpPr>
      <dsp:spPr>
        <a:xfrm>
          <a:off x="0" y="497"/>
          <a:ext cx="77600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5CB13-7F20-46A0-9F67-3C9C8FC434DD}">
      <dsp:nvSpPr>
        <dsp:cNvPr id="0" name=""/>
        <dsp:cNvSpPr/>
      </dsp:nvSpPr>
      <dsp:spPr>
        <a:xfrm>
          <a:off x="0" y="497"/>
          <a:ext cx="7760043" cy="81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Aptos" panose="020B0004020202020204" pitchFamily="34" charset="0"/>
            </a:rPr>
            <a:t>Each organisation is responsible for producing an action plan for continuous improvement </a:t>
          </a:r>
          <a:endParaRPr lang="en-US" sz="2100" kern="1200" dirty="0">
            <a:latin typeface="Aptos" panose="020B0004020202020204" pitchFamily="34" charset="0"/>
          </a:endParaRPr>
        </a:p>
      </dsp:txBody>
      <dsp:txXfrm>
        <a:off x="0" y="497"/>
        <a:ext cx="7760043" cy="815346"/>
      </dsp:txXfrm>
    </dsp:sp>
    <dsp:sp modelId="{05E4CEB7-ECE0-42FF-AF7C-7F58F2D4ABA5}">
      <dsp:nvSpPr>
        <dsp:cNvPr id="0" name=""/>
        <dsp:cNvSpPr/>
      </dsp:nvSpPr>
      <dsp:spPr>
        <a:xfrm>
          <a:off x="0" y="815844"/>
          <a:ext cx="77600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E7C7A-1D09-4E30-A825-5FB6DD814998}">
      <dsp:nvSpPr>
        <dsp:cNvPr id="0" name=""/>
        <dsp:cNvSpPr/>
      </dsp:nvSpPr>
      <dsp:spPr>
        <a:xfrm>
          <a:off x="0" y="815844"/>
          <a:ext cx="7760043" cy="81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Aptos" panose="020B0004020202020204" pitchFamily="34" charset="0"/>
            </a:rPr>
            <a:t>Based on a robust cycle of ASYE quality assurance and the National Evaluation Criteria (NECs). </a:t>
          </a:r>
          <a:r>
            <a:rPr lang="en-GB" sz="2100" kern="1200" dirty="0">
              <a:latin typeface="Aptos" panose="020B0004020202020204" pitchFamily="34" charset="0"/>
              <a:hlinkClick xmlns:r="http://schemas.openxmlformats.org/officeDocument/2006/relationships" r:id="rId1"/>
            </a:rPr>
            <a:t>National evaluation criteria</a:t>
          </a:r>
          <a:endParaRPr lang="en-US" sz="2100" kern="1200" dirty="0">
            <a:latin typeface="Aptos" panose="020B0004020202020204" pitchFamily="34" charset="0"/>
          </a:endParaRPr>
        </a:p>
      </dsp:txBody>
      <dsp:txXfrm>
        <a:off x="0" y="815844"/>
        <a:ext cx="7760043" cy="815346"/>
      </dsp:txXfrm>
    </dsp:sp>
    <dsp:sp modelId="{2F310E70-4EF3-483B-B87C-A3515D6A76C9}">
      <dsp:nvSpPr>
        <dsp:cNvPr id="0" name=""/>
        <dsp:cNvSpPr/>
      </dsp:nvSpPr>
      <dsp:spPr>
        <a:xfrm>
          <a:off x="0" y="1631191"/>
          <a:ext cx="77600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CC813-D56C-45D0-844B-D2071E66985F}">
      <dsp:nvSpPr>
        <dsp:cNvPr id="0" name=""/>
        <dsp:cNvSpPr/>
      </dsp:nvSpPr>
      <dsp:spPr>
        <a:xfrm>
          <a:off x="0" y="1631191"/>
          <a:ext cx="7760043" cy="81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Aptos" panose="020B0004020202020204" pitchFamily="34" charset="0"/>
            </a:rPr>
            <a:t>Process includes </a:t>
          </a:r>
          <a:r>
            <a:rPr lang="en-GB" sz="2100" b="1" kern="1200" dirty="0">
              <a:latin typeface="Aptos" panose="020B0004020202020204" pitchFamily="34" charset="0"/>
            </a:rPr>
            <a:t>gathering feedback </a:t>
          </a:r>
          <a:r>
            <a:rPr lang="en-GB" sz="2100" kern="1200" dirty="0">
              <a:latin typeface="Aptos" panose="020B0004020202020204" pitchFamily="34" charset="0"/>
            </a:rPr>
            <a:t>from key stakeholders of ASYE: NQSWs, ASYE assessors, managers….360-degree survey</a:t>
          </a:r>
          <a:endParaRPr lang="en-US" sz="2100" kern="1200" dirty="0">
            <a:latin typeface="Aptos" panose="020B0004020202020204" pitchFamily="34" charset="0"/>
          </a:endParaRPr>
        </a:p>
      </dsp:txBody>
      <dsp:txXfrm>
        <a:off x="0" y="1631191"/>
        <a:ext cx="7760043" cy="815346"/>
      </dsp:txXfrm>
    </dsp:sp>
    <dsp:sp modelId="{13D843E9-661E-4F11-B533-7429CFE55ACB}">
      <dsp:nvSpPr>
        <dsp:cNvPr id="0" name=""/>
        <dsp:cNvSpPr/>
      </dsp:nvSpPr>
      <dsp:spPr>
        <a:xfrm>
          <a:off x="0" y="2446537"/>
          <a:ext cx="77600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0360C-66A1-40EE-9FA6-9B5F41659960}">
      <dsp:nvSpPr>
        <dsp:cNvPr id="0" name=""/>
        <dsp:cNvSpPr/>
      </dsp:nvSpPr>
      <dsp:spPr>
        <a:xfrm>
          <a:off x="0" y="2446537"/>
          <a:ext cx="7760043" cy="81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Aptos" panose="020B0004020202020204" pitchFamily="34" charset="0"/>
            </a:rPr>
            <a:t>Thematic evaluation of feedback received</a:t>
          </a:r>
          <a:endParaRPr lang="en-US" sz="2100" kern="1200" dirty="0">
            <a:latin typeface="Aptos" panose="020B0004020202020204" pitchFamily="34" charset="0"/>
          </a:endParaRPr>
        </a:p>
      </dsp:txBody>
      <dsp:txXfrm>
        <a:off x="0" y="2446537"/>
        <a:ext cx="7760043" cy="815346"/>
      </dsp:txXfrm>
    </dsp:sp>
    <dsp:sp modelId="{EA4CB4F3-2BB5-40D1-8553-637DF5C957F4}">
      <dsp:nvSpPr>
        <dsp:cNvPr id="0" name=""/>
        <dsp:cNvSpPr/>
      </dsp:nvSpPr>
      <dsp:spPr>
        <a:xfrm>
          <a:off x="0" y="3261884"/>
          <a:ext cx="77600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6709E-CBBC-40D8-87E4-AA600FABC2B7}">
      <dsp:nvSpPr>
        <dsp:cNvPr id="0" name=""/>
        <dsp:cNvSpPr/>
      </dsp:nvSpPr>
      <dsp:spPr>
        <a:xfrm>
          <a:off x="0" y="3261884"/>
          <a:ext cx="7760043" cy="81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Aptos" panose="020B0004020202020204" pitchFamily="34" charset="0"/>
            </a:rPr>
            <a:t>Development of an action plan with steps to improve the programme. </a:t>
          </a:r>
          <a:endParaRPr lang="en-US" sz="2100" kern="1200" dirty="0">
            <a:latin typeface="Aptos" panose="020B0004020202020204" pitchFamily="34" charset="0"/>
          </a:endParaRPr>
        </a:p>
      </dsp:txBody>
      <dsp:txXfrm>
        <a:off x="0" y="3261884"/>
        <a:ext cx="7760043" cy="8153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AAF4CF-2658-2C64-4896-6F51A70FBBF6}"/>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656EB5E-E2ED-BA75-50BA-AE25C661979F}"/>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D051D6C-3358-4502-B93D-FF84DE8C766A}" type="datetimeFigureOut">
              <a:rPr lang="en-GB" smtClean="0"/>
              <a:t>10/11/2025</a:t>
            </a:fld>
            <a:endParaRPr lang="en-GB"/>
          </a:p>
        </p:txBody>
      </p:sp>
      <p:sp>
        <p:nvSpPr>
          <p:cNvPr id="4" name="Footer Placeholder 3">
            <a:extLst>
              <a:ext uri="{FF2B5EF4-FFF2-40B4-BE49-F238E27FC236}">
                <a16:creationId xmlns:a16="http://schemas.microsoft.com/office/drawing/2014/main" id="{7AFDBE30-571D-5710-3685-C03B1EE60FD4}"/>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EEC0358-3267-E483-50F7-B00BA2427277}"/>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46D19A9E-0C20-4F32-A11C-20FBEAF97431}" type="slidenum">
              <a:rPr lang="en-GB" smtClean="0"/>
              <a:t>‹#›</a:t>
            </a:fld>
            <a:endParaRPr lang="en-GB"/>
          </a:p>
        </p:txBody>
      </p:sp>
    </p:spTree>
    <p:extLst>
      <p:ext uri="{BB962C8B-B14F-4D97-AF65-F5344CB8AC3E}">
        <p14:creationId xmlns:p14="http://schemas.microsoft.com/office/powerpoint/2010/main" val="2848957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F50F14A-5384-41DD-993D-23D4CB1528AE}" type="datetimeFigureOut">
              <a:rPr lang="en-GB" smtClean="0"/>
              <a:t>10/11/2025</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6BD9F81-AC8D-436B-B33A-2EB3167EE68A}" type="slidenum">
              <a:rPr lang="en-GB" smtClean="0"/>
              <a:t>‹#›</a:t>
            </a:fld>
            <a:endParaRPr lang="en-GB"/>
          </a:p>
        </p:txBody>
      </p:sp>
    </p:spTree>
    <p:extLst>
      <p:ext uri="{BB962C8B-B14F-4D97-AF65-F5344CB8AC3E}">
        <p14:creationId xmlns:p14="http://schemas.microsoft.com/office/powerpoint/2010/main" val="383573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b="1"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46BD9F81-AC8D-436B-B33A-2EB3167EE68A}" type="slidenum">
              <a:rPr lang="en-GB" smtClean="0"/>
              <a:t>1</a:t>
            </a:fld>
            <a:endParaRPr lang="en-GB"/>
          </a:p>
        </p:txBody>
      </p:sp>
    </p:spTree>
    <p:extLst>
      <p:ext uri="{BB962C8B-B14F-4D97-AF65-F5344CB8AC3E}">
        <p14:creationId xmlns:p14="http://schemas.microsoft.com/office/powerpoint/2010/main" val="175150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need all our assessors to complete the training, regardless of experience</a:t>
            </a:r>
          </a:p>
          <a:p>
            <a:pPr marL="171450" indent="-171450">
              <a:buFont typeface="Arial" panose="020B0604020202020204" pitchFamily="34" charset="0"/>
              <a:buChar char="•"/>
            </a:pPr>
            <a:r>
              <a:rPr lang="en-GB" dirty="0"/>
              <a:t>Completion of training will promote consistency and support assessors to feel informed and confident in the role. </a:t>
            </a:r>
          </a:p>
        </p:txBody>
      </p:sp>
      <p:sp>
        <p:nvSpPr>
          <p:cNvPr id="4" name="Slide Number Placeholder 3"/>
          <p:cNvSpPr>
            <a:spLocks noGrp="1"/>
          </p:cNvSpPr>
          <p:nvPr>
            <p:ph type="sldNum" sz="quarter" idx="5"/>
          </p:nvPr>
        </p:nvSpPr>
        <p:spPr/>
        <p:txBody>
          <a:bodyPr/>
          <a:lstStyle/>
          <a:p>
            <a:fld id="{46BD9F81-AC8D-436B-B33A-2EB3167EE68A}" type="slidenum">
              <a:rPr lang="en-GB" smtClean="0"/>
              <a:t>10</a:t>
            </a:fld>
            <a:endParaRPr lang="en-GB"/>
          </a:p>
        </p:txBody>
      </p:sp>
    </p:spTree>
    <p:extLst>
      <p:ext uri="{BB962C8B-B14F-4D97-AF65-F5344CB8AC3E}">
        <p14:creationId xmlns:p14="http://schemas.microsoft.com/office/powerpoint/2010/main" val="81710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11</a:t>
            </a:fld>
            <a:endParaRPr lang="en-GB"/>
          </a:p>
        </p:txBody>
      </p:sp>
    </p:spTree>
    <p:extLst>
      <p:ext uri="{BB962C8B-B14F-4D97-AF65-F5344CB8AC3E}">
        <p14:creationId xmlns:p14="http://schemas.microsoft.com/office/powerpoint/2010/main" val="2966595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feel as this representative of your needs? </a:t>
            </a:r>
          </a:p>
          <a:p>
            <a:r>
              <a:rPr lang="en-GB" dirty="0"/>
              <a:t>Please complete the 360 if not done so already.</a:t>
            </a:r>
          </a:p>
        </p:txBody>
      </p:sp>
      <p:sp>
        <p:nvSpPr>
          <p:cNvPr id="4" name="Slide Number Placeholder 3"/>
          <p:cNvSpPr>
            <a:spLocks noGrp="1"/>
          </p:cNvSpPr>
          <p:nvPr>
            <p:ph type="sldNum" sz="quarter" idx="5"/>
          </p:nvPr>
        </p:nvSpPr>
        <p:spPr/>
        <p:txBody>
          <a:bodyPr/>
          <a:lstStyle/>
          <a:p>
            <a:fld id="{46BD9F81-AC8D-436B-B33A-2EB3167EE68A}" type="slidenum">
              <a:rPr lang="en-GB" smtClean="0"/>
              <a:t>12</a:t>
            </a:fld>
            <a:endParaRPr lang="en-GB"/>
          </a:p>
        </p:txBody>
      </p:sp>
    </p:spTree>
    <p:extLst>
      <p:ext uri="{BB962C8B-B14F-4D97-AF65-F5344CB8AC3E}">
        <p14:creationId xmlns:p14="http://schemas.microsoft.com/office/powerpoint/2010/main" val="323246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13</a:t>
            </a:fld>
            <a:endParaRPr lang="en-GB"/>
          </a:p>
        </p:txBody>
      </p:sp>
    </p:spTree>
    <p:extLst>
      <p:ext uri="{BB962C8B-B14F-4D97-AF65-F5344CB8AC3E}">
        <p14:creationId xmlns:p14="http://schemas.microsoft.com/office/powerpoint/2010/main" val="3492388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list and suggestions above are not exhaustive nor exclusive and could vary on the needs of the assessors.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note, this protected time</a:t>
            </a:r>
            <a:r>
              <a:rPr lang="en-US" sz="1200" b="1" u="sng" kern="1200" dirty="0">
                <a:solidFill>
                  <a:schemeClr val="tx1"/>
                </a:solidFill>
                <a:effectLst/>
                <a:latin typeface="+mn-lt"/>
                <a:ea typeface="+mn-ea"/>
                <a:cs typeface="+mn-cs"/>
              </a:rPr>
              <a:t> does not cover</a:t>
            </a:r>
            <a:r>
              <a:rPr lang="en-US" sz="1200" kern="1200" dirty="0">
                <a:solidFill>
                  <a:schemeClr val="tx1"/>
                </a:solidFill>
                <a:effectLst/>
                <a:latin typeface="+mn-lt"/>
                <a:ea typeface="+mn-ea"/>
                <a:cs typeface="+mn-cs"/>
              </a:rPr>
              <a:t> time to undertake certain core responsibilities of the ASYE assessor, such as: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Supervision and write up of supervision notes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Physical direct observations of practice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Gathering feedback from others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tasks would be undertaken during the usual working week outside of protected time.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14</a:t>
            </a:fld>
            <a:endParaRPr lang="en-GB"/>
          </a:p>
        </p:txBody>
      </p:sp>
    </p:spTree>
    <p:extLst>
      <p:ext uri="{BB962C8B-B14F-4D97-AF65-F5344CB8AC3E}">
        <p14:creationId xmlns:p14="http://schemas.microsoft.com/office/powerpoint/2010/main" val="140587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Masterclasses are via the GMSWA – Salford Adults contribute to develop, delivery and review of these sessions, therefore part of our offer</a:t>
            </a:r>
          </a:p>
          <a:p>
            <a:r>
              <a:rPr lang="en-GB" sz="1200" b="0" i="0" kern="1200" dirty="0">
                <a:solidFill>
                  <a:schemeClr val="tx1"/>
                </a:solidFill>
                <a:effectLst/>
                <a:latin typeface="+mn-lt"/>
                <a:ea typeface="+mn-ea"/>
                <a:cs typeface="+mn-cs"/>
              </a:rPr>
              <a:t>Skills for Care Forums are national forums for assessors, with keynote speakers and focus on sharing info resources to support assessors</a:t>
            </a:r>
          </a:p>
          <a:p>
            <a:r>
              <a:rPr lang="en-GB" sz="1200" b="0" i="0" kern="1200" dirty="0" err="1">
                <a:solidFill>
                  <a:schemeClr val="tx1"/>
                </a:solidFill>
                <a:effectLst/>
                <a:latin typeface="+mn-lt"/>
                <a:ea typeface="+mn-ea"/>
                <a:cs typeface="+mn-cs"/>
              </a:rPr>
              <a:t>S.Maclean</a:t>
            </a:r>
            <a:r>
              <a:rPr lang="en-GB" sz="1200" b="0" i="0" kern="1200" dirty="0">
                <a:solidFill>
                  <a:schemeClr val="tx1"/>
                </a:solidFill>
                <a:effectLst/>
                <a:latin typeface="+mn-lt"/>
                <a:ea typeface="+mn-ea"/>
                <a:cs typeface="+mn-cs"/>
              </a:rPr>
              <a:t> event; reflective supervision, reflection to reflexivity </a:t>
            </a:r>
          </a:p>
          <a:p>
            <a:r>
              <a:rPr lang="en-GB" sz="1200" b="0" i="0" kern="1200" dirty="0">
                <a:solidFill>
                  <a:schemeClr val="tx1"/>
                </a:solidFill>
                <a:effectLst/>
                <a:latin typeface="+mn-lt"/>
                <a:ea typeface="+mn-ea"/>
                <a:cs typeface="+mn-cs"/>
              </a:rPr>
              <a:t>Under information hub… assessors have access to: </a:t>
            </a:r>
          </a:p>
          <a:p>
            <a:r>
              <a:rPr lang="en-GB" sz="1200" b="0" i="0" kern="1200" dirty="0">
                <a:solidFill>
                  <a:schemeClr val="tx1"/>
                </a:solidFill>
                <a:effectLst/>
                <a:latin typeface="+mn-lt"/>
                <a:ea typeface="+mn-ea"/>
                <a:cs typeface="+mn-cs"/>
              </a:rPr>
              <a:t>Resources for supervision </a:t>
            </a:r>
          </a:p>
          <a:p>
            <a:r>
              <a:rPr lang="en-GB" sz="1200" b="0" i="0" kern="1200" dirty="0">
                <a:solidFill>
                  <a:schemeClr val="tx1"/>
                </a:solidFill>
                <a:effectLst/>
                <a:latin typeface="+mn-lt"/>
                <a:ea typeface="+mn-ea"/>
                <a:cs typeface="+mn-cs"/>
              </a:rPr>
              <a:t>EDI in ASYE (neurodivergence, MANDELA model, Social Graces)</a:t>
            </a:r>
          </a:p>
          <a:p>
            <a:r>
              <a:rPr lang="en-GB" sz="1200" b="0" i="0" kern="1200" dirty="0">
                <a:solidFill>
                  <a:schemeClr val="tx1"/>
                </a:solidFill>
                <a:effectLst/>
                <a:latin typeface="+mn-lt"/>
                <a:ea typeface="+mn-ea"/>
                <a:cs typeface="+mn-cs"/>
              </a:rPr>
              <a:t>Learning Styles Questionnaires </a:t>
            </a:r>
          </a:p>
          <a:p>
            <a:r>
              <a:rPr lang="en-GB" sz="1200" b="0" i="0" kern="1200" dirty="0">
                <a:solidFill>
                  <a:schemeClr val="tx1"/>
                </a:solidFill>
                <a:effectLst/>
                <a:latin typeface="+mn-lt"/>
                <a:ea typeface="+mn-ea"/>
                <a:cs typeface="+mn-cs"/>
              </a:rPr>
              <a:t>Well-being resources</a:t>
            </a:r>
          </a:p>
          <a:p>
            <a:endParaRPr lang="en-GB" dirty="0"/>
          </a:p>
          <a:p>
            <a:r>
              <a:rPr lang="en-GB" dirty="0"/>
              <a:t>Don’t have time in this session to talk about PEPS Stage 2 in depth, contact separately to discuss. </a:t>
            </a:r>
          </a:p>
        </p:txBody>
      </p:sp>
      <p:sp>
        <p:nvSpPr>
          <p:cNvPr id="4" name="Slide Number Placeholder 3"/>
          <p:cNvSpPr>
            <a:spLocks noGrp="1"/>
          </p:cNvSpPr>
          <p:nvPr>
            <p:ph type="sldNum" sz="quarter" idx="5"/>
          </p:nvPr>
        </p:nvSpPr>
        <p:spPr/>
        <p:txBody>
          <a:bodyPr/>
          <a:lstStyle/>
          <a:p>
            <a:fld id="{46BD9F81-AC8D-436B-B33A-2EB3167EE68A}" type="slidenum">
              <a:rPr lang="en-GB" smtClean="0"/>
              <a:t>15</a:t>
            </a:fld>
            <a:endParaRPr lang="en-GB"/>
          </a:p>
        </p:txBody>
      </p:sp>
    </p:spTree>
    <p:extLst>
      <p:ext uri="{BB962C8B-B14F-4D97-AF65-F5344CB8AC3E}">
        <p14:creationId xmlns:p14="http://schemas.microsoft.com/office/powerpoint/2010/main" val="3415903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54573-7E66-4571-6E07-666301A41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15698-71C6-DC34-7DC7-6D07BBC20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643D6-BDBE-49E2-07CB-2B3278925B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41685A1-FF39-8F4F-3245-765D52975FCF}"/>
              </a:ext>
            </a:extLst>
          </p:cNvPr>
          <p:cNvSpPr>
            <a:spLocks noGrp="1"/>
          </p:cNvSpPr>
          <p:nvPr>
            <p:ph type="sldNum" sz="quarter" idx="5"/>
          </p:nvPr>
        </p:nvSpPr>
        <p:spPr/>
        <p:txBody>
          <a:bodyPr/>
          <a:lstStyle/>
          <a:p>
            <a:fld id="{46BD9F81-AC8D-436B-B33A-2EB3167EE68A}" type="slidenum">
              <a:rPr lang="en-GB" smtClean="0"/>
              <a:t>16</a:t>
            </a:fld>
            <a:endParaRPr lang="en-GB"/>
          </a:p>
        </p:txBody>
      </p:sp>
    </p:spTree>
    <p:extLst>
      <p:ext uri="{BB962C8B-B14F-4D97-AF65-F5344CB8AC3E}">
        <p14:creationId xmlns:p14="http://schemas.microsoft.com/office/powerpoint/2010/main" val="467793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C58E5-149E-6040-27EE-DE6851016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A2118-6FF0-2A77-D56A-4B2088ADF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701411-21C1-0445-7585-AEC5887701A3}"/>
              </a:ext>
            </a:extLst>
          </p:cNvPr>
          <p:cNvSpPr>
            <a:spLocks noGrp="1"/>
          </p:cNvSpPr>
          <p:nvPr>
            <p:ph type="body" idx="1"/>
          </p:nvPr>
        </p:nvSpPr>
        <p:spPr/>
        <p:txBody>
          <a:bodyPr/>
          <a:lstStyle/>
          <a:p>
            <a:pPr marL="171450" indent="-171450">
              <a:buFont typeface="Arial" panose="020B0604020202020204" pitchFamily="34" charset="0"/>
              <a:buChar char="•"/>
            </a:pPr>
            <a:r>
              <a:rPr lang="en-GB" dirty="0"/>
              <a:t>Supervision template &amp; Contract Development </a:t>
            </a:r>
          </a:p>
          <a:p>
            <a:pPr marL="171450" indent="-171450">
              <a:buFont typeface="Arial" panose="020B0604020202020204" pitchFamily="34" charset="0"/>
              <a:buChar char="•"/>
            </a:pPr>
            <a:r>
              <a:rPr lang="en-GB" dirty="0"/>
              <a:t>Use of MANDELA Model and/or Social Graces? </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C1332399-8F8D-EA75-75D7-F9439E69C515}"/>
              </a:ext>
            </a:extLst>
          </p:cNvPr>
          <p:cNvSpPr>
            <a:spLocks noGrp="1"/>
          </p:cNvSpPr>
          <p:nvPr>
            <p:ph type="sldNum" sz="quarter" idx="5"/>
          </p:nvPr>
        </p:nvSpPr>
        <p:spPr/>
        <p:txBody>
          <a:bodyPr/>
          <a:lstStyle/>
          <a:p>
            <a:fld id="{46BD9F81-AC8D-436B-B33A-2EB3167EE68A}" type="slidenum">
              <a:rPr lang="en-GB" smtClean="0"/>
              <a:t>17</a:t>
            </a:fld>
            <a:endParaRPr lang="en-GB"/>
          </a:p>
        </p:txBody>
      </p:sp>
    </p:spTree>
    <p:extLst>
      <p:ext uri="{BB962C8B-B14F-4D97-AF65-F5344CB8AC3E}">
        <p14:creationId xmlns:p14="http://schemas.microsoft.com/office/powerpoint/2010/main" val="147603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0F180-550A-CFBC-85D6-89D8D066F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0F1E4-2321-6324-5031-3F890505C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7EA81-FF0F-B9EF-FFFE-8550D0F968B2}"/>
              </a:ext>
            </a:extLst>
          </p:cNvPr>
          <p:cNvSpPr>
            <a:spLocks noGrp="1"/>
          </p:cNvSpPr>
          <p:nvPr>
            <p:ph type="body" idx="1"/>
          </p:nvPr>
        </p:nvSpPr>
        <p:spPr/>
        <p:txBody>
          <a:bodyPr/>
          <a:lstStyle/>
          <a:p>
            <a:pPr marL="171450" indent="-171450">
              <a:buFont typeface="Arial" panose="020B0604020202020204" pitchFamily="34" charset="0"/>
              <a:buChar char="•"/>
            </a:pPr>
            <a:r>
              <a:rPr lang="en-GB" dirty="0"/>
              <a:t>Supervision template &amp; Contract Development </a:t>
            </a:r>
          </a:p>
          <a:p>
            <a:pPr marL="171450" indent="-171450">
              <a:buFont typeface="Arial" panose="020B0604020202020204" pitchFamily="34" charset="0"/>
              <a:buChar char="•"/>
            </a:pPr>
            <a:r>
              <a:rPr lang="en-GB" dirty="0"/>
              <a:t>Use of MANDELA Model and/or Social Graces? </a:t>
            </a:r>
          </a:p>
          <a:p>
            <a:pPr marL="171450" indent="-171450">
              <a:buFont typeface="Arial" panose="020B0604020202020204" pitchFamily="34" charset="0"/>
              <a:buChar char="•"/>
            </a:pPr>
            <a:r>
              <a:rPr lang="en-GB" dirty="0"/>
              <a:t>Just to add thanks for everything you do as assessors, the NQSWs have provided some lovely feedback about you via 360 questionnaire</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E45B9455-D8FE-984C-4C5C-443D5120A562}"/>
              </a:ext>
            </a:extLst>
          </p:cNvPr>
          <p:cNvSpPr>
            <a:spLocks noGrp="1"/>
          </p:cNvSpPr>
          <p:nvPr>
            <p:ph type="sldNum" sz="quarter" idx="5"/>
          </p:nvPr>
        </p:nvSpPr>
        <p:spPr/>
        <p:txBody>
          <a:bodyPr/>
          <a:lstStyle/>
          <a:p>
            <a:fld id="{46BD9F81-AC8D-436B-B33A-2EB3167EE68A}" type="slidenum">
              <a:rPr lang="en-GB" smtClean="0"/>
              <a:t>18</a:t>
            </a:fld>
            <a:endParaRPr lang="en-GB"/>
          </a:p>
        </p:txBody>
      </p:sp>
    </p:spTree>
    <p:extLst>
      <p:ext uri="{BB962C8B-B14F-4D97-AF65-F5344CB8AC3E}">
        <p14:creationId xmlns:p14="http://schemas.microsoft.com/office/powerpoint/2010/main" val="331144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100" dirty="0"/>
              <a:t>As assessors you can talk about the development needs of your NQSWs in general. However, we ask that nothing specific about significant well-being matters, practice concerns or capabilities issues are discussed in this briefing session to maintain confidentiality. If there are needs or concerns of this type, please speak to your manager and ourselves (in L&amp;D) separately for information and advice.    </a:t>
            </a:r>
          </a:p>
        </p:txBody>
      </p:sp>
      <p:sp>
        <p:nvSpPr>
          <p:cNvPr id="4" name="Slide Number Placeholder 3"/>
          <p:cNvSpPr>
            <a:spLocks noGrp="1"/>
          </p:cNvSpPr>
          <p:nvPr>
            <p:ph type="sldNum" sz="quarter" idx="5"/>
          </p:nvPr>
        </p:nvSpPr>
        <p:spPr/>
        <p:txBody>
          <a:bodyPr/>
          <a:lstStyle/>
          <a:p>
            <a:fld id="{46BD9F81-AC8D-436B-B33A-2EB3167EE68A}" type="slidenum">
              <a:rPr lang="en-GB" smtClean="0"/>
              <a:t>2</a:t>
            </a:fld>
            <a:endParaRPr lang="en-GB"/>
          </a:p>
        </p:txBody>
      </p:sp>
    </p:spTree>
    <p:extLst>
      <p:ext uri="{BB962C8B-B14F-4D97-AF65-F5344CB8AC3E}">
        <p14:creationId xmlns:p14="http://schemas.microsoft.com/office/powerpoint/2010/main" val="214319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Introductions </a:t>
            </a:r>
          </a:p>
          <a:p>
            <a:pPr marL="0" indent="0">
              <a:buFont typeface="Arial" panose="020B0604020202020204" pitchFamily="34" charset="0"/>
              <a:buNone/>
            </a:pPr>
            <a:r>
              <a:rPr lang="en-GB" dirty="0"/>
              <a:t>Is there in particular you would like us to cover in relation to these topics? </a:t>
            </a:r>
          </a:p>
        </p:txBody>
      </p:sp>
      <p:sp>
        <p:nvSpPr>
          <p:cNvPr id="4" name="Slide Number Placeholder 3"/>
          <p:cNvSpPr>
            <a:spLocks noGrp="1"/>
          </p:cNvSpPr>
          <p:nvPr>
            <p:ph type="sldNum" sz="quarter" idx="5"/>
          </p:nvPr>
        </p:nvSpPr>
        <p:spPr/>
        <p:txBody>
          <a:bodyPr/>
          <a:lstStyle/>
          <a:p>
            <a:fld id="{46BD9F81-AC8D-436B-B33A-2EB3167EE68A}" type="slidenum">
              <a:rPr lang="en-GB" smtClean="0"/>
              <a:t>3</a:t>
            </a:fld>
            <a:endParaRPr lang="en-GB"/>
          </a:p>
        </p:txBody>
      </p:sp>
    </p:spTree>
    <p:extLst>
      <p:ext uri="{BB962C8B-B14F-4D97-AF65-F5344CB8AC3E}">
        <p14:creationId xmlns:p14="http://schemas.microsoft.com/office/powerpoint/2010/main" val="249889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GB" sz="1200" b="0" dirty="0">
                <a:solidFill>
                  <a:schemeClr val="tx1"/>
                </a:solidFill>
                <a:latin typeface="+mn-lt"/>
                <a:cs typeface="Arial" panose="020B0604020202020204" pitchFamily="34" charset="0"/>
              </a:rPr>
              <a:t>Background to ASYE </a:t>
            </a:r>
          </a:p>
          <a:p>
            <a:pPr marL="285750" indent="-285750" algn="l">
              <a:buFont typeface="Arial" panose="020B0604020202020204" pitchFamily="34" charset="0"/>
              <a:buChar char="•"/>
            </a:pPr>
            <a:r>
              <a:rPr lang="en-GB" sz="1200" b="0" dirty="0">
                <a:solidFill>
                  <a:schemeClr val="tx1"/>
                </a:solidFill>
                <a:latin typeface="+mn-lt"/>
                <a:cs typeface="Arial" panose="020B0604020202020204" pitchFamily="34" charset="0"/>
              </a:rPr>
              <a:t>In place since 2012 </a:t>
            </a:r>
            <a:r>
              <a:rPr lang="en-GB" sz="1200" kern="1200" dirty="0" err="1">
                <a:solidFill>
                  <a:schemeClr val="tx1"/>
                </a:solidFill>
                <a:effectLst/>
                <a:latin typeface="+mn-lt"/>
                <a:ea typeface="+mn-ea"/>
                <a:cs typeface="+mn-cs"/>
              </a:rPr>
              <a:t>SfC</a:t>
            </a:r>
            <a:r>
              <a:rPr lang="en-GB" sz="1200" kern="1200" dirty="0">
                <a:solidFill>
                  <a:schemeClr val="tx1"/>
                </a:solidFill>
                <a:effectLst/>
                <a:latin typeface="+mn-lt"/>
                <a:ea typeface="+mn-ea"/>
                <a:cs typeface="+mn-cs"/>
              </a:rPr>
              <a:t>, workforce development body: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Appointed by (DHSC) to ensure consistency in ASYE.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err="1">
                <a:solidFill>
                  <a:schemeClr val="tx1"/>
                </a:solidFill>
                <a:effectLst/>
                <a:latin typeface="+mn-lt"/>
                <a:ea typeface="+mn-ea"/>
                <a:cs typeface="+mn-cs"/>
              </a:rPr>
              <a:t>SfC</a:t>
            </a:r>
            <a:r>
              <a:rPr lang="en-GB" sz="1200" kern="1200" dirty="0">
                <a:solidFill>
                  <a:schemeClr val="tx1"/>
                </a:solidFill>
                <a:effectLst/>
                <a:latin typeface="+mn-lt"/>
                <a:ea typeface="+mn-ea"/>
                <a:cs typeface="+mn-cs"/>
              </a:rPr>
              <a:t> fund and monitor ASYE programmes</a:t>
            </a:r>
            <a:endParaRPr lang="en-US" sz="12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Links to recommendations from Munro Report 2011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1" dirty="0">
                <a:solidFill>
                  <a:schemeClr val="tx1"/>
                </a:solidFill>
              </a:rPr>
              <a:t>“</a:t>
            </a:r>
            <a:r>
              <a:rPr lang="en-GB" sz="1200" i="1" dirty="0">
                <a:solidFill>
                  <a:schemeClr val="tx1"/>
                </a:solidFill>
              </a:rPr>
              <a:t>Not all newly qualified social workers are emerging from degree courses with the necessary knowledge, skills and expertise; and they are especially unprepared to deal with the challenges posed by child protection work.” </a:t>
            </a:r>
            <a:r>
              <a:rPr lang="en-GB" sz="1200" b="1" dirty="0">
                <a:solidFill>
                  <a:schemeClr val="tx1"/>
                </a:solidFill>
              </a:rPr>
              <a:t>Munro 2011</a:t>
            </a:r>
            <a:endParaRPr lang="en-GB" sz="1100" b="1" dirty="0">
              <a:solidFill>
                <a:schemeClr val="tx1"/>
              </a:solidFill>
            </a:endParaRPr>
          </a:p>
          <a:p>
            <a:endParaRPr lang="en-GB" dirty="0"/>
          </a:p>
          <a:p>
            <a:r>
              <a:rPr lang="en-GB" dirty="0"/>
              <a:t>- Information taken directly from </a:t>
            </a:r>
            <a:r>
              <a:rPr lang="en-GB" dirty="0" err="1"/>
              <a:t>SfC</a:t>
            </a:r>
            <a:r>
              <a:rPr lang="en-GB" dirty="0"/>
              <a:t>. </a:t>
            </a:r>
          </a:p>
          <a:p>
            <a:r>
              <a:rPr lang="en-GB" dirty="0"/>
              <a:t>- More information on roles &amp; responsibilities included in the SAA &amp; our ASYE handbook. </a:t>
            </a:r>
          </a:p>
          <a:p>
            <a:pPr marL="171450" indent="-171450">
              <a:buFontTx/>
              <a:buChar char="-"/>
            </a:pPr>
            <a:r>
              <a:rPr lang="en-GB" dirty="0"/>
              <a:t>Assessor must be an experienced social worker, who may or may not hold PEPS1/PEPS2</a:t>
            </a:r>
          </a:p>
          <a:p>
            <a:pPr marL="171450" indent="-171450">
              <a:buFontTx/>
              <a:buChar char="-"/>
            </a:pPr>
            <a:endParaRPr lang="en-GB" dirty="0"/>
          </a:p>
          <a:p>
            <a:pPr marL="0" indent="0">
              <a:buFontTx/>
              <a:buNone/>
            </a:pPr>
            <a:r>
              <a:rPr lang="en-GB" dirty="0"/>
              <a:t>“As an ASYE assessor or mentor, you wield a transformative influence, shaping the careers of newly qualified social workers. You provide the essential scaffolding they need to build a solid foundation for professional success. Through your guidance, encouragement, and expertise, you empower them to develop the knowledge, skills, and confidence to become exceptional social workers”</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4</a:t>
            </a:fld>
            <a:endParaRPr lang="en-GB"/>
          </a:p>
        </p:txBody>
      </p:sp>
    </p:spTree>
    <p:extLst>
      <p:ext uri="{BB962C8B-B14F-4D97-AF65-F5344CB8AC3E}">
        <p14:creationId xmlns:p14="http://schemas.microsoft.com/office/powerpoint/2010/main" val="6780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59BD-81AB-1BB2-30FC-E843F83D05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C91E2-2194-AFD8-37BD-841AAC812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71E56-B3A1-3A3C-63DA-D5BDCFECE498}"/>
              </a:ext>
            </a:extLst>
          </p:cNvPr>
          <p:cNvSpPr>
            <a:spLocks noGrp="1"/>
          </p:cNvSpPr>
          <p:nvPr>
            <p:ph type="body" idx="1"/>
          </p:nvPr>
        </p:nvSpPr>
        <p:spPr/>
        <p:txBody>
          <a:bodyPr/>
          <a:lstStyle/>
          <a:p>
            <a:pPr marL="0" indent="0" algn="l">
              <a:buFont typeface="Arial" panose="020B0604020202020204" pitchFamily="34" charset="0"/>
              <a:buNone/>
            </a:pPr>
            <a:r>
              <a:rPr lang="en-GB" sz="1200" b="0" dirty="0">
                <a:solidFill>
                  <a:schemeClr val="tx1"/>
                </a:solidFill>
                <a:latin typeface="+mn-lt"/>
                <a:cs typeface="Arial" panose="020B0604020202020204" pitchFamily="34" charset="0"/>
              </a:rPr>
              <a:t>Background to ASYE </a:t>
            </a:r>
          </a:p>
          <a:p>
            <a:pPr marL="285750" indent="-285750" algn="l">
              <a:buFont typeface="Arial" panose="020B0604020202020204" pitchFamily="34" charset="0"/>
              <a:buChar char="•"/>
            </a:pPr>
            <a:r>
              <a:rPr lang="en-GB" sz="1200" b="0" dirty="0">
                <a:solidFill>
                  <a:schemeClr val="tx1"/>
                </a:solidFill>
                <a:latin typeface="+mn-lt"/>
                <a:cs typeface="Arial" panose="020B0604020202020204" pitchFamily="34" charset="0"/>
              </a:rPr>
              <a:t>In place since 2012 </a:t>
            </a:r>
            <a:r>
              <a:rPr lang="en-GB" sz="1200" kern="1200" dirty="0" err="1">
                <a:solidFill>
                  <a:schemeClr val="tx1"/>
                </a:solidFill>
                <a:effectLst/>
                <a:latin typeface="+mn-lt"/>
                <a:ea typeface="+mn-ea"/>
                <a:cs typeface="+mn-cs"/>
              </a:rPr>
              <a:t>SfC</a:t>
            </a:r>
            <a:r>
              <a:rPr lang="en-GB" sz="1200" kern="1200" dirty="0">
                <a:solidFill>
                  <a:schemeClr val="tx1"/>
                </a:solidFill>
                <a:effectLst/>
                <a:latin typeface="+mn-lt"/>
                <a:ea typeface="+mn-ea"/>
                <a:cs typeface="+mn-cs"/>
              </a:rPr>
              <a:t>, workforce development body: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Appointed by (DHSC) to ensure consistency in ASYE.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err="1">
                <a:solidFill>
                  <a:schemeClr val="tx1"/>
                </a:solidFill>
                <a:effectLst/>
                <a:latin typeface="+mn-lt"/>
                <a:ea typeface="+mn-ea"/>
                <a:cs typeface="+mn-cs"/>
              </a:rPr>
              <a:t>SfC</a:t>
            </a:r>
            <a:r>
              <a:rPr lang="en-GB" sz="1200" kern="1200" dirty="0">
                <a:solidFill>
                  <a:schemeClr val="tx1"/>
                </a:solidFill>
                <a:effectLst/>
                <a:latin typeface="+mn-lt"/>
                <a:ea typeface="+mn-ea"/>
                <a:cs typeface="+mn-cs"/>
              </a:rPr>
              <a:t> fund and monitor ASYE programmes</a:t>
            </a:r>
            <a:endParaRPr lang="en-US" sz="12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Links to recommendations from Munro Report 2011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1" dirty="0">
                <a:solidFill>
                  <a:schemeClr val="tx1"/>
                </a:solidFill>
              </a:rPr>
              <a:t>“</a:t>
            </a:r>
            <a:r>
              <a:rPr lang="en-GB" sz="1200" i="1" dirty="0">
                <a:solidFill>
                  <a:schemeClr val="tx1"/>
                </a:solidFill>
              </a:rPr>
              <a:t>Not all newly qualified social workers are emerging from degree courses with the necessary knowledge, skills and expertise; and they are especially unprepared to deal with the challenges posed by child protection work.” </a:t>
            </a:r>
            <a:r>
              <a:rPr lang="en-GB" sz="1200" b="1" dirty="0">
                <a:solidFill>
                  <a:schemeClr val="tx1"/>
                </a:solidFill>
              </a:rPr>
              <a:t>Munro 2011</a:t>
            </a:r>
            <a:endParaRPr lang="en-GB" sz="1100" b="1" dirty="0">
              <a:solidFill>
                <a:schemeClr val="tx1"/>
              </a:solidFill>
            </a:endParaRPr>
          </a:p>
          <a:p>
            <a:endParaRPr lang="en-GB" dirty="0"/>
          </a:p>
          <a:p>
            <a:r>
              <a:rPr lang="en-GB" dirty="0"/>
              <a:t>- Information taken directly from </a:t>
            </a:r>
            <a:r>
              <a:rPr lang="en-GB" dirty="0" err="1"/>
              <a:t>SfC</a:t>
            </a:r>
            <a:r>
              <a:rPr lang="en-GB" dirty="0"/>
              <a:t>. </a:t>
            </a:r>
          </a:p>
          <a:p>
            <a:r>
              <a:rPr lang="en-GB" dirty="0"/>
              <a:t>- More information on roles &amp; responsibilities included in the SAA &amp; our ASYE handbook. </a:t>
            </a:r>
          </a:p>
          <a:p>
            <a:r>
              <a:rPr lang="en-GB" dirty="0"/>
              <a:t>- Assessor must be an experienced social worker, who may or may not hold PEPS1/PEPS2</a:t>
            </a:r>
          </a:p>
          <a:p>
            <a:endParaRPr lang="en-GB" dirty="0"/>
          </a:p>
        </p:txBody>
      </p:sp>
      <p:sp>
        <p:nvSpPr>
          <p:cNvPr id="4" name="Slide Number Placeholder 3">
            <a:extLst>
              <a:ext uri="{FF2B5EF4-FFF2-40B4-BE49-F238E27FC236}">
                <a16:creationId xmlns:a16="http://schemas.microsoft.com/office/drawing/2014/main" id="{FF0AB010-2F8C-AAC0-9B67-BF7EBE81E99B}"/>
              </a:ext>
            </a:extLst>
          </p:cNvPr>
          <p:cNvSpPr>
            <a:spLocks noGrp="1"/>
          </p:cNvSpPr>
          <p:nvPr>
            <p:ph type="sldNum" sz="quarter" idx="5"/>
          </p:nvPr>
        </p:nvSpPr>
        <p:spPr/>
        <p:txBody>
          <a:bodyPr/>
          <a:lstStyle/>
          <a:p>
            <a:fld id="{46BD9F81-AC8D-436B-B33A-2EB3167EE68A}" type="slidenum">
              <a:rPr lang="en-GB" smtClean="0"/>
              <a:t>5</a:t>
            </a:fld>
            <a:endParaRPr lang="en-GB"/>
          </a:p>
        </p:txBody>
      </p:sp>
    </p:spTree>
    <p:extLst>
      <p:ext uri="{BB962C8B-B14F-4D97-AF65-F5344CB8AC3E}">
        <p14:creationId xmlns:p14="http://schemas.microsoft.com/office/powerpoint/2010/main" val="200485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FC0A5-59DB-16FF-8E43-47282BC14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9E541-CDEF-3577-9DDE-D9315789F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9B6A5-4973-268F-99BD-3D6B85348609}"/>
              </a:ext>
            </a:extLst>
          </p:cNvPr>
          <p:cNvSpPr>
            <a:spLocks noGrp="1"/>
          </p:cNvSpPr>
          <p:nvPr>
            <p:ph type="body" idx="1"/>
          </p:nvPr>
        </p:nvSpPr>
        <p:spPr/>
        <p:txBody>
          <a:bodyPr/>
          <a:lstStyle/>
          <a:p>
            <a:r>
              <a:rPr lang="en-GB" b="1" dirty="0"/>
              <a:t>Accuracy</a:t>
            </a:r>
            <a:r>
              <a:rPr lang="en-GB" dirty="0"/>
              <a:t> – the PCF, KSS has been the clear assessment framework underscoring the final recommendation? The PDP have meaningful, and the outcomes measured. Are the NQSWs at the stages as expected at 3-, 6-, 9- and 12-month stage? Requires reasoned judgement, a mixture of objectivity and subjectively; relative to the individual learning needs, their practice setting, and provision of work they undertake….</a:t>
            </a:r>
          </a:p>
          <a:p>
            <a:r>
              <a:rPr lang="en-GB" b="1" dirty="0"/>
              <a:t>Valid</a:t>
            </a:r>
            <a:r>
              <a:rPr lang="en-GB" dirty="0"/>
              <a:t> – Each stage 0-3, 3-6, 6-12, shows the development in a progressive manner – Nobody is perfect at the beginning, provide positive and constructive feedback…</a:t>
            </a:r>
          </a:p>
          <a:p>
            <a:r>
              <a:rPr lang="en-GB" b="1" dirty="0"/>
              <a:t>Robust </a:t>
            </a:r>
            <a:r>
              <a:rPr lang="en-GB" b="0" dirty="0"/>
              <a:t>– Links to the above. Your professional decision-making, important to include that of team manager (if you are not undertaking both roles)</a:t>
            </a:r>
          </a:p>
          <a:p>
            <a:r>
              <a:rPr lang="en-GB" b="1" dirty="0"/>
              <a:t>Sufficient </a:t>
            </a:r>
            <a:r>
              <a:rPr lang="en-GB" b="0" dirty="0"/>
              <a:t>-</a:t>
            </a:r>
            <a:r>
              <a:rPr lang="en-GB" b="1" dirty="0"/>
              <a:t>  </a:t>
            </a:r>
            <a:r>
              <a:rPr lang="en-GB" dirty="0"/>
              <a:t>Mixture of assessment methods, triangulation, incremental, varied sources – must include feedback from adults and carers, commonly missed in direct observations. EDI – the NQSW has worked with a diverse group of adults and carers, different protected characteristics, cultural sensitivity, and can reflect on values, powers and anti-discriminatory practice  </a:t>
            </a:r>
            <a:endParaRPr lang="en-GB" b="0" dirty="0"/>
          </a:p>
        </p:txBody>
      </p:sp>
      <p:sp>
        <p:nvSpPr>
          <p:cNvPr id="4" name="Slide Number Placeholder 3">
            <a:extLst>
              <a:ext uri="{FF2B5EF4-FFF2-40B4-BE49-F238E27FC236}">
                <a16:creationId xmlns:a16="http://schemas.microsoft.com/office/drawing/2014/main" id="{92130F4B-6A0E-4B17-F9E5-3F11FBE20AB6}"/>
              </a:ext>
            </a:extLst>
          </p:cNvPr>
          <p:cNvSpPr>
            <a:spLocks noGrp="1"/>
          </p:cNvSpPr>
          <p:nvPr>
            <p:ph type="sldNum" sz="quarter" idx="5"/>
          </p:nvPr>
        </p:nvSpPr>
        <p:spPr/>
        <p:txBody>
          <a:bodyPr/>
          <a:lstStyle/>
          <a:p>
            <a:fld id="{46BD9F81-AC8D-436B-B33A-2EB3167EE68A}" type="slidenum">
              <a:rPr lang="en-GB" smtClean="0"/>
              <a:t>6</a:t>
            </a:fld>
            <a:endParaRPr lang="en-GB"/>
          </a:p>
        </p:txBody>
      </p:sp>
    </p:spTree>
    <p:extLst>
      <p:ext uri="{BB962C8B-B14F-4D97-AF65-F5344CB8AC3E}">
        <p14:creationId xmlns:p14="http://schemas.microsoft.com/office/powerpoint/2010/main" val="19832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Salford Adults we are part of consortium with key partners in the GMSWA; 10 LAs &amp; 4 HEIs </a:t>
            </a:r>
          </a:p>
          <a:p>
            <a:pPr marL="171450" indent="-171450">
              <a:buFont typeface="Arial" panose="020B0604020202020204" pitchFamily="34" charset="0"/>
              <a:buChar char="•"/>
            </a:pPr>
            <a:r>
              <a:rPr lang="en-GB" dirty="0"/>
              <a:t>We regularly collaborate over training, practice learning and CPD; Workforce meetings, recruitment/retention, ASYE, Practice Education, Students, PSW networks……</a:t>
            </a:r>
          </a:p>
          <a:p>
            <a:pPr marL="171450" indent="-171450">
              <a:buFont typeface="Arial" panose="020B0604020202020204" pitchFamily="34" charset="0"/>
              <a:buChar char="•"/>
            </a:pPr>
            <a:r>
              <a:rPr lang="en-GB" dirty="0"/>
              <a:t>There are regular </a:t>
            </a:r>
            <a:r>
              <a:rPr lang="en-GB" b="1" dirty="0"/>
              <a:t>GM ASYE Coordinator meeting </a:t>
            </a:r>
            <a:r>
              <a:rPr lang="en-GB" dirty="0"/>
              <a:t>which take place – share resources, ideas, collective training programme, external AYSE moderation. The Northwest </a:t>
            </a:r>
            <a:r>
              <a:rPr lang="en-GB" dirty="0" err="1"/>
              <a:t>SfC</a:t>
            </a:r>
            <a:r>
              <a:rPr lang="en-GB" dirty="0"/>
              <a:t> representative joins. Minutes and actions set from each meeting. A lot of data collection to measure ASYE.</a:t>
            </a:r>
          </a:p>
          <a:p>
            <a:pPr marL="171450" indent="-171450">
              <a:buFont typeface="Arial" panose="020B0604020202020204" pitchFamily="34" charset="0"/>
              <a:buChar char="•"/>
            </a:pPr>
            <a:r>
              <a:rPr lang="en-GB" dirty="0"/>
              <a:t>The Assessor course has been developed by the group and available to all in GM. </a:t>
            </a:r>
          </a:p>
          <a:p>
            <a:pPr marL="171450" indent="-171450">
              <a:buFont typeface="Arial" panose="020B0604020202020204" pitchFamily="34" charset="0"/>
              <a:buChar char="•"/>
            </a:pPr>
            <a:r>
              <a:rPr lang="en-GB" b="1" dirty="0"/>
              <a:t>Shoyley will be part of piolet to review contents, please share any feedback (positives and improvements)</a:t>
            </a:r>
          </a:p>
        </p:txBody>
      </p:sp>
      <p:sp>
        <p:nvSpPr>
          <p:cNvPr id="4" name="Slide Number Placeholder 3"/>
          <p:cNvSpPr>
            <a:spLocks noGrp="1"/>
          </p:cNvSpPr>
          <p:nvPr>
            <p:ph type="sldNum" sz="quarter" idx="5"/>
          </p:nvPr>
        </p:nvSpPr>
        <p:spPr/>
        <p:txBody>
          <a:bodyPr/>
          <a:lstStyle/>
          <a:p>
            <a:fld id="{46BD9F81-AC8D-436B-B33A-2EB3167EE68A}" type="slidenum">
              <a:rPr lang="en-GB" smtClean="0"/>
              <a:t>7</a:t>
            </a:fld>
            <a:endParaRPr lang="en-GB"/>
          </a:p>
        </p:txBody>
      </p:sp>
    </p:spTree>
    <p:extLst>
      <p:ext uri="{BB962C8B-B14F-4D97-AF65-F5344CB8AC3E}">
        <p14:creationId xmlns:p14="http://schemas.microsoft.com/office/powerpoint/2010/main" val="150848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8</a:t>
            </a:fld>
            <a:endParaRPr lang="en-GB"/>
          </a:p>
        </p:txBody>
      </p:sp>
    </p:spTree>
    <p:extLst>
      <p:ext uri="{BB962C8B-B14F-4D97-AF65-F5344CB8AC3E}">
        <p14:creationId xmlns:p14="http://schemas.microsoft.com/office/powerpoint/2010/main" val="2042303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80724-5B8F-CDE8-62D8-B17C92D8B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F55E6-CE2F-1760-63B1-A432F22D7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E8767-A01E-CB97-B053-B8455FD79486}"/>
              </a:ext>
            </a:extLst>
          </p:cNvPr>
          <p:cNvSpPr>
            <a:spLocks noGrp="1"/>
          </p:cNvSpPr>
          <p:nvPr>
            <p:ph type="body" idx="1"/>
          </p:nvPr>
        </p:nvSpPr>
        <p:spPr/>
        <p:txBody>
          <a:bodyPr/>
          <a:lstStyle/>
          <a:p>
            <a:pPr marL="171450" indent="-171450">
              <a:buFont typeface="Arial" panose="020B0604020202020204" pitchFamily="34" charset="0"/>
              <a:buChar char="•"/>
            </a:pPr>
            <a:r>
              <a:rPr lang="en-GB" dirty="0"/>
              <a:t>Designed to suit different learning styles and intended to be interactive. </a:t>
            </a:r>
          </a:p>
        </p:txBody>
      </p:sp>
      <p:sp>
        <p:nvSpPr>
          <p:cNvPr id="4" name="Slide Number Placeholder 3">
            <a:extLst>
              <a:ext uri="{FF2B5EF4-FFF2-40B4-BE49-F238E27FC236}">
                <a16:creationId xmlns:a16="http://schemas.microsoft.com/office/drawing/2014/main" id="{937066BE-41D1-3DED-CB42-E475B22152CD}"/>
              </a:ext>
            </a:extLst>
          </p:cNvPr>
          <p:cNvSpPr>
            <a:spLocks noGrp="1"/>
          </p:cNvSpPr>
          <p:nvPr>
            <p:ph type="sldNum" sz="quarter" idx="5"/>
          </p:nvPr>
        </p:nvSpPr>
        <p:spPr/>
        <p:txBody>
          <a:bodyPr/>
          <a:lstStyle/>
          <a:p>
            <a:fld id="{46BD9F81-AC8D-436B-B33A-2EB3167EE68A}" type="slidenum">
              <a:rPr lang="en-GB" smtClean="0"/>
              <a:t>9</a:t>
            </a:fld>
            <a:endParaRPr lang="en-GB"/>
          </a:p>
        </p:txBody>
      </p:sp>
    </p:spTree>
    <p:extLst>
      <p:ext uri="{BB962C8B-B14F-4D97-AF65-F5344CB8AC3E}">
        <p14:creationId xmlns:p14="http://schemas.microsoft.com/office/powerpoint/2010/main" val="132523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521" y="1122126"/>
            <a:ext cx="6858960" cy="2387826"/>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2521" y="3601596"/>
            <a:ext cx="6858960" cy="16567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0EE7F-8A66-4345-A130-D972883D7CC8}"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46730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9610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047" y="365557"/>
            <a:ext cx="1972048" cy="581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7907" y="365557"/>
            <a:ext cx="5731801" cy="581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60899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58824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066" y="1709664"/>
            <a:ext cx="7886267" cy="285317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4066" y="4589311"/>
            <a:ext cx="7886267" cy="149990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0EE7F-8A66-4345-A130-D972883D7CC8}"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74408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7907" y="1825746"/>
            <a:ext cx="3851924" cy="435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171" y="1825746"/>
            <a:ext cx="3851924" cy="435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0EE7F-8A66-4345-A130-D972883D7CC8}"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81764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27" y="365557"/>
            <a:ext cx="7886269" cy="1324760"/>
          </a:xfrm>
        </p:spPr>
        <p:txBody>
          <a:bodyPr/>
          <a:lstStyle/>
          <a:p>
            <a:r>
              <a:rPr lang="en-US"/>
              <a:t>Click to edit Master title style</a:t>
            </a:r>
          </a:p>
        </p:txBody>
      </p:sp>
      <p:sp>
        <p:nvSpPr>
          <p:cNvPr id="3" name="Text Placeholder 2"/>
          <p:cNvSpPr>
            <a:spLocks noGrp="1"/>
          </p:cNvSpPr>
          <p:nvPr>
            <p:ph type="body" idx="1"/>
          </p:nvPr>
        </p:nvSpPr>
        <p:spPr>
          <a:xfrm>
            <a:off x="629827" y="1681153"/>
            <a:ext cx="3869207" cy="8237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27" y="2504927"/>
            <a:ext cx="3869207" cy="3685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607" y="1681153"/>
            <a:ext cx="3886488" cy="8237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607" y="2504927"/>
            <a:ext cx="3886488" cy="3685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EE7F-8A66-4345-A130-D972883D7CC8}"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14401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0EE7F-8A66-4345-A130-D972883D7CC8}"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01508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0EE7F-8A66-4345-A130-D972883D7CC8}"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84351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6" y="457200"/>
            <a:ext cx="2949430" cy="160070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6488" y="987715"/>
            <a:ext cx="4629607" cy="48734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26" y="2057909"/>
            <a:ext cx="2949430" cy="38113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0EE7F-8A66-4345-A130-D972883D7CC8}"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47955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6" y="457200"/>
            <a:ext cx="2949430" cy="1600709"/>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6488" y="987715"/>
            <a:ext cx="4629607" cy="48734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26" y="2057909"/>
            <a:ext cx="2949430" cy="38113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0EE7F-8A66-4345-A130-D972883D7CC8}"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19103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07" y="752867"/>
            <a:ext cx="7888188" cy="1324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7907" y="2213056"/>
            <a:ext cx="7888188" cy="347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7907" y="6355996"/>
            <a:ext cx="2058456" cy="365557"/>
          </a:xfrm>
          <a:prstGeom prst="rect">
            <a:avLst/>
          </a:prstGeom>
        </p:spPr>
        <p:txBody>
          <a:bodyPr vert="horz" lIns="91440" tIns="45720" rIns="91440" bIns="45720" rtlCol="0" anchor="ctr"/>
          <a:lstStyle>
            <a:lvl1pPr algn="l">
              <a:defRPr sz="1200">
                <a:solidFill>
                  <a:schemeClr val="tx1">
                    <a:tint val="75000"/>
                  </a:schemeClr>
                </a:solidFill>
              </a:defRPr>
            </a:lvl1pPr>
          </a:lstStyle>
          <a:p>
            <a:fld id="{F100EE7F-8A66-4345-A130-D972883D7CC8}" type="datetimeFigureOut">
              <a:rPr lang="en-US" smtClean="0"/>
              <a:t>11/10/2025</a:t>
            </a:fld>
            <a:endParaRPr lang="en-US"/>
          </a:p>
        </p:txBody>
      </p:sp>
      <p:sp>
        <p:nvSpPr>
          <p:cNvPr id="5" name="Footer Placeholder 4"/>
          <p:cNvSpPr>
            <a:spLocks noGrp="1"/>
          </p:cNvSpPr>
          <p:nvPr>
            <p:ph type="ftr" sz="quarter" idx="3"/>
          </p:nvPr>
        </p:nvSpPr>
        <p:spPr>
          <a:xfrm>
            <a:off x="3028159" y="6355996"/>
            <a:ext cx="3087684" cy="36555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639" y="6355996"/>
            <a:ext cx="2058456" cy="365557"/>
          </a:xfrm>
          <a:prstGeom prst="rect">
            <a:avLst/>
          </a:prstGeom>
        </p:spPr>
        <p:txBody>
          <a:bodyPr vert="horz" lIns="91440" tIns="45720" rIns="91440" bIns="45720" rtlCol="0" anchor="ctr"/>
          <a:lstStyle>
            <a:lvl1pPr algn="r">
              <a:defRPr sz="1200">
                <a:solidFill>
                  <a:schemeClr val="tx1">
                    <a:tint val="75000"/>
                  </a:schemeClr>
                </a:solidFill>
              </a:defRPr>
            </a:lvl1pPr>
          </a:lstStyle>
          <a:p>
            <a:fld id="{FB4CFD86-DBB3-E44E-9904-B0E402D0B42E}" type="slidenum">
              <a:rPr lang="en-US" smtClean="0"/>
              <a:t>‹#›</a:t>
            </a:fld>
            <a:endParaRPr lang="en-US"/>
          </a:p>
        </p:txBody>
      </p:sp>
      <p:pic>
        <p:nvPicPr>
          <p:cNvPr id="11" name="Picture 10" descr="Logo_Saving Lives, Improving Lives.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6333" y="296117"/>
            <a:ext cx="1323339" cy="456750"/>
          </a:xfrm>
          <a:prstGeom prst="rect">
            <a:avLst/>
          </a:prstGeom>
        </p:spPr>
      </p:pic>
      <p:pic>
        <p:nvPicPr>
          <p:cNvPr id="12" name="Picture 11" descr="Macintosh HD:Users:ntrow:Desktop:IMPORTANT FILES:NCA IDENTITY 2021:NCA Foundation Trust Logo:Northern Care Alliance NHS Foundation Trust.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09606" y="286409"/>
            <a:ext cx="1824711" cy="582253"/>
          </a:xfrm>
          <a:prstGeom prst="rect">
            <a:avLst/>
          </a:prstGeom>
          <a:noFill/>
          <a:ln>
            <a:noFill/>
          </a:ln>
        </p:spPr>
      </p:pic>
      <p:pic>
        <p:nvPicPr>
          <p:cNvPr id="8" name="Picture 7" descr="Northern Care Alliance landscape swoosh.ai"/>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759850"/>
            <a:ext cx="9144000" cy="1098150"/>
          </a:xfrm>
          <a:prstGeom prst="rect">
            <a:avLst/>
          </a:prstGeom>
        </p:spPr>
      </p:pic>
    </p:spTree>
    <p:extLst>
      <p:ext uri="{BB962C8B-B14F-4D97-AF65-F5344CB8AC3E}">
        <p14:creationId xmlns:p14="http://schemas.microsoft.com/office/powerpoint/2010/main" val="1234316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ventbrite.com/cc/gmswa-practice-educator-masterclasses-2025-2026-366384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salfordappp.co.uk/appp-learning/appp-asye-assessor/" TargetMode="External"/><Relationship Id="rId4" Type="http://schemas.openxmlformats.org/officeDocument/2006/relationships/hyperlink" Target="https://assets-gbr.mkt.dynamics.com/d43a2d77-48d9-411c-97cc-461eaaf4b5bf/digitalassets/standaloneforms/3a1892e2-0437-f011-8c4c-6045bdd02b79?readableEventId=ASYE_Assessors_Forum2361348060#msdynmkt_trackingcontext=bab73d47-f99c-4a24-adf4-b68408c70300&amp;msdynmkt_prefill=mktprfa81995c12ca744f581d0e19773fa62fbeopr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researchinpractice.org.uk/all/content-pages/open-access-resources/reflective-supervision-learning-hub/"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ASCLearningandDevelopment@nca.nhs.uk" TargetMode="External"/><Relationship Id="rId4" Type="http://schemas.openxmlformats.org/officeDocument/2006/relationships/hyperlink" Target="https://www.salfordappp.co.uk/appp-professionals/appp-prof-standar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ocal.gov.uk/standards-employers-social-workers-englan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pp.melearning.co.uk/my-learning/dashboard/browse/433a5cb9-2506-436c-bd21-7ed172655383/52c3bcdc-7c52-4348-899c-291bd8be6bf5/1d44060d-4519-4919-88ff-bcee6d215dca/sho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7906" y="888214"/>
            <a:ext cx="7888188" cy="3046111"/>
          </a:xfrm>
        </p:spPr>
        <p:txBody>
          <a:bodyPr>
            <a:normAutofit/>
          </a:bodyPr>
          <a:lstStyle/>
          <a:p>
            <a:pPr algn="ctr"/>
            <a:r>
              <a:rPr lang="en-GB" sz="4000" dirty="0">
                <a:solidFill>
                  <a:srgbClr val="0070C0"/>
                </a:solidFill>
                <a:effectLst/>
                <a:latin typeface="Aptos Black" panose="020B0004020202020204" pitchFamily="34" charset="0"/>
                <a:ea typeface="Aptos" panose="020B0004020202020204" pitchFamily="34" charset="0"/>
                <a:cs typeface="Arial" panose="020B0604020202020204" pitchFamily="34" charset="0"/>
              </a:rPr>
              <a:t>Salford Adult </a:t>
            </a:r>
            <a:br>
              <a:rPr lang="en-GB" sz="4000" dirty="0">
                <a:solidFill>
                  <a:srgbClr val="0070C0"/>
                </a:solidFill>
                <a:effectLst/>
                <a:latin typeface="Aptos Black" panose="020B0004020202020204" pitchFamily="34" charset="0"/>
                <a:ea typeface="Aptos" panose="020B0004020202020204" pitchFamily="34" charset="0"/>
                <a:cs typeface="Arial" panose="020B0604020202020204" pitchFamily="34" charset="0"/>
              </a:rPr>
            </a:br>
            <a:r>
              <a:rPr lang="en-GB" sz="4000" dirty="0">
                <a:solidFill>
                  <a:srgbClr val="0070C0"/>
                </a:solidFill>
                <a:effectLst/>
                <a:latin typeface="Aptos Black" panose="020B0004020202020204" pitchFamily="34" charset="0"/>
                <a:ea typeface="Aptos" panose="020B0004020202020204" pitchFamily="34" charset="0"/>
                <a:cs typeface="Arial" panose="020B0604020202020204" pitchFamily="34" charset="0"/>
              </a:rPr>
              <a:t>ASYE Assessor Briefing</a:t>
            </a:r>
            <a:br>
              <a:rPr lang="en-GB" sz="4000" dirty="0">
                <a:solidFill>
                  <a:srgbClr val="0070C0"/>
                </a:solidFill>
                <a:effectLst/>
                <a:latin typeface="Aptos Black" panose="020B0004020202020204" pitchFamily="34" charset="0"/>
                <a:ea typeface="Aptos" panose="020B0004020202020204" pitchFamily="34" charset="0"/>
                <a:cs typeface="Arial" panose="020B0604020202020204" pitchFamily="34" charset="0"/>
              </a:rPr>
            </a:br>
            <a:br>
              <a:rPr lang="en-GB" sz="4000" dirty="0">
                <a:solidFill>
                  <a:srgbClr val="0070C0"/>
                </a:solidFill>
                <a:effectLst/>
                <a:latin typeface="Aptos Black" panose="020B0004020202020204" pitchFamily="34" charset="0"/>
                <a:ea typeface="Aptos" panose="020B0004020202020204" pitchFamily="34" charset="0"/>
                <a:cs typeface="Arial" panose="020B0604020202020204" pitchFamily="34" charset="0"/>
              </a:rPr>
            </a:br>
            <a:r>
              <a:rPr lang="en-GB" sz="3600" dirty="0">
                <a:effectLst/>
                <a:latin typeface="Aptos Black" panose="020B0004020202020204" pitchFamily="34" charset="0"/>
                <a:ea typeface="Aptos" panose="020B0004020202020204" pitchFamily="34" charset="0"/>
                <a:cs typeface="Arial" panose="020B0604020202020204" pitchFamily="34" charset="0"/>
              </a:rPr>
              <a:t> Monday 10</a:t>
            </a:r>
            <a:r>
              <a:rPr lang="en-GB" sz="3600" baseline="30000" dirty="0">
                <a:effectLst/>
                <a:latin typeface="Aptos Black" panose="020B0004020202020204" pitchFamily="34" charset="0"/>
                <a:ea typeface="Aptos" panose="020B0004020202020204" pitchFamily="34" charset="0"/>
                <a:cs typeface="Arial" panose="020B0604020202020204" pitchFamily="34" charset="0"/>
              </a:rPr>
              <a:t>th</a:t>
            </a:r>
            <a:r>
              <a:rPr lang="en-GB" sz="3600" dirty="0">
                <a:effectLst/>
                <a:latin typeface="Aptos Black" panose="020B0004020202020204" pitchFamily="34" charset="0"/>
                <a:ea typeface="Aptos" panose="020B0004020202020204" pitchFamily="34" charset="0"/>
                <a:cs typeface="Arial" panose="020B0604020202020204" pitchFamily="34" charset="0"/>
              </a:rPr>
              <a:t> November 2025</a:t>
            </a:r>
            <a:endParaRPr lang="en-US" sz="6600" b="1" dirty="0">
              <a:latin typeface="Aptos Black "/>
            </a:endParaRPr>
          </a:p>
        </p:txBody>
      </p:sp>
      <p:sp>
        <p:nvSpPr>
          <p:cNvPr id="5" name="Subtitle 4"/>
          <p:cNvSpPr>
            <a:spLocks noGrp="1"/>
          </p:cNvSpPr>
          <p:nvPr>
            <p:ph idx="4294967295"/>
          </p:nvPr>
        </p:nvSpPr>
        <p:spPr>
          <a:xfrm>
            <a:off x="513708" y="3850105"/>
            <a:ext cx="8291244" cy="2334127"/>
          </a:xfrm>
        </p:spPr>
        <p:txBody>
          <a:bodyPr>
            <a:normAutofit/>
          </a:bodyPr>
          <a:lstStyle/>
          <a:p>
            <a:pPr marL="0" indent="0" algn="ctr">
              <a:buNone/>
            </a:pPr>
            <a:endParaRPr lang="en-GB" dirty="0">
              <a:latin typeface="+mn-lt"/>
              <a:cs typeface="Arial" panose="020B0604020202020204" pitchFamily="34" charset="0"/>
            </a:endParaRPr>
          </a:p>
          <a:p>
            <a:pPr marL="0" indent="0" algn="ctr">
              <a:buNone/>
            </a:pPr>
            <a:r>
              <a:rPr lang="en-US" sz="1800" dirty="0">
                <a:latin typeface="Aptos" panose="020B0004020202020204" pitchFamily="34" charset="0"/>
              </a:rPr>
              <a:t>Session facilitators: </a:t>
            </a:r>
          </a:p>
          <a:p>
            <a:pPr marL="0" indent="0" algn="ctr">
              <a:buNone/>
            </a:pPr>
            <a:r>
              <a:rPr lang="en-US" sz="1800" dirty="0">
                <a:latin typeface="Aptos" panose="020B0004020202020204" pitchFamily="34" charset="0"/>
              </a:rPr>
              <a:t>Shoyley Chowdhury (ASYE coordinator)  &amp; Sarah Hardman (L&amp;D Team Manager)</a:t>
            </a:r>
          </a:p>
        </p:txBody>
      </p:sp>
    </p:spTree>
    <p:extLst>
      <p:ext uri="{BB962C8B-B14F-4D97-AF65-F5344CB8AC3E}">
        <p14:creationId xmlns:p14="http://schemas.microsoft.com/office/powerpoint/2010/main" val="378581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B25C-6428-56E0-DD67-153B6EC83BCC}"/>
              </a:ext>
            </a:extLst>
          </p:cNvPr>
          <p:cNvSpPr>
            <a:spLocks noGrp="1"/>
          </p:cNvSpPr>
          <p:nvPr>
            <p:ph type="title"/>
          </p:nvPr>
        </p:nvSpPr>
        <p:spPr>
          <a:xfrm>
            <a:off x="627907" y="752867"/>
            <a:ext cx="7888188" cy="839450"/>
          </a:xfrm>
        </p:spPr>
        <p:txBody>
          <a:bodyPr>
            <a:normAutofit fontScale="90000"/>
          </a:bodyPr>
          <a:lstStyle/>
          <a:p>
            <a:pPr algn="ctr"/>
            <a:r>
              <a:rPr lang="en-GB" sz="4000" b="1" dirty="0">
                <a:solidFill>
                  <a:srgbClr val="4472C4"/>
                </a:solidFill>
                <a:latin typeface="Aptos Black" panose="020B0004020202020204" pitchFamily="34" charset="0"/>
              </a:rPr>
              <a:t> 2) GMSWA ASYE Assessor Training </a:t>
            </a:r>
            <a:endParaRPr lang="en-GB" dirty="0"/>
          </a:p>
        </p:txBody>
      </p:sp>
      <p:graphicFrame>
        <p:nvGraphicFramePr>
          <p:cNvPr id="4" name="Content Placeholder 2">
            <a:extLst>
              <a:ext uri="{FF2B5EF4-FFF2-40B4-BE49-F238E27FC236}">
                <a16:creationId xmlns:a16="http://schemas.microsoft.com/office/drawing/2014/main" id="{7E5D9F55-4F3B-F1BA-94D1-429DBE35623E}"/>
              </a:ext>
            </a:extLst>
          </p:cNvPr>
          <p:cNvGraphicFramePr>
            <a:graphicFrameLocks noGrp="1"/>
          </p:cNvGraphicFramePr>
          <p:nvPr>
            <p:ph idx="1"/>
            <p:extLst>
              <p:ext uri="{D42A27DB-BD31-4B8C-83A1-F6EECF244321}">
                <p14:modId xmlns:p14="http://schemas.microsoft.com/office/powerpoint/2010/main" val="2367235760"/>
              </p:ext>
            </p:extLst>
          </p:nvPr>
        </p:nvGraphicFramePr>
        <p:xfrm>
          <a:off x="628649" y="1495168"/>
          <a:ext cx="8082865" cy="5362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606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FC2F-D1F1-ECA6-09F9-F39AF52C09A3}"/>
              </a:ext>
            </a:extLst>
          </p:cNvPr>
          <p:cNvSpPr>
            <a:spLocks noGrp="1"/>
          </p:cNvSpPr>
          <p:nvPr>
            <p:ph type="title"/>
          </p:nvPr>
        </p:nvSpPr>
        <p:spPr>
          <a:xfrm>
            <a:off x="815546" y="1087394"/>
            <a:ext cx="7475838" cy="936279"/>
          </a:xfrm>
        </p:spPr>
        <p:txBody>
          <a:bodyPr anchor="b">
            <a:normAutofit fontScale="90000"/>
          </a:bodyPr>
          <a:lstStyle/>
          <a:p>
            <a:pPr algn="ctr"/>
            <a:r>
              <a:rPr lang="en-GB" sz="2200" b="1" dirty="0"/>
              <a:t> </a:t>
            </a:r>
            <a:r>
              <a:rPr lang="en-GB" sz="3600" b="1" dirty="0">
                <a:solidFill>
                  <a:schemeClr val="accent1"/>
                </a:solidFill>
                <a:latin typeface="Aptos" panose="020B0004020202020204" pitchFamily="34" charset="0"/>
              </a:rPr>
              <a:t>3) Annual ASYE Action Plan for Continuous Development </a:t>
            </a:r>
            <a:br>
              <a:rPr lang="en-GB" sz="2200" dirty="0">
                <a:latin typeface="Aptos" panose="020B0004020202020204" pitchFamily="34" charset="0"/>
              </a:rPr>
            </a:br>
            <a:endParaRPr lang="en-GB" sz="2200" dirty="0">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30A694BB-4B53-57FC-2043-BAC45D977E1D}"/>
              </a:ext>
            </a:extLst>
          </p:cNvPr>
          <p:cNvGraphicFramePr>
            <a:graphicFrameLocks noGrp="1"/>
          </p:cNvGraphicFramePr>
          <p:nvPr>
            <p:ph idx="1"/>
            <p:extLst>
              <p:ext uri="{D42A27DB-BD31-4B8C-83A1-F6EECF244321}">
                <p14:modId xmlns:p14="http://schemas.microsoft.com/office/powerpoint/2010/main" val="806397001"/>
              </p:ext>
            </p:extLst>
          </p:nvPr>
        </p:nvGraphicFramePr>
        <p:xfrm>
          <a:off x="284205" y="1878227"/>
          <a:ext cx="7760043" cy="4077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Down 3">
            <a:extLst>
              <a:ext uri="{FF2B5EF4-FFF2-40B4-BE49-F238E27FC236}">
                <a16:creationId xmlns:a16="http://schemas.microsoft.com/office/drawing/2014/main" id="{93846627-390F-DFD0-8626-73231152DA52}"/>
              </a:ext>
            </a:extLst>
          </p:cNvPr>
          <p:cNvSpPr/>
          <p:nvPr/>
        </p:nvSpPr>
        <p:spPr>
          <a:xfrm>
            <a:off x="8044248" y="1878227"/>
            <a:ext cx="778476" cy="389237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520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78999-D47D-6D52-5D9B-8B9F3A0E8455}"/>
              </a:ext>
            </a:extLst>
          </p:cNvPr>
          <p:cNvSpPr>
            <a:spLocks noGrp="1"/>
          </p:cNvSpPr>
          <p:nvPr>
            <p:ph type="title"/>
          </p:nvPr>
        </p:nvSpPr>
        <p:spPr>
          <a:xfrm>
            <a:off x="358348" y="752867"/>
            <a:ext cx="8513803" cy="1324760"/>
          </a:xfrm>
        </p:spPr>
        <p:txBody>
          <a:bodyPr>
            <a:normAutofit/>
          </a:bodyPr>
          <a:lstStyle/>
          <a:p>
            <a:pPr algn="ctr"/>
            <a:r>
              <a:rPr lang="en-GB" sz="3600" b="1" dirty="0">
                <a:solidFill>
                  <a:schemeClr val="accent1"/>
                </a:solidFill>
                <a:latin typeface="Aptos" panose="020B0004020202020204" pitchFamily="34" charset="0"/>
              </a:rPr>
              <a:t>3) Annual ASYE Action Plan for Continuous Development</a:t>
            </a:r>
            <a:endParaRPr lang="en-GB" sz="3600" dirty="0"/>
          </a:p>
        </p:txBody>
      </p:sp>
      <p:sp>
        <p:nvSpPr>
          <p:cNvPr id="6" name="Content Placeholder 5">
            <a:extLst>
              <a:ext uri="{FF2B5EF4-FFF2-40B4-BE49-F238E27FC236}">
                <a16:creationId xmlns:a16="http://schemas.microsoft.com/office/drawing/2014/main" id="{73D01956-30F1-2066-7417-88F53687621D}"/>
              </a:ext>
            </a:extLst>
          </p:cNvPr>
          <p:cNvSpPr>
            <a:spLocks noGrp="1"/>
          </p:cNvSpPr>
          <p:nvPr>
            <p:ph idx="1"/>
          </p:nvPr>
        </p:nvSpPr>
        <p:spPr>
          <a:xfrm>
            <a:off x="183063" y="2077627"/>
            <a:ext cx="8689088" cy="3892077"/>
          </a:xfrm>
        </p:spPr>
        <p:txBody>
          <a:bodyPr>
            <a:normAutofit/>
          </a:bodyPr>
          <a:lstStyle/>
          <a:p>
            <a:pPr marL="514350" indent="-514350">
              <a:buAutoNum type="arabicPeriod"/>
            </a:pPr>
            <a:r>
              <a:rPr lang="en-US" sz="2200" dirty="0">
                <a:latin typeface="Aptos" panose="020B0004020202020204" pitchFamily="34" charset="0"/>
              </a:rPr>
              <a:t>Implementing measures to ensure NQSWs receive consistent support arrangements (supervision, reduced workload, and protected time) across all teams. Along with the emphasis on NQSW well-being. </a:t>
            </a:r>
            <a:endParaRPr lang="en-GB" sz="2200" dirty="0">
              <a:latin typeface="Aptos" panose="020B0004020202020204" pitchFamily="34" charset="0"/>
            </a:endParaRPr>
          </a:p>
          <a:p>
            <a:pPr marL="514350" indent="-514350">
              <a:buAutoNum type="arabicPeriod"/>
            </a:pPr>
            <a:r>
              <a:rPr lang="en-US" sz="2200" b="1" dirty="0">
                <a:highlight>
                  <a:srgbClr val="00FFFF"/>
                </a:highlight>
                <a:latin typeface="Aptos" panose="020B0004020202020204" pitchFamily="34" charset="0"/>
              </a:rPr>
              <a:t>Implementing measures to ensure ASYE assessors have access to advice, support, and training, promoting consistency in approach</a:t>
            </a:r>
            <a:r>
              <a:rPr lang="en-US" sz="2200" dirty="0">
                <a:highlight>
                  <a:srgbClr val="00FFFF"/>
                </a:highlight>
                <a:latin typeface="Aptos" panose="020B0004020202020204" pitchFamily="34" charset="0"/>
              </a:rPr>
              <a:t>.</a:t>
            </a:r>
            <a:endParaRPr lang="en-GB" sz="2200" dirty="0">
              <a:highlight>
                <a:srgbClr val="00FFFF"/>
              </a:highlight>
              <a:latin typeface="Aptos" panose="020B0004020202020204" pitchFamily="34" charset="0"/>
            </a:endParaRPr>
          </a:p>
          <a:p>
            <a:pPr marL="514350" indent="-514350">
              <a:buAutoNum type="arabicPeriod"/>
            </a:pPr>
            <a:r>
              <a:rPr lang="en-US" sz="2200" dirty="0">
                <a:latin typeface="Aptos" panose="020B0004020202020204" pitchFamily="34" charset="0"/>
              </a:rPr>
              <a:t>Transparency over NQSW workload expectations, through a workload guide</a:t>
            </a:r>
          </a:p>
          <a:p>
            <a:pPr marL="514350" indent="-514350">
              <a:buAutoNum type="arabicPeriod"/>
            </a:pPr>
            <a:r>
              <a:rPr lang="en-US" sz="2200" dirty="0">
                <a:latin typeface="Aptos" panose="020B0004020202020204" pitchFamily="34" charset="0"/>
              </a:rPr>
              <a:t>Implementing steps to ensure that principles of equality, diversity, and inclusion are central to the ASYE </a:t>
            </a:r>
            <a:r>
              <a:rPr lang="en-US" sz="2200" dirty="0" err="1">
                <a:latin typeface="Aptos" panose="020B0004020202020204" pitchFamily="34" charset="0"/>
              </a:rPr>
              <a:t>programme</a:t>
            </a:r>
            <a:r>
              <a:rPr lang="en-US" sz="2200" dirty="0">
                <a:latin typeface="Aptos" panose="020B0004020202020204" pitchFamily="34" charset="0"/>
              </a:rPr>
              <a:t>.</a:t>
            </a:r>
            <a:endParaRPr lang="en-GB" sz="2200" dirty="0">
              <a:latin typeface="Aptos" panose="020B0004020202020204" pitchFamily="34" charset="0"/>
            </a:endParaRPr>
          </a:p>
          <a:p>
            <a:endParaRPr lang="en-GB" dirty="0"/>
          </a:p>
          <a:p>
            <a:endParaRPr lang="en-GB" dirty="0"/>
          </a:p>
        </p:txBody>
      </p:sp>
    </p:spTree>
    <p:extLst>
      <p:ext uri="{BB962C8B-B14F-4D97-AF65-F5344CB8AC3E}">
        <p14:creationId xmlns:p14="http://schemas.microsoft.com/office/powerpoint/2010/main" val="328436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365F-840C-476D-8E52-6A39757CAA2D}"/>
              </a:ext>
            </a:extLst>
          </p:cNvPr>
          <p:cNvSpPr>
            <a:spLocks noGrp="1"/>
          </p:cNvSpPr>
          <p:nvPr>
            <p:ph type="title"/>
          </p:nvPr>
        </p:nvSpPr>
        <p:spPr>
          <a:xfrm>
            <a:off x="627906" y="849849"/>
            <a:ext cx="7888188" cy="840406"/>
          </a:xfrm>
        </p:spPr>
        <p:txBody>
          <a:bodyPr>
            <a:normAutofit fontScale="90000"/>
          </a:bodyPr>
          <a:lstStyle/>
          <a:p>
            <a:pPr algn="ctr"/>
            <a:r>
              <a:rPr lang="en-GB" b="1" dirty="0">
                <a:solidFill>
                  <a:schemeClr val="accent1"/>
                </a:solidFill>
                <a:latin typeface="Aptos" panose="020B0004020202020204" pitchFamily="34" charset="0"/>
              </a:rPr>
              <a:t>4) ASYE Protected Time</a:t>
            </a:r>
            <a:br>
              <a:rPr lang="en-GB" dirty="0">
                <a:latin typeface="Aptos" panose="020B0004020202020204" pitchFamily="34" charset="0"/>
              </a:rPr>
            </a:br>
            <a:endParaRPr lang="en-GB" dirty="0"/>
          </a:p>
        </p:txBody>
      </p:sp>
      <p:sp>
        <p:nvSpPr>
          <p:cNvPr id="3" name="Content Placeholder 2">
            <a:extLst>
              <a:ext uri="{FF2B5EF4-FFF2-40B4-BE49-F238E27FC236}">
                <a16:creationId xmlns:a16="http://schemas.microsoft.com/office/drawing/2014/main" id="{A4AF9749-3E80-7C23-61E9-60B3B177BCF8}"/>
              </a:ext>
            </a:extLst>
          </p:cNvPr>
          <p:cNvSpPr>
            <a:spLocks noGrp="1"/>
          </p:cNvSpPr>
          <p:nvPr>
            <p:ph idx="1"/>
          </p:nvPr>
        </p:nvSpPr>
        <p:spPr>
          <a:xfrm>
            <a:off x="290946" y="1385455"/>
            <a:ext cx="8562107" cy="4622696"/>
          </a:xfrm>
        </p:spPr>
        <p:txBody>
          <a:bodyPr>
            <a:normAutofit lnSpcReduction="10000"/>
          </a:bodyPr>
          <a:lstStyle/>
          <a:p>
            <a:pPr marL="0" indent="0">
              <a:buNone/>
            </a:pPr>
            <a:r>
              <a:rPr lang="en-GB" dirty="0">
                <a:latin typeface="Aptos" panose="020B0004020202020204" pitchFamily="34" charset="0"/>
              </a:rPr>
              <a:t>Going back to the Skills for Care ASYE framework and NECs…..</a:t>
            </a:r>
          </a:p>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a:p>
            <a:r>
              <a:rPr lang="en-GB" dirty="0">
                <a:latin typeface="Aptos" panose="020B0004020202020204" pitchFamily="34" charset="0"/>
              </a:rPr>
              <a:t>A Skills for Care quality assurance visit in April 2024</a:t>
            </a:r>
          </a:p>
          <a:p>
            <a:r>
              <a:rPr lang="en-GB" dirty="0">
                <a:latin typeface="Aptos" panose="020B0004020202020204" pitchFamily="34" charset="0"/>
              </a:rPr>
              <a:t>They consulted assessors </a:t>
            </a:r>
          </a:p>
          <a:p>
            <a:r>
              <a:rPr lang="en-GB" dirty="0">
                <a:latin typeface="Aptos" panose="020B0004020202020204" pitchFamily="34" charset="0"/>
              </a:rPr>
              <a:t>Assessors expressed areas for improvement and their own need for protected time.</a:t>
            </a:r>
          </a:p>
          <a:p>
            <a:r>
              <a:rPr lang="en-GB" dirty="0">
                <a:latin typeface="Aptos" panose="020B0004020202020204" pitchFamily="34" charset="0"/>
              </a:rPr>
              <a:t>We </a:t>
            </a:r>
            <a:r>
              <a:rPr lang="en-GB" b="1" dirty="0">
                <a:latin typeface="Aptos" panose="020B0004020202020204" pitchFamily="34" charset="0"/>
              </a:rPr>
              <a:t>heard</a:t>
            </a:r>
            <a:r>
              <a:rPr lang="en-GB" dirty="0">
                <a:latin typeface="Aptos" panose="020B0004020202020204" pitchFamily="34" charset="0"/>
              </a:rPr>
              <a:t>, </a:t>
            </a:r>
            <a:r>
              <a:rPr lang="en-GB" b="1" dirty="0">
                <a:latin typeface="Aptos" panose="020B0004020202020204" pitchFamily="34" charset="0"/>
              </a:rPr>
              <a:t>listened</a:t>
            </a:r>
            <a:r>
              <a:rPr lang="en-GB" dirty="0">
                <a:latin typeface="Aptos" panose="020B0004020202020204" pitchFamily="34" charset="0"/>
              </a:rPr>
              <a:t> and </a:t>
            </a:r>
            <a:r>
              <a:rPr lang="en-GB" b="1" dirty="0">
                <a:latin typeface="Aptos" panose="020B0004020202020204" pitchFamily="34" charset="0"/>
              </a:rPr>
              <a:t>actioned</a:t>
            </a:r>
            <a:r>
              <a:rPr lang="en-GB" dirty="0">
                <a:latin typeface="Aptos" panose="020B0004020202020204" pitchFamily="34" charset="0"/>
              </a:rPr>
              <a:t> </a:t>
            </a:r>
          </a:p>
          <a:p>
            <a:pPr marL="0" indent="0">
              <a:buNone/>
            </a:pPr>
            <a:endParaRPr lang="en-GB" dirty="0">
              <a:latin typeface="Aptos" panose="020B0004020202020204" pitchFamily="34" charset="0"/>
            </a:endParaRPr>
          </a:p>
        </p:txBody>
      </p:sp>
      <p:sp>
        <p:nvSpPr>
          <p:cNvPr id="4" name="Rectangle: Rounded Corners 3">
            <a:extLst>
              <a:ext uri="{FF2B5EF4-FFF2-40B4-BE49-F238E27FC236}">
                <a16:creationId xmlns:a16="http://schemas.microsoft.com/office/drawing/2014/main" id="{40A7D16E-7C7C-D9F8-74BC-82B7540048EC}"/>
              </a:ext>
            </a:extLst>
          </p:cNvPr>
          <p:cNvSpPr/>
          <p:nvPr/>
        </p:nvSpPr>
        <p:spPr>
          <a:xfrm>
            <a:off x="459424" y="2225861"/>
            <a:ext cx="8225149" cy="116378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latin typeface="Aptos" panose="020B0004020202020204" pitchFamily="34" charset="0"/>
              </a:rPr>
              <a:t>B17 Assessor/supervisors are provided with protected time to undertake their ASYE responsibilities, including writing their review reports.</a:t>
            </a:r>
          </a:p>
        </p:txBody>
      </p:sp>
      <p:sp>
        <p:nvSpPr>
          <p:cNvPr id="5" name="Arrow: Right 4">
            <a:extLst>
              <a:ext uri="{FF2B5EF4-FFF2-40B4-BE49-F238E27FC236}">
                <a16:creationId xmlns:a16="http://schemas.microsoft.com/office/drawing/2014/main" id="{FF38CC95-A34C-EAA9-8549-A30000786EC3}"/>
              </a:ext>
            </a:extLst>
          </p:cNvPr>
          <p:cNvSpPr/>
          <p:nvPr/>
        </p:nvSpPr>
        <p:spPr>
          <a:xfrm>
            <a:off x="6234545" y="5347854"/>
            <a:ext cx="2101439" cy="4433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477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C9B36-1344-D394-1AA0-345F247251BF}"/>
              </a:ext>
            </a:extLst>
          </p:cNvPr>
          <p:cNvSpPr>
            <a:spLocks noGrp="1"/>
          </p:cNvSpPr>
          <p:nvPr>
            <p:ph type="title"/>
          </p:nvPr>
        </p:nvSpPr>
        <p:spPr>
          <a:xfrm>
            <a:off x="627906" y="537211"/>
            <a:ext cx="7888188" cy="1324760"/>
          </a:xfrm>
        </p:spPr>
        <p:txBody>
          <a:bodyPr/>
          <a:lstStyle/>
          <a:p>
            <a:pPr algn="ctr"/>
            <a:r>
              <a:rPr lang="en-GB" b="1" dirty="0">
                <a:solidFill>
                  <a:schemeClr val="accent1"/>
                </a:solidFill>
                <a:latin typeface="Aptos" panose="020B0004020202020204" pitchFamily="34" charset="0"/>
              </a:rPr>
              <a:t>4) ASYE Protected Time</a:t>
            </a:r>
            <a:endParaRPr lang="en-GB" dirty="0"/>
          </a:p>
        </p:txBody>
      </p:sp>
      <p:sp>
        <p:nvSpPr>
          <p:cNvPr id="3" name="Content Placeholder 2">
            <a:extLst>
              <a:ext uri="{FF2B5EF4-FFF2-40B4-BE49-F238E27FC236}">
                <a16:creationId xmlns:a16="http://schemas.microsoft.com/office/drawing/2014/main" id="{32066295-F7F6-2916-270A-A967A15F014B}"/>
              </a:ext>
            </a:extLst>
          </p:cNvPr>
          <p:cNvSpPr>
            <a:spLocks noGrp="1"/>
          </p:cNvSpPr>
          <p:nvPr>
            <p:ph idx="1"/>
          </p:nvPr>
        </p:nvSpPr>
        <p:spPr>
          <a:xfrm>
            <a:off x="627906" y="1579418"/>
            <a:ext cx="7888188" cy="4741371"/>
          </a:xfrm>
        </p:spPr>
        <p:txBody>
          <a:bodyPr>
            <a:normAutofit fontScale="85000" lnSpcReduction="20000"/>
          </a:bodyPr>
          <a:lstStyle/>
          <a:p>
            <a:pPr marL="0" lvl="0" indent="0">
              <a:buNone/>
            </a:pPr>
            <a:r>
              <a:rPr lang="en-US" dirty="0">
                <a:latin typeface="Aptos" panose="020B0004020202020204" pitchFamily="34" charset="0"/>
              </a:rPr>
              <a:t>Assessors are entitled to </a:t>
            </a:r>
            <a:r>
              <a:rPr lang="en-US" b="1" u="sng" dirty="0">
                <a:solidFill>
                  <a:schemeClr val="accent1"/>
                </a:solidFill>
                <a:latin typeface="Aptos" panose="020B0004020202020204" pitchFamily="34" charset="0"/>
              </a:rPr>
              <a:t>1 protected day per month </a:t>
            </a:r>
            <a:r>
              <a:rPr lang="en-US" dirty="0">
                <a:latin typeface="Aptos" panose="020B0004020202020204" pitchFamily="34" charset="0"/>
              </a:rPr>
              <a:t>to be used flexibly for:</a:t>
            </a:r>
          </a:p>
          <a:p>
            <a:pPr lvl="0">
              <a:buFont typeface="Wingdings" panose="05000000000000000000" pitchFamily="2" charset="2"/>
              <a:buChar char="ü"/>
            </a:pPr>
            <a:r>
              <a:rPr lang="en-US" dirty="0">
                <a:latin typeface="Aptos" panose="020B0004020202020204" pitchFamily="34" charset="0"/>
              </a:rPr>
              <a:t>ASYE </a:t>
            </a:r>
            <a:r>
              <a:rPr lang="en-US" b="1" dirty="0">
                <a:latin typeface="Aptos" panose="020B0004020202020204" pitchFamily="34" charset="0"/>
              </a:rPr>
              <a:t>assessor reports </a:t>
            </a:r>
            <a:r>
              <a:rPr lang="en-US" dirty="0">
                <a:latin typeface="Aptos" panose="020B0004020202020204" pitchFamily="34" charset="0"/>
              </a:rPr>
              <a:t>known as Record of Support and Progression Assessment (RPSAs) at 3, 6 and 12-month stages.</a:t>
            </a:r>
            <a:endParaRPr lang="en-GB" dirty="0">
              <a:latin typeface="Aptos" panose="020B0004020202020204" pitchFamily="34" charset="0"/>
            </a:endParaRPr>
          </a:p>
          <a:p>
            <a:pPr lvl="0">
              <a:buFont typeface="Wingdings" panose="05000000000000000000" pitchFamily="2" charset="2"/>
              <a:buChar char="ü"/>
            </a:pPr>
            <a:r>
              <a:rPr lang="en-US" b="1" dirty="0">
                <a:latin typeface="Aptos" panose="020B0004020202020204" pitchFamily="34" charset="0"/>
              </a:rPr>
              <a:t>Review ASYE portfolio </a:t>
            </a:r>
            <a:r>
              <a:rPr lang="en-US" dirty="0">
                <a:latin typeface="Aptos" panose="020B0004020202020204" pitchFamily="34" charset="0"/>
              </a:rPr>
              <a:t>to provide feedback including post direct observation &amp; verification of work products. </a:t>
            </a:r>
            <a:endParaRPr lang="en-GB" dirty="0">
              <a:latin typeface="Aptos" panose="020B0004020202020204" pitchFamily="34" charset="0"/>
            </a:endParaRPr>
          </a:p>
          <a:p>
            <a:pPr lvl="0">
              <a:buFont typeface="Wingdings" panose="05000000000000000000" pitchFamily="2" charset="2"/>
              <a:buChar char="ü"/>
            </a:pPr>
            <a:r>
              <a:rPr lang="en-US" dirty="0">
                <a:latin typeface="Aptos" panose="020B0004020202020204" pitchFamily="34" charset="0"/>
              </a:rPr>
              <a:t>Accessing </a:t>
            </a:r>
            <a:r>
              <a:rPr lang="en-US" b="1" dirty="0">
                <a:latin typeface="Aptos" panose="020B0004020202020204" pitchFamily="34" charset="0"/>
              </a:rPr>
              <a:t>internal ASYE assessor groups </a:t>
            </a:r>
            <a:endParaRPr lang="en-GB" b="1" dirty="0">
              <a:latin typeface="Aptos" panose="020B0004020202020204" pitchFamily="34" charset="0"/>
            </a:endParaRPr>
          </a:p>
          <a:p>
            <a:pPr lvl="0">
              <a:buFont typeface="Wingdings" panose="05000000000000000000" pitchFamily="2" charset="2"/>
              <a:buChar char="ü"/>
            </a:pPr>
            <a:r>
              <a:rPr lang="en-US" dirty="0">
                <a:latin typeface="Aptos" panose="020B0004020202020204" pitchFamily="34" charset="0"/>
              </a:rPr>
              <a:t>Accessing online </a:t>
            </a:r>
            <a:r>
              <a:rPr lang="en-US" b="1" dirty="0">
                <a:latin typeface="Aptos" panose="020B0004020202020204" pitchFamily="34" charset="0"/>
              </a:rPr>
              <a:t>Skills for Care ASYE assessor </a:t>
            </a:r>
            <a:r>
              <a:rPr lang="en-US" dirty="0">
                <a:latin typeface="Aptos" panose="020B0004020202020204" pitchFamily="34" charset="0"/>
              </a:rPr>
              <a:t>forums. </a:t>
            </a:r>
            <a:endParaRPr lang="en-GB" dirty="0">
              <a:latin typeface="Aptos" panose="020B0004020202020204" pitchFamily="34" charset="0"/>
            </a:endParaRPr>
          </a:p>
          <a:p>
            <a:pPr lvl="0">
              <a:buFont typeface="Wingdings" panose="05000000000000000000" pitchFamily="2" charset="2"/>
              <a:buChar char="ü"/>
            </a:pPr>
            <a:r>
              <a:rPr lang="en-US" dirty="0">
                <a:latin typeface="Aptos" panose="020B0004020202020204" pitchFamily="34" charset="0"/>
              </a:rPr>
              <a:t>Accessing GMSWA online </a:t>
            </a:r>
            <a:r>
              <a:rPr lang="en-US" b="1" dirty="0">
                <a:latin typeface="Aptos" panose="020B0004020202020204" pitchFamily="34" charset="0"/>
              </a:rPr>
              <a:t>ASYE assessor training </a:t>
            </a:r>
            <a:endParaRPr lang="en-GB" b="1" dirty="0">
              <a:latin typeface="Aptos" panose="020B0004020202020204" pitchFamily="34" charset="0"/>
            </a:endParaRPr>
          </a:p>
          <a:p>
            <a:pPr lvl="0">
              <a:buFont typeface="Wingdings" panose="05000000000000000000" pitchFamily="2" charset="2"/>
              <a:buChar char="ü"/>
            </a:pPr>
            <a:r>
              <a:rPr lang="en-US" dirty="0">
                <a:latin typeface="Aptos" panose="020B0004020202020204" pitchFamily="34" charset="0"/>
              </a:rPr>
              <a:t>Accessing the GMSWA </a:t>
            </a:r>
            <a:r>
              <a:rPr lang="en-US" b="1" dirty="0">
                <a:latin typeface="Aptos" panose="020B0004020202020204" pitchFamily="34" charset="0"/>
              </a:rPr>
              <a:t>Practice Educator Masterclasses;</a:t>
            </a:r>
            <a:r>
              <a:rPr lang="en-US" dirty="0">
                <a:latin typeface="Aptos" panose="020B0004020202020204" pitchFamily="34" charset="0"/>
              </a:rPr>
              <a:t> designed for ASYE assessors too</a:t>
            </a:r>
            <a:endParaRPr lang="en-GB" dirty="0">
              <a:latin typeface="Aptos" panose="020B0004020202020204" pitchFamily="34" charset="0"/>
            </a:endParaRPr>
          </a:p>
          <a:p>
            <a:pPr lvl="0">
              <a:buFont typeface="Wingdings" panose="05000000000000000000" pitchFamily="2" charset="2"/>
              <a:buChar char="ü"/>
            </a:pPr>
            <a:r>
              <a:rPr lang="en-US" b="1" dirty="0">
                <a:latin typeface="Aptos" panose="020B0004020202020204" pitchFamily="34" charset="0"/>
              </a:rPr>
              <a:t>Focus time </a:t>
            </a:r>
            <a:r>
              <a:rPr lang="en-US" dirty="0">
                <a:latin typeface="Aptos" panose="020B0004020202020204" pitchFamily="34" charset="0"/>
              </a:rPr>
              <a:t>to carry out own reading, research, or preparation to undertake ASYE reflective supervision.</a:t>
            </a:r>
            <a:endParaRPr lang="en-GB" dirty="0">
              <a:latin typeface="Aptos" panose="020B0004020202020204" pitchFamily="34" charset="0"/>
            </a:endParaRPr>
          </a:p>
          <a:p>
            <a:endParaRPr lang="en-GB" dirty="0"/>
          </a:p>
        </p:txBody>
      </p:sp>
    </p:spTree>
    <p:extLst>
      <p:ext uri="{BB962C8B-B14F-4D97-AF65-F5344CB8AC3E}">
        <p14:creationId xmlns:p14="http://schemas.microsoft.com/office/powerpoint/2010/main" val="2964715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5734-A510-38ED-4FBA-43A32E20A3F4}"/>
              </a:ext>
            </a:extLst>
          </p:cNvPr>
          <p:cNvSpPr>
            <a:spLocks noGrp="1"/>
          </p:cNvSpPr>
          <p:nvPr>
            <p:ph type="title"/>
          </p:nvPr>
        </p:nvSpPr>
        <p:spPr>
          <a:xfrm>
            <a:off x="0" y="1168400"/>
            <a:ext cx="9144000" cy="926649"/>
          </a:xfrm>
        </p:spPr>
        <p:txBody>
          <a:bodyPr>
            <a:normAutofit fontScale="90000"/>
          </a:bodyPr>
          <a:lstStyle/>
          <a:p>
            <a:pPr algn="ctr"/>
            <a:r>
              <a:rPr lang="en-GB" sz="3600" dirty="0">
                <a:solidFill>
                  <a:schemeClr val="accent1"/>
                </a:solidFill>
                <a:latin typeface="Aptos Black" panose="020B0004020202020204" pitchFamily="34" charset="0"/>
              </a:rPr>
              <a:t>5) CDP Opportunities &amp; Supervision Resources</a:t>
            </a:r>
            <a:br>
              <a:rPr lang="en-GB" dirty="0">
                <a:latin typeface="Aptos" panose="020B0004020202020204" pitchFamily="34" charset="0"/>
              </a:rPr>
            </a:br>
            <a:endParaRPr lang="en-GB" dirty="0"/>
          </a:p>
        </p:txBody>
      </p:sp>
      <p:sp>
        <p:nvSpPr>
          <p:cNvPr id="3" name="Content Placeholder 2">
            <a:extLst>
              <a:ext uri="{FF2B5EF4-FFF2-40B4-BE49-F238E27FC236}">
                <a16:creationId xmlns:a16="http://schemas.microsoft.com/office/drawing/2014/main" id="{39E194D8-A069-08B4-C209-E3751AE53EC6}"/>
              </a:ext>
            </a:extLst>
          </p:cNvPr>
          <p:cNvSpPr>
            <a:spLocks noGrp="1"/>
          </p:cNvSpPr>
          <p:nvPr>
            <p:ph idx="1"/>
          </p:nvPr>
        </p:nvSpPr>
        <p:spPr>
          <a:xfrm>
            <a:off x="297872" y="1631724"/>
            <a:ext cx="8735292" cy="4419600"/>
          </a:xfrm>
        </p:spPr>
        <p:txBody>
          <a:bodyPr>
            <a:normAutofit lnSpcReduction="10000"/>
          </a:bodyPr>
          <a:lstStyle/>
          <a:p>
            <a:pPr>
              <a:buFont typeface="Arial" panose="020B0604020202020204" pitchFamily="34" charset="0"/>
              <a:buChar char="•"/>
            </a:pPr>
            <a:r>
              <a:rPr lang="en-GB" sz="2000" dirty="0">
                <a:latin typeface="Aptos" panose="020B0004020202020204" pitchFamily="34" charset="0"/>
              </a:rPr>
              <a:t>GMSWA Practice Educator Masterclasses </a:t>
            </a:r>
          </a:p>
          <a:p>
            <a:pPr marL="0" indent="0">
              <a:buNone/>
            </a:pPr>
            <a:r>
              <a:rPr lang="en-GB" sz="2000" dirty="0">
                <a:latin typeface="Aptos" panose="020B0004020202020204" pitchFamily="34" charset="0"/>
                <a:hlinkClick r:id="rId3"/>
              </a:rPr>
              <a:t>GMSWA Practice Educator Masterclasses 2025 / 2026 | Eventbrite</a:t>
            </a:r>
            <a:r>
              <a:rPr lang="en-GB" sz="2000" dirty="0">
                <a:latin typeface="Aptos" panose="020B0004020202020204" pitchFamily="34" charset="0"/>
              </a:rPr>
              <a:t>  </a:t>
            </a:r>
          </a:p>
          <a:p>
            <a:pPr>
              <a:buFont typeface="Arial" panose="020B0604020202020204" pitchFamily="34" charset="0"/>
              <a:buChar char="•"/>
            </a:pPr>
            <a:r>
              <a:rPr lang="en-GB" sz="2000" dirty="0">
                <a:latin typeface="Aptos" panose="020B0004020202020204" pitchFamily="34" charset="0"/>
              </a:rPr>
              <a:t>Skills for Care ASYE assessor forums</a:t>
            </a:r>
          </a:p>
          <a:p>
            <a:pPr marL="0" indent="0">
              <a:buNone/>
            </a:pPr>
            <a:r>
              <a:rPr lang="en-GB" sz="2000" dirty="0">
                <a:latin typeface="Aptos" panose="020B0004020202020204" pitchFamily="34" charset="0"/>
              </a:rPr>
              <a:t> </a:t>
            </a:r>
            <a:r>
              <a:rPr lang="en-GB" sz="2000" dirty="0">
                <a:latin typeface="Aptos" panose="020B0004020202020204" pitchFamily="34" charset="0"/>
                <a:hlinkClick r:id="rId4"/>
              </a:rPr>
              <a:t>Event registration form</a:t>
            </a:r>
            <a:endParaRPr lang="en-GB" sz="2000" dirty="0">
              <a:latin typeface="Aptos" panose="020B0004020202020204" pitchFamily="34" charset="0"/>
            </a:endParaRPr>
          </a:p>
          <a:p>
            <a:r>
              <a:rPr lang="en-GB" sz="2000" dirty="0">
                <a:latin typeface="Aptos" panose="020B0004020202020204" pitchFamily="34" charset="0"/>
              </a:rPr>
              <a:t>Annual Siobhan Maclean Reflective Supervision Training Event (To be confirmed – anticipated January 2026)</a:t>
            </a:r>
          </a:p>
          <a:p>
            <a:r>
              <a:rPr lang="en-GB" sz="2000" dirty="0">
                <a:latin typeface="Aptos" panose="020B0004020202020204" pitchFamily="34" charset="0"/>
              </a:rPr>
              <a:t>The ASC Supervision Annexxe has a section specific to </a:t>
            </a:r>
            <a:r>
              <a:rPr lang="en-GB" sz="2000" b="1" dirty="0">
                <a:latin typeface="Aptos" panose="020B0004020202020204" pitchFamily="34" charset="0"/>
              </a:rPr>
              <a:t>ASYE </a:t>
            </a:r>
          </a:p>
          <a:p>
            <a:r>
              <a:rPr lang="en-GB" sz="2000" dirty="0">
                <a:latin typeface="Aptos" panose="020B0004020202020204" pitchFamily="34" charset="0"/>
              </a:rPr>
              <a:t>Resources for ASYE assessors now available via our ASC Information Hub</a:t>
            </a:r>
          </a:p>
          <a:p>
            <a:pPr marL="0" indent="0">
              <a:buNone/>
            </a:pPr>
            <a:r>
              <a:rPr lang="en-GB" sz="2000" dirty="0">
                <a:latin typeface="Aptos" panose="020B0004020202020204" pitchFamily="34" charset="0"/>
                <a:hlinkClick r:id="rId5"/>
              </a:rPr>
              <a:t>Assessed and Supported Year in Employment – ASYE Assessor Resources – Salford Adult Social Care Information Hub</a:t>
            </a:r>
            <a:endParaRPr lang="en-GB" sz="2000" dirty="0">
              <a:latin typeface="Aptos" panose="020B0004020202020204" pitchFamily="34" charset="0"/>
            </a:endParaRPr>
          </a:p>
          <a:p>
            <a:r>
              <a:rPr lang="en-GB" sz="2000" dirty="0">
                <a:latin typeface="Aptos" panose="020B0004020202020204" pitchFamily="34" charset="0"/>
              </a:rPr>
              <a:t>Some of you can complete your </a:t>
            </a:r>
            <a:r>
              <a:rPr lang="en-GB" sz="2000" b="1" dirty="0">
                <a:latin typeface="Aptos" panose="020B0004020202020204" pitchFamily="34" charset="0"/>
              </a:rPr>
              <a:t>Practice Education Professional Standards (PEPS 2) </a:t>
            </a:r>
            <a:r>
              <a:rPr lang="en-GB" sz="2000" dirty="0">
                <a:latin typeface="Aptos" panose="020B0004020202020204" pitchFamily="34" charset="0"/>
              </a:rPr>
              <a:t>– if you are interested, contact us to discuss. You must have a completed certificate for </a:t>
            </a:r>
            <a:r>
              <a:rPr lang="en-GB" sz="2000" b="1" dirty="0">
                <a:latin typeface="Aptos" panose="020B0004020202020204" pitchFamily="34" charset="0"/>
              </a:rPr>
              <a:t>PEPS Stage 1 </a:t>
            </a:r>
            <a:r>
              <a:rPr lang="en-GB" sz="2000" dirty="0">
                <a:latin typeface="Aptos" panose="020B0004020202020204" pitchFamily="34" charset="0"/>
              </a:rPr>
              <a:t>(which is in date)</a:t>
            </a:r>
            <a:endParaRPr lang="en-GB" sz="2000" b="1" dirty="0">
              <a:latin typeface="Aptos" panose="020B0004020202020204" pitchFamily="34" charset="0"/>
            </a:endParaRPr>
          </a:p>
          <a:p>
            <a:pPr marL="0" indent="0" algn="ctr">
              <a:buNone/>
            </a:pPr>
            <a:endParaRPr lang="en-GB" sz="2000" dirty="0">
              <a:latin typeface="Aptos" panose="020B0004020202020204" pitchFamily="34" charset="0"/>
            </a:endParaRPr>
          </a:p>
          <a:p>
            <a:pPr marL="0" indent="0" algn="ctr">
              <a:buNone/>
            </a:pPr>
            <a:endParaRPr lang="en-GB" sz="2000" dirty="0">
              <a:latin typeface="Aptos" panose="020B0004020202020204" pitchFamily="34" charset="0"/>
            </a:endParaRPr>
          </a:p>
          <a:p>
            <a:pPr marL="0" indent="0">
              <a:buNone/>
            </a:pPr>
            <a:endParaRPr lang="en-GB" dirty="0"/>
          </a:p>
        </p:txBody>
      </p:sp>
    </p:spTree>
    <p:extLst>
      <p:ext uri="{BB962C8B-B14F-4D97-AF65-F5344CB8AC3E}">
        <p14:creationId xmlns:p14="http://schemas.microsoft.com/office/powerpoint/2010/main" val="2547762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123FF-0DCC-4675-5D7C-6A4389524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15EE7-17F1-0F24-60ED-8D2940F8E7B6}"/>
              </a:ext>
            </a:extLst>
          </p:cNvPr>
          <p:cNvSpPr>
            <a:spLocks noGrp="1"/>
          </p:cNvSpPr>
          <p:nvPr>
            <p:ph type="title"/>
          </p:nvPr>
        </p:nvSpPr>
        <p:spPr>
          <a:xfrm>
            <a:off x="0" y="1168400"/>
            <a:ext cx="9144000" cy="926649"/>
          </a:xfrm>
        </p:spPr>
        <p:txBody>
          <a:bodyPr>
            <a:normAutofit fontScale="90000"/>
          </a:bodyPr>
          <a:lstStyle/>
          <a:p>
            <a:pPr algn="ctr"/>
            <a:r>
              <a:rPr lang="en-GB" sz="3600" dirty="0">
                <a:solidFill>
                  <a:schemeClr val="accent1"/>
                </a:solidFill>
                <a:latin typeface="Aptos Black" panose="020B0004020202020204" pitchFamily="34" charset="0"/>
              </a:rPr>
              <a:t>5) CDP Opportunities &amp; Supervision Resources</a:t>
            </a:r>
            <a:br>
              <a:rPr lang="en-GB" dirty="0">
                <a:latin typeface="Aptos" panose="020B0004020202020204" pitchFamily="34" charset="0"/>
              </a:rPr>
            </a:br>
            <a:endParaRPr lang="en-GB" dirty="0"/>
          </a:p>
        </p:txBody>
      </p:sp>
      <p:sp>
        <p:nvSpPr>
          <p:cNvPr id="5" name="Content Placeholder 4">
            <a:extLst>
              <a:ext uri="{FF2B5EF4-FFF2-40B4-BE49-F238E27FC236}">
                <a16:creationId xmlns:a16="http://schemas.microsoft.com/office/drawing/2014/main" id="{9DF9B92B-24B7-541E-44D8-AE0A2F84A090}"/>
              </a:ext>
            </a:extLst>
          </p:cNvPr>
          <p:cNvSpPr>
            <a:spLocks noGrp="1"/>
          </p:cNvSpPr>
          <p:nvPr>
            <p:ph idx="1"/>
          </p:nvPr>
        </p:nvSpPr>
        <p:spPr>
          <a:xfrm>
            <a:off x="252248" y="1647497"/>
            <a:ext cx="8584323" cy="4524703"/>
          </a:xfrm>
        </p:spPr>
        <p:txBody>
          <a:bodyPr>
            <a:normAutofit fontScale="32500" lnSpcReduction="20000"/>
          </a:bodyPr>
          <a:lstStyle/>
          <a:p>
            <a:pPr marL="0" indent="0" algn="just">
              <a:lnSpc>
                <a:spcPct val="120000"/>
              </a:lnSpc>
              <a:buNone/>
            </a:pPr>
            <a:r>
              <a:rPr lang="en-GB" sz="4300" b="1" dirty="0">
                <a:latin typeface="Aptos" panose="020B0004020202020204" pitchFamily="34" charset="0"/>
                <a:hlinkClick r:id="rId3">
                  <a:extLst>
                    <a:ext uri="{A12FA001-AC4F-418D-AE19-62706E023703}">
                      <ahyp:hlinkClr xmlns:ahyp="http://schemas.microsoft.com/office/drawing/2018/hyperlinkcolor" val="tx"/>
                    </a:ext>
                  </a:extLst>
                </a:hlinkClick>
              </a:rPr>
              <a:t>RIPFA Reflective Supervision Learning Hub</a:t>
            </a:r>
          </a:p>
          <a:p>
            <a:pPr marL="0" indent="0" algn="just">
              <a:lnSpc>
                <a:spcPct val="120000"/>
              </a:lnSpc>
              <a:buNone/>
            </a:pPr>
            <a:r>
              <a:rPr lang="en-GB" sz="4300" dirty="0">
                <a:solidFill>
                  <a:srgbClr val="0563C1"/>
                </a:solidFill>
                <a:latin typeface="Aptos" panose="020B0004020202020204" pitchFamily="34" charset="0"/>
                <a:hlinkClick r:id="rId3">
                  <a:extLst>
                    <a:ext uri="{A12FA001-AC4F-418D-AE19-62706E023703}">
                      <ahyp:hlinkClr xmlns:ahyp="http://schemas.microsoft.com/office/drawing/2018/hyperlinkcolor" val="tx"/>
                    </a:ext>
                  </a:extLst>
                </a:hlinkClick>
              </a:rPr>
              <a:t>Reflective supervision: Learning Hub | Research in Practice</a:t>
            </a:r>
            <a:endParaRPr lang="en-GB" sz="4300" dirty="0">
              <a:latin typeface="Aptos" panose="020B0004020202020204" pitchFamily="34" charset="0"/>
            </a:endParaRPr>
          </a:p>
          <a:p>
            <a:pPr marL="0" indent="0" algn="just">
              <a:lnSpc>
                <a:spcPct val="120000"/>
              </a:lnSpc>
              <a:buNone/>
            </a:pPr>
            <a:r>
              <a:rPr lang="en-GB" sz="4300" dirty="0">
                <a:latin typeface="Aptos" panose="020B0004020202020204" pitchFamily="34" charset="0"/>
              </a:rPr>
              <a:t>6 modules to work through or dip in and out of as needed</a:t>
            </a:r>
          </a:p>
          <a:p>
            <a:pPr marL="0" indent="0" algn="just">
              <a:lnSpc>
                <a:spcPct val="120000"/>
              </a:lnSpc>
              <a:buNone/>
            </a:pPr>
            <a:endParaRPr lang="en-GB" sz="4300" dirty="0">
              <a:latin typeface="Aptos" panose="020B0004020202020204" pitchFamily="34" charset="0"/>
            </a:endParaRPr>
          </a:p>
          <a:p>
            <a:pPr marL="0" indent="0" algn="just">
              <a:lnSpc>
                <a:spcPct val="120000"/>
              </a:lnSpc>
              <a:buNone/>
            </a:pPr>
            <a:r>
              <a:rPr lang="en-GB" sz="4300" b="1" u="sng" dirty="0">
                <a:latin typeface="Aptos" panose="020B0004020202020204" pitchFamily="34" charset="0"/>
              </a:rPr>
              <a:t>Supervision Handbook </a:t>
            </a:r>
          </a:p>
          <a:p>
            <a:pPr marL="0" indent="0" algn="just">
              <a:lnSpc>
                <a:spcPct val="120000"/>
              </a:lnSpc>
              <a:buNone/>
            </a:pPr>
            <a:r>
              <a:rPr lang="en-GB" sz="4300" dirty="0">
                <a:latin typeface="Aptos" panose="020B0004020202020204" pitchFamily="34" charset="0"/>
              </a:rPr>
              <a:t>Available on the Information Hub A-Z, not specific to ASYE but lots of useful links and resources throughout</a:t>
            </a:r>
          </a:p>
          <a:p>
            <a:pPr marL="0" indent="0" algn="just">
              <a:lnSpc>
                <a:spcPct val="120000"/>
              </a:lnSpc>
              <a:buNone/>
            </a:pPr>
            <a:r>
              <a:rPr lang="en-GB" sz="4300" dirty="0">
                <a:latin typeface="Aptos" panose="020B0004020202020204" pitchFamily="34" charset="0"/>
                <a:hlinkClick r:id="rId4"/>
              </a:rPr>
              <a:t>Standard Operating Procedures and Practice Guidance A-Z – Salford Adult Social Care Information Hub</a:t>
            </a:r>
            <a:endParaRPr lang="en-GB" sz="4300" dirty="0">
              <a:latin typeface="Aptos" panose="020B0004020202020204" pitchFamily="34" charset="0"/>
            </a:endParaRPr>
          </a:p>
          <a:p>
            <a:pPr marL="0" indent="0" algn="just">
              <a:lnSpc>
                <a:spcPct val="120000"/>
              </a:lnSpc>
              <a:buNone/>
            </a:pPr>
            <a:r>
              <a:rPr lang="en-GB" sz="4300" dirty="0">
                <a:latin typeface="Aptos" panose="020B0004020202020204" pitchFamily="34" charset="0"/>
              </a:rPr>
              <a:t> </a:t>
            </a:r>
          </a:p>
          <a:p>
            <a:pPr marL="0" indent="0" algn="just" fontAlgn="base">
              <a:lnSpc>
                <a:spcPct val="120000"/>
              </a:lnSpc>
              <a:buNone/>
            </a:pPr>
            <a:r>
              <a:rPr lang="en-GB" sz="4300" b="1" u="sng" dirty="0">
                <a:latin typeface="Aptos" panose="020B0004020202020204" pitchFamily="34" charset="0"/>
              </a:rPr>
              <a:t>Supervision Support Sessions</a:t>
            </a:r>
          </a:p>
          <a:p>
            <a:pPr marL="0" indent="0" algn="just" fontAlgn="base">
              <a:lnSpc>
                <a:spcPct val="120000"/>
              </a:lnSpc>
              <a:buNone/>
            </a:pPr>
            <a:r>
              <a:rPr lang="en-GB" sz="4300" dirty="0">
                <a:latin typeface="Aptos" panose="020B0004020202020204" pitchFamily="34" charset="0"/>
              </a:rPr>
              <a:t>Not specific to ASYE but open to anyone providing supervision, if you would like to book a place, please email </a:t>
            </a:r>
            <a:r>
              <a:rPr lang="en-GB" sz="4300" dirty="0">
                <a:latin typeface="Aptos" panose="020B0004020202020204" pitchFamily="34" charset="0"/>
                <a:hlinkClick r:id="rId5"/>
              </a:rPr>
              <a:t>ASCLearningandDevelopment@nca.nhs.uk</a:t>
            </a:r>
            <a:r>
              <a:rPr lang="en-GB" sz="4300" dirty="0">
                <a:latin typeface="Aptos" panose="020B0004020202020204" pitchFamily="34" charset="0"/>
              </a:rPr>
              <a:t> with your preferred date</a:t>
            </a:r>
          </a:p>
          <a:p>
            <a:pPr marL="0" indent="0" algn="ctr" fontAlgn="base">
              <a:lnSpc>
                <a:spcPct val="120000"/>
              </a:lnSpc>
              <a:buNone/>
            </a:pPr>
            <a:r>
              <a:rPr lang="en-GB" sz="4300" dirty="0">
                <a:latin typeface="Aptos" panose="020B0004020202020204" pitchFamily="34" charset="0"/>
              </a:rPr>
              <a:t>•     27 January 2026  2:00 PM – 4:00 PM</a:t>
            </a:r>
          </a:p>
          <a:p>
            <a:pPr marL="0" indent="0" algn="ctr" fontAlgn="base">
              <a:lnSpc>
                <a:spcPct val="120000"/>
              </a:lnSpc>
              <a:buNone/>
            </a:pPr>
            <a:r>
              <a:rPr lang="en-GB" sz="4300" dirty="0">
                <a:latin typeface="Aptos" panose="020B0004020202020204" pitchFamily="34" charset="0"/>
              </a:rPr>
              <a:t>•     5 March 2026  10:00 AM – 12:00 PM</a:t>
            </a:r>
          </a:p>
          <a:p>
            <a:endParaRPr lang="en-GB" dirty="0"/>
          </a:p>
        </p:txBody>
      </p:sp>
    </p:spTree>
    <p:extLst>
      <p:ext uri="{BB962C8B-B14F-4D97-AF65-F5344CB8AC3E}">
        <p14:creationId xmlns:p14="http://schemas.microsoft.com/office/powerpoint/2010/main" val="1788035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95013-DD92-E70A-9B40-7F9B17F54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76ABF-1C07-C559-28BC-C43B395A554F}"/>
              </a:ext>
            </a:extLst>
          </p:cNvPr>
          <p:cNvSpPr>
            <a:spLocks noGrp="1"/>
          </p:cNvSpPr>
          <p:nvPr>
            <p:ph type="title"/>
          </p:nvPr>
        </p:nvSpPr>
        <p:spPr>
          <a:xfrm>
            <a:off x="0" y="1361859"/>
            <a:ext cx="9144000" cy="926649"/>
          </a:xfrm>
        </p:spPr>
        <p:txBody>
          <a:bodyPr>
            <a:normAutofit fontScale="90000"/>
          </a:bodyPr>
          <a:lstStyle/>
          <a:p>
            <a:pPr algn="ctr"/>
            <a:r>
              <a:rPr lang="en-GB" dirty="0">
                <a:solidFill>
                  <a:schemeClr val="accent1"/>
                </a:solidFill>
                <a:latin typeface="Aptos Black" panose="020B0004020202020204" pitchFamily="34" charset="0"/>
              </a:rPr>
              <a:t>Question &amp; Answer (Q&amp;A)</a:t>
            </a:r>
            <a:br>
              <a:rPr lang="en-GB" dirty="0">
                <a:latin typeface="Aptos" panose="020B0004020202020204" pitchFamily="34" charset="0"/>
              </a:rPr>
            </a:br>
            <a:br>
              <a:rPr lang="en-GB" dirty="0">
                <a:latin typeface="Aptos" panose="020B0004020202020204" pitchFamily="34" charset="0"/>
              </a:rPr>
            </a:br>
            <a:endParaRPr lang="en-GB" dirty="0"/>
          </a:p>
        </p:txBody>
      </p:sp>
      <p:sp>
        <p:nvSpPr>
          <p:cNvPr id="5" name="Content Placeholder 4">
            <a:extLst>
              <a:ext uri="{FF2B5EF4-FFF2-40B4-BE49-F238E27FC236}">
                <a16:creationId xmlns:a16="http://schemas.microsoft.com/office/drawing/2014/main" id="{F343927F-3449-FA48-452D-ECEC61379CD3}"/>
              </a:ext>
            </a:extLst>
          </p:cNvPr>
          <p:cNvSpPr>
            <a:spLocks noGrp="1"/>
          </p:cNvSpPr>
          <p:nvPr>
            <p:ph idx="1"/>
          </p:nvPr>
        </p:nvSpPr>
        <p:spPr>
          <a:xfrm>
            <a:off x="627906" y="2095049"/>
            <a:ext cx="7888188" cy="4087091"/>
          </a:xfrm>
        </p:spPr>
        <p:txBody>
          <a:bodyPr/>
          <a:lstStyle/>
          <a:p>
            <a:pPr marL="0" indent="0" algn="ctr">
              <a:buNone/>
            </a:pPr>
            <a:r>
              <a:rPr lang="en-GB" dirty="0">
                <a:latin typeface="Aptos" panose="020B0004020202020204" pitchFamily="34" charset="0"/>
              </a:rPr>
              <a:t>Possible topics for next session? </a:t>
            </a:r>
          </a:p>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p:txBody>
      </p:sp>
      <p:pic>
        <p:nvPicPr>
          <p:cNvPr id="1026" name="Picture 2" descr="Man Thinking Red Question Mark Stock ...">
            <a:extLst>
              <a:ext uri="{FF2B5EF4-FFF2-40B4-BE49-F238E27FC236}">
                <a16:creationId xmlns:a16="http://schemas.microsoft.com/office/drawing/2014/main" id="{92675A39-21AC-EAF1-8727-E4740FA88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873" y="3143882"/>
            <a:ext cx="3754581" cy="235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89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E7C8C-EA9C-27C9-C8B8-E4544A997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73407-66A4-E6CC-B059-A52ACC8E68A2}"/>
              </a:ext>
            </a:extLst>
          </p:cNvPr>
          <p:cNvSpPr>
            <a:spLocks noGrp="1"/>
          </p:cNvSpPr>
          <p:nvPr>
            <p:ph type="title"/>
          </p:nvPr>
        </p:nvSpPr>
        <p:spPr>
          <a:xfrm>
            <a:off x="0" y="1168400"/>
            <a:ext cx="9144000" cy="926649"/>
          </a:xfrm>
        </p:spPr>
        <p:txBody>
          <a:bodyPr>
            <a:normAutofit fontScale="90000"/>
          </a:bodyPr>
          <a:lstStyle/>
          <a:p>
            <a:pPr algn="ctr"/>
            <a:br>
              <a:rPr lang="en-GB" dirty="0">
                <a:latin typeface="Aptos" panose="020B0004020202020204" pitchFamily="34" charset="0"/>
              </a:rPr>
            </a:br>
            <a:endParaRPr lang="en-GB" dirty="0"/>
          </a:p>
        </p:txBody>
      </p:sp>
      <p:sp>
        <p:nvSpPr>
          <p:cNvPr id="5" name="Content Placeholder 4">
            <a:extLst>
              <a:ext uri="{FF2B5EF4-FFF2-40B4-BE49-F238E27FC236}">
                <a16:creationId xmlns:a16="http://schemas.microsoft.com/office/drawing/2014/main" id="{358E2D7A-7130-556C-8E8F-0DA3BE2FF256}"/>
              </a:ext>
            </a:extLst>
          </p:cNvPr>
          <p:cNvSpPr>
            <a:spLocks noGrp="1"/>
          </p:cNvSpPr>
          <p:nvPr>
            <p:ph idx="1"/>
          </p:nvPr>
        </p:nvSpPr>
        <p:spPr>
          <a:xfrm>
            <a:off x="627906" y="2095049"/>
            <a:ext cx="7888188" cy="4087091"/>
          </a:xfrm>
        </p:spPr>
        <p:txBody>
          <a:bodyPr/>
          <a:lstStyle/>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p:txBody>
      </p:sp>
      <p:sp>
        <p:nvSpPr>
          <p:cNvPr id="3" name="Title 1">
            <a:extLst>
              <a:ext uri="{FF2B5EF4-FFF2-40B4-BE49-F238E27FC236}">
                <a16:creationId xmlns:a16="http://schemas.microsoft.com/office/drawing/2014/main" id="{36F94440-E055-ACF1-7B20-46E83909DE6A}"/>
              </a:ext>
            </a:extLst>
          </p:cNvPr>
          <p:cNvSpPr txBox="1">
            <a:spLocks/>
          </p:cNvSpPr>
          <p:nvPr/>
        </p:nvSpPr>
        <p:spPr>
          <a:xfrm>
            <a:off x="0" y="1168400"/>
            <a:ext cx="9144000" cy="171334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a:lstStyle>
          <a:p>
            <a:pPr algn="ctr"/>
            <a:r>
              <a:rPr lang="en-GB" sz="4700" dirty="0">
                <a:solidFill>
                  <a:schemeClr val="accent1"/>
                </a:solidFill>
                <a:latin typeface="Aptos Black" panose="020B0004020202020204" pitchFamily="34" charset="0"/>
              </a:rPr>
              <a:t>Also thank you for the support you provide to NQSWs </a:t>
            </a:r>
            <a:br>
              <a:rPr lang="en-GB" dirty="0">
                <a:latin typeface="Aptos" panose="020B0004020202020204" pitchFamily="34" charset="0"/>
              </a:rPr>
            </a:br>
            <a:endParaRPr lang="en-GB" dirty="0"/>
          </a:p>
        </p:txBody>
      </p:sp>
      <p:pic>
        <p:nvPicPr>
          <p:cNvPr id="6" name="Picture 5">
            <a:extLst>
              <a:ext uri="{FF2B5EF4-FFF2-40B4-BE49-F238E27FC236}">
                <a16:creationId xmlns:a16="http://schemas.microsoft.com/office/drawing/2014/main" id="{2970DFC4-46B5-21A1-8B47-CD7EC930DE4C}"/>
              </a:ext>
            </a:extLst>
          </p:cNvPr>
          <p:cNvPicPr>
            <a:picLocks noChangeAspect="1"/>
          </p:cNvPicPr>
          <p:nvPr/>
        </p:nvPicPr>
        <p:blipFill>
          <a:blip r:embed="rId3"/>
          <a:stretch>
            <a:fillRect/>
          </a:stretch>
        </p:blipFill>
        <p:spPr>
          <a:xfrm>
            <a:off x="1814945" y="3021698"/>
            <a:ext cx="5999018" cy="1989732"/>
          </a:xfrm>
          <a:prstGeom prst="rect">
            <a:avLst/>
          </a:prstGeom>
        </p:spPr>
      </p:pic>
    </p:spTree>
    <p:extLst>
      <p:ext uri="{BB962C8B-B14F-4D97-AF65-F5344CB8AC3E}">
        <p14:creationId xmlns:p14="http://schemas.microsoft.com/office/powerpoint/2010/main" val="386718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7AED-45DA-2198-BADD-F3A96F3A9753}"/>
              </a:ext>
            </a:extLst>
          </p:cNvPr>
          <p:cNvSpPr>
            <a:spLocks noGrp="1"/>
          </p:cNvSpPr>
          <p:nvPr>
            <p:ph type="title"/>
          </p:nvPr>
        </p:nvSpPr>
        <p:spPr>
          <a:xfrm>
            <a:off x="582275" y="1285325"/>
            <a:ext cx="7888188" cy="1064916"/>
          </a:xfrm>
        </p:spPr>
        <p:txBody>
          <a:bodyPr>
            <a:normAutofit fontScale="90000"/>
          </a:bodyPr>
          <a:lstStyle/>
          <a:p>
            <a:pPr algn="ctr"/>
            <a:r>
              <a:rPr lang="en-GB" sz="4000" dirty="0">
                <a:solidFill>
                  <a:schemeClr val="accent1"/>
                </a:solidFill>
                <a:latin typeface="Aptos Black" panose="020B0004020202020204" pitchFamily="34" charset="0"/>
              </a:rPr>
              <a:t>Introductions </a:t>
            </a:r>
            <a:br>
              <a:rPr lang="en-GB" sz="4000" dirty="0">
                <a:solidFill>
                  <a:schemeClr val="accent1"/>
                </a:solidFill>
                <a:latin typeface="Aptos Black" panose="020B0004020202020204" pitchFamily="34" charset="0"/>
              </a:rPr>
            </a:br>
            <a:br>
              <a:rPr lang="en-GB" sz="4000" dirty="0">
                <a:solidFill>
                  <a:schemeClr val="accent1"/>
                </a:solidFill>
                <a:latin typeface="Aptos Black" panose="020B0004020202020204" pitchFamily="34" charset="0"/>
              </a:rPr>
            </a:br>
            <a:r>
              <a:rPr lang="en-GB" sz="4000" dirty="0">
                <a:solidFill>
                  <a:schemeClr val="accent1"/>
                </a:solidFill>
                <a:latin typeface="Aptos Black" panose="020B0004020202020204" pitchFamily="34" charset="0"/>
              </a:rPr>
              <a:t>A bit of housekeeping….</a:t>
            </a:r>
          </a:p>
        </p:txBody>
      </p:sp>
      <p:sp>
        <p:nvSpPr>
          <p:cNvPr id="3" name="Title 1">
            <a:extLst>
              <a:ext uri="{FF2B5EF4-FFF2-40B4-BE49-F238E27FC236}">
                <a16:creationId xmlns:a16="http://schemas.microsoft.com/office/drawing/2014/main" id="{74ED5680-8D4F-6A7A-322A-10963B58549F}"/>
              </a:ext>
            </a:extLst>
          </p:cNvPr>
          <p:cNvSpPr txBox="1">
            <a:spLocks/>
          </p:cNvSpPr>
          <p:nvPr/>
        </p:nvSpPr>
        <p:spPr>
          <a:xfrm>
            <a:off x="582275" y="5040217"/>
            <a:ext cx="7888188" cy="1064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a:lstStyle>
          <a:p>
            <a:pPr algn="ctr"/>
            <a:endParaRPr lang="en-GB" sz="2400" b="1" dirty="0">
              <a:solidFill>
                <a:schemeClr val="accent1"/>
              </a:solidFill>
              <a:latin typeface="Aptos" panose="020B0004020202020204" pitchFamily="34" charset="0"/>
            </a:endParaRPr>
          </a:p>
        </p:txBody>
      </p:sp>
      <p:pic>
        <p:nvPicPr>
          <p:cNvPr id="1026" name="Picture 2" descr="7 Housekeeping Rules For Meetings To ...">
            <a:extLst>
              <a:ext uri="{FF2B5EF4-FFF2-40B4-BE49-F238E27FC236}">
                <a16:creationId xmlns:a16="http://schemas.microsoft.com/office/drawing/2014/main" id="{EF45D3C6-7692-6A00-7C0D-C44424EF1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235" y="2628899"/>
            <a:ext cx="4343400" cy="241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3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90AE-6728-6757-ECEC-CA8C90A5B40F}"/>
              </a:ext>
            </a:extLst>
          </p:cNvPr>
          <p:cNvSpPr>
            <a:spLocks noGrp="1"/>
          </p:cNvSpPr>
          <p:nvPr>
            <p:ph type="title"/>
          </p:nvPr>
        </p:nvSpPr>
        <p:spPr>
          <a:xfrm>
            <a:off x="746877" y="1236961"/>
            <a:ext cx="7888188" cy="582773"/>
          </a:xfrm>
        </p:spPr>
        <p:txBody>
          <a:bodyPr>
            <a:normAutofit/>
          </a:bodyPr>
          <a:lstStyle/>
          <a:p>
            <a:pPr algn="ctr"/>
            <a:r>
              <a:rPr lang="en-GB" sz="3200" dirty="0">
                <a:solidFill>
                  <a:schemeClr val="accent1"/>
                </a:solidFill>
                <a:latin typeface="Aptos Black" panose="020B0004020202020204" pitchFamily="34" charset="0"/>
              </a:rPr>
              <a:t>Session Aims </a:t>
            </a:r>
          </a:p>
        </p:txBody>
      </p:sp>
      <p:sp>
        <p:nvSpPr>
          <p:cNvPr id="3" name="Subtitle 2">
            <a:extLst>
              <a:ext uri="{FF2B5EF4-FFF2-40B4-BE49-F238E27FC236}">
                <a16:creationId xmlns:a16="http://schemas.microsoft.com/office/drawing/2014/main" id="{E6340E42-6B92-AAD2-8581-54CE718A393B}"/>
              </a:ext>
            </a:extLst>
          </p:cNvPr>
          <p:cNvSpPr>
            <a:spLocks noGrp="1"/>
          </p:cNvSpPr>
          <p:nvPr>
            <p:ph idx="1"/>
          </p:nvPr>
        </p:nvSpPr>
        <p:spPr>
          <a:xfrm>
            <a:off x="508934" y="1952135"/>
            <a:ext cx="8126131" cy="3937845"/>
          </a:xfrm>
        </p:spPr>
        <p:txBody>
          <a:bodyPr>
            <a:normAutofit/>
          </a:bodyPr>
          <a:lstStyle/>
          <a:p>
            <a:pPr marL="457200" indent="-457200">
              <a:buAutoNum type="arabicParenR"/>
            </a:pPr>
            <a:r>
              <a:rPr lang="en-GB" sz="2400" dirty="0">
                <a:latin typeface="Aptos" panose="020B0004020202020204" pitchFamily="34" charset="0"/>
              </a:rPr>
              <a:t>Quick outline of ASYE assessor role </a:t>
            </a:r>
          </a:p>
          <a:p>
            <a:pPr marL="457200" indent="-457200">
              <a:buAutoNum type="arabicParenR"/>
            </a:pPr>
            <a:r>
              <a:rPr lang="en-GB" sz="2400" dirty="0">
                <a:latin typeface="Aptos" panose="020B0004020202020204" pitchFamily="34" charset="0"/>
              </a:rPr>
              <a:t>ASYE Assessor training programme</a:t>
            </a:r>
          </a:p>
          <a:p>
            <a:pPr marL="457200" indent="-457200">
              <a:buFont typeface="Arial"/>
              <a:buAutoNum type="arabicParenR"/>
            </a:pPr>
            <a:r>
              <a:rPr lang="en-GB" sz="2400" dirty="0">
                <a:latin typeface="Aptos" panose="020B0004020202020204" pitchFamily="34" charset="0"/>
              </a:rPr>
              <a:t>Annual ASYE action plan for continuous development </a:t>
            </a:r>
          </a:p>
          <a:p>
            <a:pPr marL="457200" indent="-457200">
              <a:buAutoNum type="arabicParenR"/>
            </a:pPr>
            <a:r>
              <a:rPr lang="en-GB" sz="2400" dirty="0">
                <a:latin typeface="Aptos" panose="020B0004020202020204" pitchFamily="34" charset="0"/>
              </a:rPr>
              <a:t>ASYE assessor protected time </a:t>
            </a:r>
          </a:p>
          <a:p>
            <a:pPr marL="457200" indent="-457200">
              <a:buAutoNum type="arabicParenR"/>
            </a:pPr>
            <a:r>
              <a:rPr lang="en-GB" sz="2400" dirty="0">
                <a:latin typeface="Aptos" panose="020B0004020202020204" pitchFamily="34" charset="0"/>
              </a:rPr>
              <a:t>CDP Opportunities &amp; Resources for Supervision</a:t>
            </a:r>
          </a:p>
          <a:p>
            <a:pPr marL="0" lvl="0" indent="0">
              <a:buNone/>
            </a:pPr>
            <a:endParaRPr lang="en-GB" sz="2400" dirty="0">
              <a:latin typeface="Aptos" panose="020B0004020202020204" pitchFamily="34" charset="0"/>
            </a:endParaRPr>
          </a:p>
          <a:p>
            <a:pPr marL="0" lvl="0" indent="0" algn="ctr">
              <a:buNone/>
            </a:pPr>
            <a:r>
              <a:rPr lang="en-GB" sz="2400" dirty="0">
                <a:latin typeface="Aptos" panose="020B0004020202020204" pitchFamily="34" charset="0"/>
              </a:rPr>
              <a:t>Question &amp; Answer (Q&amp;A)</a:t>
            </a:r>
          </a:p>
        </p:txBody>
      </p:sp>
    </p:spTree>
    <p:extLst>
      <p:ext uri="{BB962C8B-B14F-4D97-AF65-F5344CB8AC3E}">
        <p14:creationId xmlns:p14="http://schemas.microsoft.com/office/powerpoint/2010/main" val="388211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1149-73D8-5775-1781-64C88854E056}"/>
              </a:ext>
            </a:extLst>
          </p:cNvPr>
          <p:cNvSpPr>
            <a:spLocks noGrp="1"/>
          </p:cNvSpPr>
          <p:nvPr>
            <p:ph type="title"/>
          </p:nvPr>
        </p:nvSpPr>
        <p:spPr>
          <a:xfrm>
            <a:off x="789271" y="1153459"/>
            <a:ext cx="7888188" cy="753204"/>
          </a:xfrm>
        </p:spPr>
        <p:txBody>
          <a:bodyPr>
            <a:normAutofit fontScale="90000"/>
          </a:bodyPr>
          <a:lstStyle/>
          <a:p>
            <a:pPr algn="ctr"/>
            <a:r>
              <a:rPr lang="en-GB" sz="3600" b="1" dirty="0">
                <a:solidFill>
                  <a:schemeClr val="accent1"/>
                </a:solidFill>
                <a:latin typeface="Aptos Black" panose="020B0004020202020204" pitchFamily="34" charset="0"/>
              </a:rPr>
              <a:t>1) Outline of ASYE Assessor role </a:t>
            </a:r>
            <a:br>
              <a:rPr lang="en-GB" dirty="0">
                <a:latin typeface="Aptos" panose="020B0004020202020204" pitchFamily="34" charset="0"/>
              </a:rPr>
            </a:br>
            <a:endParaRPr lang="en-GB" dirty="0"/>
          </a:p>
        </p:txBody>
      </p:sp>
      <p:sp>
        <p:nvSpPr>
          <p:cNvPr id="3" name="Content Placeholder 2">
            <a:extLst>
              <a:ext uri="{FF2B5EF4-FFF2-40B4-BE49-F238E27FC236}">
                <a16:creationId xmlns:a16="http://schemas.microsoft.com/office/drawing/2014/main" id="{C99AF768-AD64-6027-E5F8-6D7B2D227DF9}"/>
              </a:ext>
            </a:extLst>
          </p:cNvPr>
          <p:cNvSpPr>
            <a:spLocks noGrp="1"/>
          </p:cNvSpPr>
          <p:nvPr>
            <p:ph idx="1"/>
          </p:nvPr>
        </p:nvSpPr>
        <p:spPr>
          <a:xfrm>
            <a:off x="627907" y="1680882"/>
            <a:ext cx="7888188" cy="4008718"/>
          </a:xfrm>
        </p:spPr>
        <p:txBody>
          <a:bodyPr>
            <a:normAutofit fontScale="92500" lnSpcReduction="20000"/>
          </a:bodyPr>
          <a:lstStyle/>
          <a:p>
            <a:pPr marL="0" indent="0">
              <a:buNone/>
            </a:pPr>
            <a:r>
              <a:rPr lang="en-GB" dirty="0">
                <a:latin typeface="Aptos" panose="020B0004020202020204" pitchFamily="34" charset="0"/>
              </a:rPr>
              <a:t>The role of the assessor is to:</a:t>
            </a:r>
          </a:p>
          <a:p>
            <a:r>
              <a:rPr lang="en-GB" sz="2600" dirty="0">
                <a:latin typeface="Aptos" panose="020B0004020202020204" pitchFamily="34" charset="0"/>
              </a:rPr>
              <a:t>Support the NQSW in the development of their social work practice</a:t>
            </a:r>
          </a:p>
          <a:p>
            <a:r>
              <a:rPr lang="en-GB" sz="2600" dirty="0">
                <a:latin typeface="Aptos" panose="020B0004020202020204" pitchFamily="34" charset="0"/>
              </a:rPr>
              <a:t>Provide ongoing developmental feedback to promote practice change</a:t>
            </a:r>
          </a:p>
          <a:p>
            <a:r>
              <a:rPr lang="en-GB" sz="2600" dirty="0">
                <a:latin typeface="Aptos" panose="020B0004020202020204" pitchFamily="34" charset="0"/>
              </a:rPr>
              <a:t>Undertake an assessment of the NQSW’s progressive development, leading to a pass/fail recommendation at the end of the programme for which they are professionally accountable</a:t>
            </a:r>
          </a:p>
          <a:p>
            <a:r>
              <a:rPr lang="en-GB" sz="2600" dirty="0">
                <a:latin typeface="Aptos" panose="020B0004020202020204" pitchFamily="34" charset="0"/>
              </a:rPr>
              <a:t>Ensure that the NQSW receives the support set out in the </a:t>
            </a:r>
            <a:r>
              <a:rPr lang="en-GB" sz="2600" dirty="0">
                <a:latin typeface="Aptos" panose="020B0004020202020204" pitchFamily="34" charset="0"/>
                <a:hlinkClick r:id="rId3"/>
              </a:rPr>
              <a:t>Standards for Employers of Social Workers</a:t>
            </a:r>
            <a:r>
              <a:rPr lang="en-GB" sz="2600" dirty="0">
                <a:latin typeface="Aptos" panose="020B0004020202020204" pitchFamily="34" charset="0"/>
              </a:rPr>
              <a:t> (together with the NQSW’s line manager).</a:t>
            </a:r>
          </a:p>
          <a:p>
            <a:endParaRPr lang="en-GB" dirty="0"/>
          </a:p>
        </p:txBody>
      </p:sp>
    </p:spTree>
    <p:extLst>
      <p:ext uri="{BB962C8B-B14F-4D97-AF65-F5344CB8AC3E}">
        <p14:creationId xmlns:p14="http://schemas.microsoft.com/office/powerpoint/2010/main" val="332155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A2C6D-46CE-99A0-D97F-67BD5E128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E8920-E436-D96E-45B7-7F355BE5AFAF}"/>
              </a:ext>
            </a:extLst>
          </p:cNvPr>
          <p:cNvSpPr>
            <a:spLocks noGrp="1"/>
          </p:cNvSpPr>
          <p:nvPr>
            <p:ph type="title"/>
          </p:nvPr>
        </p:nvSpPr>
        <p:spPr>
          <a:xfrm>
            <a:off x="722035" y="1210065"/>
            <a:ext cx="7888188" cy="753204"/>
          </a:xfrm>
        </p:spPr>
        <p:txBody>
          <a:bodyPr>
            <a:normAutofit fontScale="90000"/>
          </a:bodyPr>
          <a:lstStyle/>
          <a:p>
            <a:pPr algn="ctr"/>
            <a:r>
              <a:rPr lang="en-GB" sz="3600" b="1" dirty="0">
                <a:solidFill>
                  <a:schemeClr val="accent1"/>
                </a:solidFill>
                <a:latin typeface="Aptos Black" panose="020B0004020202020204" pitchFamily="34" charset="0"/>
              </a:rPr>
              <a:t>1) Outline of ASYE Assessor Role </a:t>
            </a:r>
            <a:br>
              <a:rPr lang="en-GB" dirty="0">
                <a:latin typeface="Aptos" panose="020B0004020202020204" pitchFamily="34" charset="0"/>
              </a:rPr>
            </a:br>
            <a:endParaRPr lang="en-GB" dirty="0"/>
          </a:p>
        </p:txBody>
      </p:sp>
      <p:sp>
        <p:nvSpPr>
          <p:cNvPr id="3" name="Content Placeholder 2">
            <a:extLst>
              <a:ext uri="{FF2B5EF4-FFF2-40B4-BE49-F238E27FC236}">
                <a16:creationId xmlns:a16="http://schemas.microsoft.com/office/drawing/2014/main" id="{70A4882A-C365-1FC0-EB18-59193C955D27}"/>
              </a:ext>
            </a:extLst>
          </p:cNvPr>
          <p:cNvSpPr>
            <a:spLocks noGrp="1"/>
          </p:cNvSpPr>
          <p:nvPr>
            <p:ph idx="1"/>
          </p:nvPr>
        </p:nvSpPr>
        <p:spPr>
          <a:xfrm>
            <a:off x="336177" y="1680881"/>
            <a:ext cx="8471646" cy="5365375"/>
          </a:xfrm>
        </p:spPr>
        <p:txBody>
          <a:bodyPr>
            <a:normAutofit/>
          </a:bodyPr>
          <a:lstStyle/>
          <a:p>
            <a:pPr marL="342900" lvl="0" indent="-342900">
              <a:lnSpc>
                <a:spcPct val="107000"/>
              </a:lnSpc>
              <a:spcBef>
                <a:spcPts val="0"/>
              </a:spcBef>
              <a:spcAft>
                <a:spcPts val="600"/>
              </a:spcAft>
              <a:buFont typeface="Wingdings" panose="05000000000000000000" pitchFamily="2" charset="2"/>
              <a:buChar char="ü"/>
            </a:pPr>
            <a:r>
              <a:rPr lang="en-US" sz="1800" b="1" kern="100" dirty="0">
                <a:latin typeface="Aptos" panose="020B0004020202020204" pitchFamily="34" charset="0"/>
                <a:ea typeface="Calibri" panose="020F0502020204030204" pitchFamily="34" charset="0"/>
                <a:cs typeface="Calibri" panose="020F0502020204030204" pitchFamily="34" charset="0"/>
              </a:rPr>
              <a:t>Initial meetings </a:t>
            </a:r>
            <a:r>
              <a:rPr lang="en-US" sz="1800" kern="100" dirty="0">
                <a:latin typeface="Aptos" panose="020B0004020202020204" pitchFamily="34" charset="0"/>
                <a:ea typeface="Calibri" panose="020F0502020204030204" pitchFamily="34" charset="0"/>
                <a:cs typeface="Calibri" panose="020F0502020204030204" pitchFamily="34" charset="0"/>
              </a:rPr>
              <a:t>with NQSW – SAA, IPDM </a:t>
            </a:r>
          </a:p>
          <a:p>
            <a:pPr marL="342900" lvl="0" indent="-342900">
              <a:lnSpc>
                <a:spcPct val="107000"/>
              </a:lnSpc>
              <a:spcBef>
                <a:spcPts val="0"/>
              </a:spcBef>
              <a:spcAft>
                <a:spcPts val="600"/>
              </a:spcAft>
              <a:buFont typeface="Wingdings" panose="05000000000000000000" pitchFamily="2" charset="2"/>
              <a:buChar char="ü"/>
            </a:pPr>
            <a:r>
              <a:rPr lang="en-US" sz="1800" kern="100" dirty="0">
                <a:latin typeface="Aptos" panose="020B0004020202020204" pitchFamily="34" charset="0"/>
                <a:ea typeface="Calibri" panose="020F0502020204030204" pitchFamily="34" charset="0"/>
                <a:cs typeface="Calibri" panose="020F0502020204030204" pitchFamily="34" charset="0"/>
              </a:rPr>
              <a:t>ASYE </a:t>
            </a:r>
            <a:r>
              <a:rPr lang="en-US" sz="1800" b="1" kern="100" dirty="0">
                <a:latin typeface="Aptos" panose="020B0004020202020204" pitchFamily="34" charset="0"/>
                <a:ea typeface="Calibri" panose="020F0502020204030204" pitchFamily="34" charset="0"/>
                <a:cs typeface="Calibri" panose="020F0502020204030204" pitchFamily="34" charset="0"/>
              </a:rPr>
              <a:t>critically reflective supervision </a:t>
            </a:r>
            <a:r>
              <a:rPr lang="en-US" sz="1800" kern="100" dirty="0">
                <a:latin typeface="Aptos" panose="020B0004020202020204" pitchFamily="34" charset="0"/>
                <a:ea typeface="Calibri" panose="020F0502020204030204" pitchFamily="34" charset="0"/>
                <a:cs typeface="Calibri" panose="020F0502020204030204" pitchFamily="34" charset="0"/>
              </a:rPr>
              <a:t>(1.5 hours p/session) </a:t>
            </a:r>
            <a:endParaRPr lang="en-GB" sz="1800" kern="100" dirty="0">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600"/>
              </a:spcAft>
              <a:buFont typeface="Wingdings" panose="05000000000000000000" pitchFamily="2" charset="2"/>
              <a:buChar char="ü"/>
            </a:pPr>
            <a:r>
              <a:rPr lang="en-US" sz="1800" kern="100" dirty="0">
                <a:latin typeface="Aptos" panose="020B0004020202020204" pitchFamily="34" charset="0"/>
                <a:ea typeface="Calibri" panose="020F0502020204030204" pitchFamily="34" charset="0"/>
                <a:cs typeface="Calibri" panose="020F0502020204030204" pitchFamily="34" charset="0"/>
              </a:rPr>
              <a:t>Weekly (first 6 weeks)</a:t>
            </a:r>
            <a:r>
              <a:rPr lang="en-GB" sz="1800" kern="100" dirty="0">
                <a:latin typeface="Aptos" panose="020B0004020202020204" pitchFamily="34" charset="0"/>
                <a:ea typeface="Calibri" panose="020F0502020204030204" pitchFamily="34" charset="0"/>
                <a:cs typeface="Times New Roman" panose="02020603050405020304" pitchFamily="18" charset="0"/>
              </a:rPr>
              <a:t>; </a:t>
            </a:r>
            <a:r>
              <a:rPr lang="en-US" sz="1800" kern="100" dirty="0">
                <a:latin typeface="Aptos" panose="020B0004020202020204" pitchFamily="34" charset="0"/>
                <a:ea typeface="Calibri" panose="020F0502020204030204" pitchFamily="34" charset="0"/>
                <a:cs typeface="Calibri" panose="020F0502020204030204" pitchFamily="34" charset="0"/>
              </a:rPr>
              <a:t>fortnightly (6 weeks - 6 months);</a:t>
            </a:r>
            <a:r>
              <a:rPr lang="en-GB" sz="1800" kern="100" dirty="0">
                <a:latin typeface="Aptos" panose="020B0004020202020204" pitchFamily="34" charset="0"/>
                <a:ea typeface="Calibri" panose="020F0502020204030204" pitchFamily="34" charset="0"/>
                <a:cs typeface="Times New Roman" panose="02020603050405020304" pitchFamily="18" charset="0"/>
              </a:rPr>
              <a:t> Monthly </a:t>
            </a:r>
            <a:r>
              <a:rPr lang="en-US" sz="1800" kern="100" dirty="0">
                <a:latin typeface="Aptos" panose="020B0004020202020204" pitchFamily="34" charset="0"/>
                <a:ea typeface="Calibri" panose="020F0502020204030204" pitchFamily="34" charset="0"/>
                <a:cs typeface="Calibri" panose="020F0502020204030204" pitchFamily="34" charset="0"/>
              </a:rPr>
              <a:t>(6-12 months)</a:t>
            </a:r>
            <a:endParaRPr lang="en-GB" sz="1800" kern="100" dirty="0">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600"/>
              </a:spcAft>
              <a:buFont typeface="Wingdings" panose="05000000000000000000" pitchFamily="2" charset="2"/>
              <a:buChar char="ü"/>
            </a:pPr>
            <a:r>
              <a:rPr lang="en-US" sz="1800" b="1" kern="100" dirty="0">
                <a:latin typeface="Aptos" panose="020B0004020202020204" pitchFamily="34" charset="0"/>
                <a:ea typeface="Calibri" panose="020F0502020204030204" pitchFamily="34" charset="0"/>
                <a:cs typeface="Calibri" panose="020F0502020204030204" pitchFamily="34" charset="0"/>
              </a:rPr>
              <a:t>Direct observations </a:t>
            </a:r>
            <a:r>
              <a:rPr lang="en-US" sz="1800" kern="100" dirty="0">
                <a:latin typeface="Aptos" panose="020B0004020202020204" pitchFamily="34" charset="0"/>
                <a:ea typeface="Calibri" panose="020F0502020204030204" pitchFamily="34" charset="0"/>
                <a:cs typeface="Calibri" panose="020F0502020204030204" pitchFamily="34" charset="0"/>
              </a:rPr>
              <a:t>of NQSW practice</a:t>
            </a:r>
            <a:endParaRPr lang="en-GB" sz="1800" kern="100" dirty="0">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600"/>
              </a:spcAft>
              <a:buFont typeface="Wingdings" panose="05000000000000000000" pitchFamily="2" charset="2"/>
              <a:buChar char="ü"/>
            </a:pPr>
            <a:r>
              <a:rPr lang="en-US" sz="1800" b="1" kern="100" dirty="0">
                <a:latin typeface="Aptos" panose="020B0004020202020204" pitchFamily="34" charset="0"/>
                <a:ea typeface="Calibri" panose="020F0502020204030204" pitchFamily="34" charset="0"/>
                <a:cs typeface="Calibri" panose="020F0502020204030204" pitchFamily="34" charset="0"/>
              </a:rPr>
              <a:t>Reviewing written products </a:t>
            </a:r>
            <a:r>
              <a:rPr lang="en-US" sz="1800" kern="100" dirty="0">
                <a:latin typeface="Aptos" panose="020B0004020202020204" pitchFamily="34" charset="0"/>
                <a:ea typeface="Calibri" panose="020F0502020204030204" pitchFamily="34" charset="0"/>
                <a:cs typeface="Calibri" panose="020F0502020204030204" pitchFamily="34" charset="0"/>
              </a:rPr>
              <a:t>by NQSW</a:t>
            </a:r>
            <a:endParaRPr lang="en-GB" sz="1800" kern="100" dirty="0">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600"/>
              </a:spcAft>
              <a:buFont typeface="Wingdings" panose="05000000000000000000" pitchFamily="2" charset="2"/>
              <a:buChar char="ü"/>
            </a:pPr>
            <a:r>
              <a:rPr lang="en-US" sz="1800" kern="100" dirty="0">
                <a:latin typeface="Aptos" panose="020B0004020202020204" pitchFamily="34" charset="0"/>
                <a:ea typeface="Calibri" panose="020F0502020204030204" pitchFamily="34" charset="0"/>
                <a:cs typeface="Calibri" panose="020F0502020204030204" pitchFamily="34" charset="0"/>
              </a:rPr>
              <a:t>Providing </a:t>
            </a:r>
            <a:r>
              <a:rPr lang="en-US" sz="1800" b="1" kern="100" dirty="0">
                <a:latin typeface="Aptos" panose="020B0004020202020204" pitchFamily="34" charset="0"/>
                <a:ea typeface="Calibri" panose="020F0502020204030204" pitchFamily="34" charset="0"/>
                <a:cs typeface="Calibri" panose="020F0502020204030204" pitchFamily="34" charset="0"/>
              </a:rPr>
              <a:t>positive and constructive feedback </a:t>
            </a:r>
            <a:r>
              <a:rPr lang="en-US" sz="1800" kern="100" dirty="0">
                <a:latin typeface="Aptos" panose="020B0004020202020204" pitchFamily="34" charset="0"/>
                <a:ea typeface="Calibri" panose="020F0502020204030204" pitchFamily="34" charset="0"/>
                <a:cs typeface="Calibri" panose="020F0502020204030204" pitchFamily="34" charset="0"/>
              </a:rPr>
              <a:t>to aid NQSW development.</a:t>
            </a:r>
            <a:endParaRPr lang="en-GB" sz="1800" kern="100" dirty="0">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600"/>
              </a:spcAft>
              <a:buFont typeface="Wingdings" panose="05000000000000000000" pitchFamily="2" charset="2"/>
              <a:buChar char="ü"/>
            </a:pPr>
            <a:r>
              <a:rPr lang="en-US" sz="1800" kern="100" dirty="0">
                <a:latin typeface="Aptos" panose="020B0004020202020204" pitchFamily="34" charset="0"/>
                <a:ea typeface="Calibri" panose="020F0502020204030204" pitchFamily="34" charset="0"/>
                <a:cs typeface="Calibri" panose="020F0502020204030204" pitchFamily="34" charset="0"/>
              </a:rPr>
              <a:t>Writing </a:t>
            </a:r>
            <a:r>
              <a:rPr lang="en-US" sz="1800" b="1" kern="100" dirty="0">
                <a:latin typeface="Aptos" panose="020B0004020202020204" pitchFamily="34" charset="0"/>
                <a:ea typeface="Calibri" panose="020F0502020204030204" pitchFamily="34" charset="0"/>
                <a:cs typeface="Calibri" panose="020F0502020204030204" pitchFamily="34" charset="0"/>
              </a:rPr>
              <a:t>ASYE assessor reports </a:t>
            </a:r>
            <a:r>
              <a:rPr lang="en-US" sz="1800" kern="100" dirty="0">
                <a:latin typeface="Aptos" panose="020B0004020202020204" pitchFamily="34" charset="0"/>
                <a:ea typeface="Calibri" panose="020F0502020204030204" pitchFamily="34" charset="0"/>
                <a:cs typeface="Calibri" panose="020F0502020204030204" pitchFamily="34" charset="0"/>
              </a:rPr>
              <a:t>at 3, 6 and 12 months, triangulated on variety of sources, against the PCF and PQS.</a:t>
            </a:r>
            <a:r>
              <a:rPr lang="en-GB" sz="1800" kern="100" dirty="0">
                <a:latin typeface="Aptos" panose="020B0004020202020204" pitchFamily="34" charset="0"/>
                <a:ea typeface="Calibri" panose="020F0502020204030204" pitchFamily="34" charset="0"/>
                <a:cs typeface="Times New Roman" panose="02020603050405020304" pitchFamily="18" charset="0"/>
              </a:rPr>
              <a:t> Short 9-month review report</a:t>
            </a:r>
            <a:endParaRPr lang="en-US" sz="1800" kern="100" dirty="0">
              <a:latin typeface="Aptos" panose="020B0004020202020204" pitchFamily="34" charset="0"/>
              <a:ea typeface="Calibri" panose="020F0502020204030204" pitchFamily="34" charset="0"/>
              <a:cs typeface="Calibri" panose="020F0502020204030204" pitchFamily="34" charset="0"/>
            </a:endParaRPr>
          </a:p>
          <a:p>
            <a:pPr marL="342900" lvl="0" indent="-342900">
              <a:lnSpc>
                <a:spcPct val="107000"/>
              </a:lnSpc>
              <a:spcBef>
                <a:spcPts val="0"/>
              </a:spcBef>
              <a:spcAft>
                <a:spcPts val="600"/>
              </a:spcAft>
              <a:buFont typeface="Wingdings" panose="05000000000000000000" pitchFamily="2" charset="2"/>
              <a:buChar char="ü"/>
            </a:pPr>
            <a:r>
              <a:rPr lang="en-US" sz="1800" kern="100" dirty="0">
                <a:latin typeface="Aptos" panose="020B0004020202020204" pitchFamily="34" charset="0"/>
                <a:ea typeface="Calibri" panose="020F0502020204030204" pitchFamily="34" charset="0"/>
                <a:cs typeface="Calibri" panose="020F0502020204030204" pitchFamily="34" charset="0"/>
              </a:rPr>
              <a:t>Checking ASYE portfolio to ensure quality before </a:t>
            </a:r>
            <a:r>
              <a:rPr lang="en-US" sz="1800" b="1" kern="100" dirty="0">
                <a:latin typeface="Aptos" panose="020B0004020202020204" pitchFamily="34" charset="0"/>
                <a:ea typeface="Calibri" panose="020F0502020204030204" pitchFamily="34" charset="0"/>
                <a:cs typeface="Calibri" panose="020F0502020204030204" pitchFamily="34" charset="0"/>
              </a:rPr>
              <a:t>internal moderation</a:t>
            </a:r>
            <a:r>
              <a:rPr lang="en-US" sz="1800" kern="100" dirty="0">
                <a:latin typeface="Aptos" panose="020B0004020202020204" pitchFamily="34" charset="0"/>
                <a:ea typeface="Calibri" panose="020F0502020204030204" pitchFamily="34" charset="0"/>
                <a:cs typeface="Calibri" panose="020F0502020204030204" pitchFamily="34" charset="0"/>
              </a:rPr>
              <a:t>.</a:t>
            </a:r>
            <a:endParaRPr lang="en-GB" sz="1800" kern="100" dirty="0">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600"/>
              </a:spcAft>
              <a:buFont typeface="Wingdings" panose="05000000000000000000" pitchFamily="2" charset="2"/>
              <a:buChar char="ü"/>
            </a:pPr>
            <a:r>
              <a:rPr lang="en-US" sz="1800" b="1" kern="100" dirty="0">
                <a:latin typeface="Aptos" panose="020B0004020202020204" pitchFamily="34" charset="0"/>
                <a:ea typeface="Calibri" panose="020F0502020204030204" pitchFamily="34" charset="0"/>
                <a:cs typeface="Calibri" panose="020F0502020204030204" pitchFamily="34" charset="0"/>
              </a:rPr>
              <a:t>Monitoring</a:t>
            </a:r>
            <a:r>
              <a:rPr lang="en-US" sz="1800" kern="100" dirty="0">
                <a:latin typeface="Aptos" panose="020B0004020202020204" pitchFamily="34" charset="0"/>
                <a:ea typeface="Calibri" panose="020F0502020204030204" pitchFamily="34" charset="0"/>
                <a:cs typeface="Calibri" panose="020F0502020204030204" pitchFamily="34" charset="0"/>
              </a:rPr>
              <a:t> - Responding to issues impacting on NQSWs experience of ASYE or causes for concern.</a:t>
            </a:r>
            <a:endParaRPr lang="en-US" sz="1800" kern="100" dirty="0">
              <a:latin typeface="Aptos" panose="020B000402020202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58787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A5959-EF07-62C0-5847-0B0240F86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FFBFD-9BAA-B648-FD5C-4DDDF5CC4873}"/>
              </a:ext>
            </a:extLst>
          </p:cNvPr>
          <p:cNvSpPr>
            <a:spLocks noGrp="1"/>
          </p:cNvSpPr>
          <p:nvPr>
            <p:ph type="title"/>
          </p:nvPr>
        </p:nvSpPr>
        <p:spPr>
          <a:xfrm>
            <a:off x="722035" y="1210065"/>
            <a:ext cx="7888188" cy="753204"/>
          </a:xfrm>
        </p:spPr>
        <p:txBody>
          <a:bodyPr>
            <a:normAutofit fontScale="90000"/>
          </a:bodyPr>
          <a:lstStyle/>
          <a:p>
            <a:pPr algn="ctr"/>
            <a:r>
              <a:rPr lang="en-GB" sz="3600" b="1" dirty="0">
                <a:solidFill>
                  <a:schemeClr val="accent1"/>
                </a:solidFill>
                <a:latin typeface="Aptos Black" panose="020B0004020202020204" pitchFamily="34" charset="0"/>
              </a:rPr>
              <a:t>1) Outline of ASYE Assessor Role </a:t>
            </a:r>
            <a:br>
              <a:rPr lang="en-GB" dirty="0">
                <a:latin typeface="Aptos" panose="020B0004020202020204" pitchFamily="34" charset="0"/>
              </a:rPr>
            </a:br>
            <a:endParaRPr lang="en-GB" dirty="0"/>
          </a:p>
        </p:txBody>
      </p:sp>
      <p:sp>
        <p:nvSpPr>
          <p:cNvPr id="3" name="Content Placeholder 2">
            <a:extLst>
              <a:ext uri="{FF2B5EF4-FFF2-40B4-BE49-F238E27FC236}">
                <a16:creationId xmlns:a16="http://schemas.microsoft.com/office/drawing/2014/main" id="{1A8C1735-2258-4307-8EE9-00706E8D30DD}"/>
              </a:ext>
            </a:extLst>
          </p:cNvPr>
          <p:cNvSpPr>
            <a:spLocks noGrp="1"/>
          </p:cNvSpPr>
          <p:nvPr>
            <p:ph idx="1"/>
          </p:nvPr>
        </p:nvSpPr>
        <p:spPr>
          <a:xfrm>
            <a:off x="336177" y="1680881"/>
            <a:ext cx="8471646" cy="536537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GB" sz="2200" dirty="0">
                <a:solidFill>
                  <a:prstClr val="black"/>
                </a:solidFill>
                <a:latin typeface="Aptos" panose="020B0004020202020204" pitchFamily="34" charset="0"/>
              </a:rPr>
              <a:t>The internal moderation process confirms the </a:t>
            </a:r>
            <a:r>
              <a:rPr kumimoji="0" lang="en-GB" sz="2200" b="0" i="0" u="none" strike="noStrike" kern="1200" cap="none" spc="0" normalizeH="0" baseline="0" noProof="0" dirty="0">
                <a:ln>
                  <a:noFill/>
                </a:ln>
                <a:solidFill>
                  <a:prstClr val="black"/>
                </a:solidFill>
                <a:effectLst/>
                <a:uLnTx/>
                <a:uFillTx/>
                <a:latin typeface="Aptos" panose="020B0004020202020204" pitchFamily="34" charset="0"/>
              </a:rPr>
              <a:t>assessment outcome by </a:t>
            </a:r>
            <a:r>
              <a:rPr lang="en-GB" sz="2200" dirty="0">
                <a:solidFill>
                  <a:prstClr val="black"/>
                </a:solidFill>
                <a:latin typeface="Aptos" panose="020B0004020202020204" pitchFamily="34" charset="0"/>
              </a:rPr>
              <a:t>assessors. </a:t>
            </a:r>
            <a:r>
              <a:rPr kumimoji="0" lang="en-GB" sz="2200" b="0" i="0" u="none" strike="noStrike" kern="1200" cap="none" spc="0" normalizeH="0" baseline="0" noProof="0" dirty="0">
                <a:ln>
                  <a:noFill/>
                </a:ln>
                <a:solidFill>
                  <a:prstClr val="black"/>
                </a:solidFill>
                <a:effectLst/>
                <a:uLnTx/>
                <a:uFillTx/>
                <a:latin typeface="Aptos" panose="020B0004020202020204" pitchFamily="34" charset="0"/>
              </a:rPr>
              <a:t>One question includes, </a:t>
            </a:r>
            <a:r>
              <a:rPr kumimoji="0" lang="en-GB" sz="2200" b="0" i="1" u="none" strike="noStrike" kern="1200" cap="none" spc="0" normalizeH="0" baseline="0" noProof="0" dirty="0">
                <a:ln>
                  <a:noFill/>
                </a:ln>
                <a:solidFill>
                  <a:prstClr val="black"/>
                </a:solidFill>
                <a:effectLst/>
                <a:uLnTx/>
                <a:uFillTx/>
                <a:latin typeface="Aptos" panose="020B0004020202020204" pitchFamily="34" charset="0"/>
              </a:rPr>
              <a:t>does the assessor provide </a:t>
            </a:r>
            <a:r>
              <a:rPr kumimoji="0" lang="en-GB" sz="2200" b="1" i="1" u="none" strike="noStrike" kern="1200" cap="none" spc="0" normalizeH="0" baseline="0" noProof="0" dirty="0">
                <a:ln>
                  <a:noFill/>
                </a:ln>
                <a:solidFill>
                  <a:prstClr val="black"/>
                </a:solidFill>
                <a:effectLst/>
                <a:uLnTx/>
                <a:uFillTx/>
                <a:latin typeface="Aptos" panose="020B0004020202020204" pitchFamily="34" charset="0"/>
              </a:rPr>
              <a:t>clear evidence </a:t>
            </a:r>
            <a:r>
              <a:rPr kumimoji="0" lang="en-GB" sz="2200" b="0" i="1" u="none" strike="noStrike" kern="1200" cap="none" spc="0" normalizeH="0" baseline="0" noProof="0" dirty="0">
                <a:ln>
                  <a:noFill/>
                </a:ln>
                <a:solidFill>
                  <a:prstClr val="black"/>
                </a:solidFill>
                <a:effectLst/>
                <a:uLnTx/>
                <a:uFillTx/>
                <a:latin typeface="Aptos" panose="020B0004020202020204" pitchFamily="34" charset="0"/>
              </a:rPr>
              <a:t>of </a:t>
            </a:r>
            <a:r>
              <a:rPr kumimoji="0" lang="en-GB" sz="2200" b="1" i="1" u="none" strike="noStrike" kern="1200" cap="none" spc="0" normalizeH="0" baseline="0" noProof="0" dirty="0">
                <a:ln>
                  <a:noFill/>
                </a:ln>
                <a:solidFill>
                  <a:prstClr val="black"/>
                </a:solidFill>
                <a:effectLst/>
                <a:uLnTx/>
                <a:uFillTx/>
                <a:latin typeface="Aptos" panose="020B0004020202020204" pitchFamily="34" charset="0"/>
              </a:rPr>
              <a:t>why they have made their recommendations</a:t>
            </a:r>
            <a:r>
              <a:rPr kumimoji="0" lang="en-GB" sz="2200" b="0" i="0" u="none" strike="noStrike" kern="1200" cap="none" spc="0" normalizeH="0" baseline="0" noProof="0" dirty="0">
                <a:ln>
                  <a:noFill/>
                </a:ln>
                <a:solidFill>
                  <a:prstClr val="black"/>
                </a:solidFill>
                <a:effectLst/>
                <a:uLnTx/>
                <a:uFillTx/>
                <a:latin typeface="Aptos" panose="020B00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2000" b="0" i="0" u="none" strike="noStrike" kern="1200" cap="none" spc="0" normalizeH="0" baseline="0" noProof="0" dirty="0">
              <a:ln>
                <a:noFill/>
              </a:ln>
              <a:solidFill>
                <a:srgbClr val="70AD47"/>
              </a:solidFill>
              <a:effectLst/>
              <a:uLnTx/>
              <a:uFillTx/>
              <a:latin typeface="Aptos" panose="020B00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srgbClr val="70AD47"/>
                </a:solidFill>
                <a:effectLst/>
                <a:uLnTx/>
                <a:uFillTx/>
                <a:latin typeface="Aptos" panose="020B0004020202020204" pitchFamily="34" charset="0"/>
              </a:rPr>
              <a:t>A. Accurate</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rPr>
              <a:t>: Is it consistent with the assessment criteria?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srgbClr val="70AD47"/>
                </a:solidFill>
                <a:effectLst/>
                <a:uLnTx/>
                <a:uFillTx/>
                <a:latin typeface="Aptos" panose="020B0004020202020204" pitchFamily="34" charset="0"/>
              </a:rPr>
              <a:t>B. Valid: </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rPr>
              <a:t>Is it based on evidence that reflects breadth of the NQSWs work throughout the year and their progression?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srgbClr val="70AD47"/>
                </a:solidFill>
                <a:effectLst/>
                <a:uLnTx/>
                <a:uFillTx/>
                <a:latin typeface="Aptos" panose="020B0004020202020204" pitchFamily="34" charset="0"/>
              </a:rPr>
              <a:t>C. Robust: </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rPr>
              <a:t>Is it based on evidence that is checked and consistent and leads to a defensible judgement?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srgbClr val="70AD47"/>
                </a:solidFill>
                <a:effectLst/>
                <a:uLnTx/>
                <a:uFillTx/>
                <a:latin typeface="Aptos" panose="020B0004020202020204" pitchFamily="34" charset="0"/>
              </a:rPr>
              <a:t>D. Sufficient</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rPr>
              <a:t>: Is it based on a sufficiently broad and varied range of different types of evidence?</a:t>
            </a:r>
          </a:p>
          <a:p>
            <a:pPr marL="0" indent="0">
              <a:buNone/>
            </a:pPr>
            <a:endParaRPr lang="en-GB" dirty="0"/>
          </a:p>
        </p:txBody>
      </p:sp>
    </p:spTree>
    <p:extLst>
      <p:ext uri="{BB962C8B-B14F-4D97-AF65-F5344CB8AC3E}">
        <p14:creationId xmlns:p14="http://schemas.microsoft.com/office/powerpoint/2010/main" val="375536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628BD-32A5-B91E-FA75-2D1B64691B2E}"/>
              </a:ext>
            </a:extLst>
          </p:cNvPr>
          <p:cNvSpPr>
            <a:spLocks noGrp="1"/>
          </p:cNvSpPr>
          <p:nvPr>
            <p:ph type="title"/>
          </p:nvPr>
        </p:nvSpPr>
        <p:spPr/>
        <p:txBody>
          <a:bodyPr/>
          <a:lstStyle/>
          <a:p>
            <a:pPr algn="ctr"/>
            <a:r>
              <a:rPr kumimoji="0" lang="en-GB" sz="3200" b="1" i="0" u="none" strike="noStrike" kern="1200" cap="none" spc="0" normalizeH="0" baseline="0" noProof="0" dirty="0">
                <a:ln>
                  <a:noFill/>
                </a:ln>
                <a:solidFill>
                  <a:srgbClr val="4472C4"/>
                </a:solidFill>
                <a:effectLst/>
                <a:uLnTx/>
                <a:uFillTx/>
                <a:latin typeface="Aptos Black" panose="020B0004020202020204" pitchFamily="34" charset="0"/>
                <a:ea typeface="+mj-ea"/>
                <a:cs typeface="+mj-cs"/>
              </a:rPr>
              <a:t> 2) </a:t>
            </a:r>
            <a:r>
              <a:rPr lang="en-GB" sz="3200" b="1" dirty="0">
                <a:solidFill>
                  <a:srgbClr val="4472C4"/>
                </a:solidFill>
                <a:latin typeface="Aptos Black" panose="020B0004020202020204" pitchFamily="34" charset="0"/>
              </a:rPr>
              <a:t>GMSWA </a:t>
            </a:r>
            <a:r>
              <a:rPr kumimoji="0" lang="en-GB" sz="3200" b="1" i="0" u="none" strike="noStrike" kern="1200" cap="none" spc="0" normalizeH="0" baseline="0" noProof="0" dirty="0">
                <a:ln>
                  <a:noFill/>
                </a:ln>
                <a:solidFill>
                  <a:srgbClr val="4472C4"/>
                </a:solidFill>
                <a:effectLst/>
                <a:uLnTx/>
                <a:uFillTx/>
                <a:latin typeface="Aptos Black" panose="020B0004020202020204" pitchFamily="34" charset="0"/>
                <a:ea typeface="+mj-ea"/>
                <a:cs typeface="+mj-cs"/>
              </a:rPr>
              <a:t>ASYE Assessor Training </a:t>
            </a:r>
            <a:endParaRPr lang="en-GB" dirty="0"/>
          </a:p>
        </p:txBody>
      </p:sp>
      <p:pic>
        <p:nvPicPr>
          <p:cNvPr id="5" name="Content Placeholder 4">
            <a:extLst>
              <a:ext uri="{FF2B5EF4-FFF2-40B4-BE49-F238E27FC236}">
                <a16:creationId xmlns:a16="http://schemas.microsoft.com/office/drawing/2014/main" id="{0FA7231F-1087-9F69-D2A5-926FA56181A1}"/>
              </a:ext>
            </a:extLst>
          </p:cNvPr>
          <p:cNvPicPr>
            <a:picLocks noGrp="1" noChangeAspect="1"/>
          </p:cNvPicPr>
          <p:nvPr>
            <p:ph sz="half" idx="1"/>
          </p:nvPr>
        </p:nvPicPr>
        <p:blipFill>
          <a:blip r:embed="rId3"/>
          <a:stretch>
            <a:fillRect/>
          </a:stretch>
        </p:blipFill>
        <p:spPr>
          <a:xfrm>
            <a:off x="524295" y="2631349"/>
            <a:ext cx="3607867" cy="2264742"/>
          </a:xfrm>
        </p:spPr>
      </p:pic>
      <p:pic>
        <p:nvPicPr>
          <p:cNvPr id="8" name="Content Placeholder 7">
            <a:extLst>
              <a:ext uri="{FF2B5EF4-FFF2-40B4-BE49-F238E27FC236}">
                <a16:creationId xmlns:a16="http://schemas.microsoft.com/office/drawing/2014/main" id="{E77647DF-BB84-5297-27F9-026AC59A9938}"/>
              </a:ext>
            </a:extLst>
          </p:cNvPr>
          <p:cNvPicPr>
            <a:picLocks noGrp="1" noChangeAspect="1"/>
          </p:cNvPicPr>
          <p:nvPr>
            <p:ph sz="half" idx="2"/>
          </p:nvPr>
        </p:nvPicPr>
        <p:blipFill>
          <a:blip r:embed="rId4"/>
          <a:stretch>
            <a:fillRect/>
          </a:stretch>
        </p:blipFill>
        <p:spPr>
          <a:xfrm>
            <a:off x="4390238" y="3705861"/>
            <a:ext cx="4138019" cy="2149026"/>
          </a:xfrm>
        </p:spPr>
      </p:pic>
      <p:pic>
        <p:nvPicPr>
          <p:cNvPr id="10" name="Picture 9">
            <a:extLst>
              <a:ext uri="{FF2B5EF4-FFF2-40B4-BE49-F238E27FC236}">
                <a16:creationId xmlns:a16="http://schemas.microsoft.com/office/drawing/2014/main" id="{E0F26060-EBAB-2D58-57CD-CEDAB7B0AB74}"/>
              </a:ext>
            </a:extLst>
          </p:cNvPr>
          <p:cNvPicPr>
            <a:picLocks noChangeAspect="1"/>
          </p:cNvPicPr>
          <p:nvPr/>
        </p:nvPicPr>
        <p:blipFill>
          <a:blip r:embed="rId5"/>
          <a:stretch>
            <a:fillRect/>
          </a:stretch>
        </p:blipFill>
        <p:spPr>
          <a:xfrm>
            <a:off x="4390238" y="1813033"/>
            <a:ext cx="4229467" cy="1958643"/>
          </a:xfrm>
          <a:prstGeom prst="rect">
            <a:avLst/>
          </a:prstGeom>
        </p:spPr>
      </p:pic>
    </p:spTree>
    <p:extLst>
      <p:ext uri="{BB962C8B-B14F-4D97-AF65-F5344CB8AC3E}">
        <p14:creationId xmlns:p14="http://schemas.microsoft.com/office/powerpoint/2010/main" val="79252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E85117-57E4-1DB6-8062-D316C55173B2}"/>
              </a:ext>
            </a:extLst>
          </p:cNvPr>
          <p:cNvSpPr>
            <a:spLocks noGrp="1"/>
          </p:cNvSpPr>
          <p:nvPr>
            <p:ph type="title"/>
          </p:nvPr>
        </p:nvSpPr>
        <p:spPr/>
        <p:txBody>
          <a:bodyPr/>
          <a:lstStyle/>
          <a:p>
            <a:pPr algn="ctr"/>
            <a:r>
              <a:rPr lang="en-GB" b="1">
                <a:solidFill>
                  <a:srgbClr val="4472C4"/>
                </a:solidFill>
                <a:latin typeface="Aptos Black" panose="020B0004020202020204" pitchFamily="34" charset="0"/>
              </a:rPr>
              <a:t> </a:t>
            </a:r>
            <a:r>
              <a:rPr lang="en-GB" sz="3600" b="1">
                <a:solidFill>
                  <a:srgbClr val="4472C4"/>
                </a:solidFill>
                <a:latin typeface="Aptos Black" panose="020B0004020202020204" pitchFamily="34" charset="0"/>
              </a:rPr>
              <a:t>2) GMSWA ASYE Assessor Training </a:t>
            </a:r>
            <a:endParaRPr lang="en-GB" dirty="0"/>
          </a:p>
        </p:txBody>
      </p:sp>
      <p:sp>
        <p:nvSpPr>
          <p:cNvPr id="6" name="Content Placeholder 5">
            <a:extLst>
              <a:ext uri="{FF2B5EF4-FFF2-40B4-BE49-F238E27FC236}">
                <a16:creationId xmlns:a16="http://schemas.microsoft.com/office/drawing/2014/main" id="{101523D2-C6A6-8692-8B9D-CACCF0EF572E}"/>
              </a:ext>
            </a:extLst>
          </p:cNvPr>
          <p:cNvSpPr>
            <a:spLocks noGrp="1"/>
          </p:cNvSpPr>
          <p:nvPr>
            <p:ph idx="1"/>
          </p:nvPr>
        </p:nvSpPr>
        <p:spPr>
          <a:xfrm>
            <a:off x="627907" y="1828800"/>
            <a:ext cx="5867486" cy="4130566"/>
          </a:xfrm>
        </p:spPr>
        <p:txBody>
          <a:bodyPr>
            <a:normAutofit fontScale="77500" lnSpcReduction="20000"/>
          </a:bodyPr>
          <a:lstStyle/>
          <a:p>
            <a:pPr marL="0" indent="0">
              <a:buNone/>
            </a:pPr>
            <a:r>
              <a:rPr lang="en-GB">
                <a:latin typeface="Aptos" panose="020B0004020202020204" pitchFamily="34" charset="0"/>
              </a:rPr>
              <a:t>The course is available on our Me Learning Platform, involving 8 E-Learning modules that cover the following topics:</a:t>
            </a:r>
          </a:p>
          <a:p>
            <a:r>
              <a:rPr lang="en-GB">
                <a:latin typeface="Aptos" panose="020B0004020202020204" pitchFamily="34" charset="0"/>
              </a:rPr>
              <a:t>1. Introduction and Overview</a:t>
            </a:r>
          </a:p>
          <a:p>
            <a:r>
              <a:rPr lang="en-GB">
                <a:latin typeface="Aptos" panose="020B0004020202020204" pitchFamily="34" charset="0"/>
              </a:rPr>
              <a:t>2. Supervision</a:t>
            </a:r>
          </a:p>
          <a:p>
            <a:r>
              <a:rPr lang="en-GB">
                <a:latin typeface="Aptos" panose="020B0004020202020204" pitchFamily="34" charset="0"/>
              </a:rPr>
              <a:t>3. Diversity, Power and Understanding</a:t>
            </a:r>
          </a:p>
          <a:p>
            <a:r>
              <a:rPr lang="en-GB">
                <a:latin typeface="Aptos" panose="020B0004020202020204" pitchFamily="34" charset="0"/>
              </a:rPr>
              <a:t>4. Direct Observation</a:t>
            </a:r>
          </a:p>
          <a:p>
            <a:r>
              <a:rPr lang="en-GB">
                <a:latin typeface="Aptos" panose="020B0004020202020204" pitchFamily="34" charset="0"/>
              </a:rPr>
              <a:t>5. Learning styles and Adult Learning</a:t>
            </a:r>
          </a:p>
          <a:p>
            <a:r>
              <a:rPr lang="en-GB">
                <a:latin typeface="Aptos" panose="020B0004020202020204" pitchFamily="34" charset="0"/>
              </a:rPr>
              <a:t>6. Supporting NQSW to learn and achieve</a:t>
            </a:r>
          </a:p>
          <a:p>
            <a:r>
              <a:rPr lang="en-GB">
                <a:latin typeface="Aptos" panose="020B0004020202020204" pitchFamily="34" charset="0"/>
              </a:rPr>
              <a:t>7. Supporting NQSW where there are concerns</a:t>
            </a:r>
          </a:p>
          <a:p>
            <a:r>
              <a:rPr lang="en-GB">
                <a:latin typeface="Aptos" panose="020B0004020202020204" pitchFamily="34" charset="0"/>
              </a:rPr>
              <a:t>8. Holistic Assessment and feedback</a:t>
            </a:r>
            <a:r>
              <a:rPr lang="en-GB"/>
              <a:t>.</a:t>
            </a:r>
            <a:endParaRPr lang="en-GB" dirty="0"/>
          </a:p>
        </p:txBody>
      </p:sp>
      <p:pic>
        <p:nvPicPr>
          <p:cNvPr id="7" name="Picture 6">
            <a:extLst>
              <a:ext uri="{FF2B5EF4-FFF2-40B4-BE49-F238E27FC236}">
                <a16:creationId xmlns:a16="http://schemas.microsoft.com/office/drawing/2014/main" id="{B869AA36-DAA8-507F-6084-8A9B738CA29F}"/>
              </a:ext>
            </a:extLst>
          </p:cNvPr>
          <p:cNvPicPr>
            <a:picLocks noChangeAspect="1"/>
          </p:cNvPicPr>
          <p:nvPr/>
        </p:nvPicPr>
        <p:blipFill>
          <a:blip r:embed="rId3"/>
          <a:srcRect l="13364" r="8772" b="-1"/>
          <a:stretch/>
        </p:blipFill>
        <p:spPr>
          <a:xfrm>
            <a:off x="6259287" y="2238962"/>
            <a:ext cx="2884713" cy="3310241"/>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11529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9BF7A-8BE8-D533-3F7B-8EC9AEA7D14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4D6563-FED3-603C-0797-839C7CC75C31}"/>
              </a:ext>
            </a:extLst>
          </p:cNvPr>
          <p:cNvSpPr>
            <a:spLocks noGrp="1"/>
          </p:cNvSpPr>
          <p:nvPr>
            <p:ph type="title"/>
          </p:nvPr>
        </p:nvSpPr>
        <p:spPr/>
        <p:txBody>
          <a:bodyPr/>
          <a:lstStyle/>
          <a:p>
            <a:pPr algn="ctr"/>
            <a:r>
              <a:rPr lang="en-GB" b="1" dirty="0">
                <a:solidFill>
                  <a:srgbClr val="4472C4"/>
                </a:solidFill>
                <a:latin typeface="Aptos Black" panose="020B0004020202020204" pitchFamily="34" charset="0"/>
              </a:rPr>
              <a:t> </a:t>
            </a:r>
            <a:r>
              <a:rPr lang="en-GB" sz="3600" b="1" dirty="0">
                <a:solidFill>
                  <a:srgbClr val="4472C4"/>
                </a:solidFill>
                <a:latin typeface="Aptos Black" panose="020B0004020202020204" pitchFamily="34" charset="0"/>
              </a:rPr>
              <a:t>2) GMSWA ASYE Assessor Training </a:t>
            </a:r>
            <a:endParaRPr lang="en-GB" dirty="0"/>
          </a:p>
        </p:txBody>
      </p:sp>
      <p:sp>
        <p:nvSpPr>
          <p:cNvPr id="6" name="Content Placeholder 5">
            <a:extLst>
              <a:ext uri="{FF2B5EF4-FFF2-40B4-BE49-F238E27FC236}">
                <a16:creationId xmlns:a16="http://schemas.microsoft.com/office/drawing/2014/main" id="{03226E43-5D25-C840-536C-F100D1EE38F5}"/>
              </a:ext>
            </a:extLst>
          </p:cNvPr>
          <p:cNvSpPr>
            <a:spLocks noGrp="1"/>
          </p:cNvSpPr>
          <p:nvPr>
            <p:ph idx="1"/>
          </p:nvPr>
        </p:nvSpPr>
        <p:spPr>
          <a:xfrm>
            <a:off x="627906" y="1828800"/>
            <a:ext cx="8263845" cy="4130566"/>
          </a:xfrm>
        </p:spPr>
        <p:txBody>
          <a:bodyPr>
            <a:normAutofit/>
          </a:bodyPr>
          <a:lstStyle/>
          <a:p>
            <a:pPr marL="0" indent="0">
              <a:buNone/>
            </a:pPr>
            <a:r>
              <a:rPr lang="en-GB" dirty="0">
                <a:latin typeface="Aptos" panose="020B0004020202020204" pitchFamily="34" charset="0"/>
              </a:rPr>
              <a:t>Let's look together……</a:t>
            </a:r>
          </a:p>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a:p>
            <a:pPr marL="0" indent="0">
              <a:buNone/>
            </a:pPr>
            <a:r>
              <a:rPr lang="en-GB" dirty="0">
                <a:latin typeface="Aptos" panose="020B0004020202020204" pitchFamily="34" charset="0"/>
                <a:hlinkClick r:id="rId3"/>
              </a:rPr>
              <a:t>Salford - Me Learning</a:t>
            </a:r>
            <a:endParaRPr lang="en-GB" dirty="0">
              <a:latin typeface="Aptos" panose="020B0004020202020204" pitchFamily="34" charset="0"/>
            </a:endParaRPr>
          </a:p>
        </p:txBody>
      </p:sp>
      <p:pic>
        <p:nvPicPr>
          <p:cNvPr id="2" name="Content Placeholder 4" descr="A person holding a clipboard">
            <a:extLst>
              <a:ext uri="{FF2B5EF4-FFF2-40B4-BE49-F238E27FC236}">
                <a16:creationId xmlns:a16="http://schemas.microsoft.com/office/drawing/2014/main" id="{876A5868-4C1E-BC02-361B-AD253D8A4A68}"/>
              </a:ext>
            </a:extLst>
          </p:cNvPr>
          <p:cNvPicPr>
            <a:picLocks noChangeAspect="1"/>
          </p:cNvPicPr>
          <p:nvPr/>
        </p:nvPicPr>
        <p:blipFill>
          <a:blip r:embed="rId4"/>
          <a:stretch>
            <a:fillRect/>
          </a:stretch>
        </p:blipFill>
        <p:spPr>
          <a:xfrm>
            <a:off x="5317814" y="1940619"/>
            <a:ext cx="3826186" cy="4113796"/>
          </a:xfrm>
          <a:prstGeom prst="rect">
            <a:avLst/>
          </a:prstGeom>
        </p:spPr>
      </p:pic>
    </p:spTree>
    <p:extLst>
      <p:ext uri="{BB962C8B-B14F-4D97-AF65-F5344CB8AC3E}">
        <p14:creationId xmlns:p14="http://schemas.microsoft.com/office/powerpoint/2010/main" val="308678591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B1AB4C41174840980B6C460F07E502" ma:contentTypeVersion="18" ma:contentTypeDescription="Create a new document." ma:contentTypeScope="" ma:versionID="f17ca1b8a609c4104cba35e5b75415d4">
  <xsd:schema xmlns:xsd="http://www.w3.org/2001/XMLSchema" xmlns:xs="http://www.w3.org/2001/XMLSchema" xmlns:p="http://schemas.microsoft.com/office/2006/metadata/properties" xmlns:ns2="68b39839-b2da-476c-b95c-d38b97cf65d1" xmlns:ns3="93d7bcdd-730d-492f-8ba0-44fe4acc0fd9" targetNamespace="http://schemas.microsoft.com/office/2006/metadata/properties" ma:root="true" ma:fieldsID="62e540901cbb85082b1240325a93e44d" ns2:_="" ns3:_="">
    <xsd:import namespace="68b39839-b2da-476c-b95c-d38b97cf65d1"/>
    <xsd:import namespace="93d7bcdd-730d-492f-8ba0-44fe4acc0f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_x003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39839-b2da-476c-b95c-d38b97cf6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290ff7-9158-40dc-94cf-fe9c84514b8f" ma:termSetId="09814cd3-568e-fe90-9814-8d621ff8fb84" ma:anchorId="fba54fb3-c3e1-fe81-a776-ca4b69148c4d" ma:open="true" ma:isKeyword="false">
      <xsd:complexType>
        <xsd:sequence>
          <xsd:element ref="pc:Terms" minOccurs="0" maxOccurs="1"/>
        </xsd:sequence>
      </xsd:complexType>
    </xsd:element>
    <xsd:element name="_x0031_" ma:index="24" nillable="true" ma:displayName="1" ma:format="Dropdown" ma:internalName="_x0031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3d7bcdd-730d-492f-8ba0-44fe4acc0f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49829c0-cfac-4f6d-a017-0ff6ad18a537}" ma:internalName="TaxCatchAll" ma:showField="CatchAllData" ma:web="93d7bcdd-730d-492f-8ba0-44fe4acc0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b39839-b2da-476c-b95c-d38b97cf65d1">
      <Terms xmlns="http://schemas.microsoft.com/office/infopath/2007/PartnerControls"/>
    </lcf76f155ced4ddcb4097134ff3c332f>
    <TaxCatchAll xmlns="93d7bcdd-730d-492f-8ba0-44fe4acc0fd9" xsi:nil="true"/>
    <_x0031_ xmlns="68b39839-b2da-476c-b95c-d38b97cf65d1" xsi:nil="true"/>
  </documentManagement>
</p:properties>
</file>

<file path=customXml/itemProps1.xml><?xml version="1.0" encoding="utf-8"?>
<ds:datastoreItem xmlns:ds="http://schemas.openxmlformats.org/officeDocument/2006/customXml" ds:itemID="{0E4A444A-5798-4E7D-B83A-57F5AEC5E555}">
  <ds:schemaRefs>
    <ds:schemaRef ds:uri="http://schemas.microsoft.com/sharepoint/v3/contenttype/forms"/>
  </ds:schemaRefs>
</ds:datastoreItem>
</file>

<file path=customXml/itemProps2.xml><?xml version="1.0" encoding="utf-8"?>
<ds:datastoreItem xmlns:ds="http://schemas.openxmlformats.org/officeDocument/2006/customXml" ds:itemID="{0589E2A4-A345-4DBF-A764-10D0FBB3A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39839-b2da-476c-b95c-d38b97cf65d1"/>
    <ds:schemaRef ds:uri="93d7bcdd-730d-492f-8ba0-44fe4acc0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207399-A8CC-42FB-A00D-E03B0A7A7D15}">
  <ds:schemaRefs>
    <ds:schemaRef ds:uri="http://purl.org/dc/elements/1.1/"/>
    <ds:schemaRef ds:uri="http://schemas.microsoft.com/office/infopath/2007/PartnerControls"/>
    <ds:schemaRef ds:uri="93d7bcdd-730d-492f-8ba0-44fe4acc0fd9"/>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68b39839-b2da-476c-b95c-d38b97cf65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19038</TotalTime>
  <Words>2256</Words>
  <Application>Microsoft Office PowerPoint</Application>
  <PresentationFormat>On-screen Show (4:3)</PresentationFormat>
  <Paragraphs>196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Black</vt:lpstr>
      <vt:lpstr>Aptos Black </vt:lpstr>
      <vt:lpstr>Arial</vt:lpstr>
      <vt:lpstr>Calibri</vt:lpstr>
      <vt:lpstr>Wingdings</vt:lpstr>
      <vt:lpstr>Custom Design</vt:lpstr>
      <vt:lpstr>Salford Adult  ASYE Assessor Briefing   Monday 10th November 2025</vt:lpstr>
      <vt:lpstr>Introductions   A bit of housekeeping….</vt:lpstr>
      <vt:lpstr>Session Aims </vt:lpstr>
      <vt:lpstr>1) Outline of ASYE Assessor role  </vt:lpstr>
      <vt:lpstr>1) Outline of ASYE Assessor Role  </vt:lpstr>
      <vt:lpstr>1) Outline of ASYE Assessor Role  </vt:lpstr>
      <vt:lpstr> 2) GMSWA ASYE Assessor Training </vt:lpstr>
      <vt:lpstr> 2) GMSWA ASYE Assessor Training </vt:lpstr>
      <vt:lpstr> 2) GMSWA ASYE Assessor Training </vt:lpstr>
      <vt:lpstr> 2) GMSWA ASYE Assessor Training </vt:lpstr>
      <vt:lpstr> 3) Annual ASYE Action Plan for Continuous Development  </vt:lpstr>
      <vt:lpstr>3) Annual ASYE Action Plan for Continuous Development</vt:lpstr>
      <vt:lpstr>4) ASYE Protected Time </vt:lpstr>
      <vt:lpstr>4) ASYE Protected Time</vt:lpstr>
      <vt:lpstr>5) CDP Opportunities &amp; Supervision Resources </vt:lpstr>
      <vt:lpstr>5) CDP Opportunities &amp; Supervision Resources </vt:lpstr>
      <vt:lpstr>Question &amp; Answer (Q&amp;A)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Shoyley Chowdhury</cp:lastModifiedBy>
  <cp:revision>132</cp:revision>
  <cp:lastPrinted>2025-07-10T16:50:29Z</cp:lastPrinted>
  <dcterms:created xsi:type="dcterms:W3CDTF">2018-01-30T11:20:32Z</dcterms:created>
  <dcterms:modified xsi:type="dcterms:W3CDTF">2025-11-10T11:31:51Z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0x010100E1B1AB4C41174840980B6C460F07E502</vt:lpwstr>
  </property>
</Properties>
</file>