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5"/>
  </p:notesMasterIdLst>
  <p:handoutMasterIdLst>
    <p:handoutMasterId r:id="rId26"/>
  </p:handoutMasterIdLst>
  <p:sldIdLst>
    <p:sldId id="257" r:id="rId5"/>
    <p:sldId id="340" r:id="rId6"/>
    <p:sldId id="258" r:id="rId7"/>
    <p:sldId id="395" r:id="rId8"/>
    <p:sldId id="392" r:id="rId9"/>
    <p:sldId id="365" r:id="rId10"/>
    <p:sldId id="389" r:id="rId11"/>
    <p:sldId id="391" r:id="rId12"/>
    <p:sldId id="378" r:id="rId13"/>
    <p:sldId id="390" r:id="rId14"/>
    <p:sldId id="385" r:id="rId15"/>
    <p:sldId id="393" r:id="rId16"/>
    <p:sldId id="396" r:id="rId17"/>
    <p:sldId id="387" r:id="rId18"/>
    <p:sldId id="386" r:id="rId19"/>
    <p:sldId id="388" r:id="rId20"/>
    <p:sldId id="394" r:id="rId21"/>
    <p:sldId id="285" r:id="rId22"/>
    <p:sldId id="367" r:id="rId23"/>
    <p:sldId id="397" r:id="rId24"/>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CDC111C-B092-49B5-A5C2-1DE3295897F5}">
          <p14:sldIdLst>
            <p14:sldId id="257"/>
            <p14:sldId id="340"/>
            <p14:sldId id="258"/>
            <p14:sldId id="395"/>
            <p14:sldId id="392"/>
            <p14:sldId id="365"/>
            <p14:sldId id="389"/>
            <p14:sldId id="391"/>
            <p14:sldId id="378"/>
            <p14:sldId id="390"/>
            <p14:sldId id="385"/>
            <p14:sldId id="393"/>
            <p14:sldId id="396"/>
            <p14:sldId id="387"/>
            <p14:sldId id="386"/>
            <p14:sldId id="388"/>
            <p14:sldId id="394"/>
            <p14:sldId id="285"/>
            <p14:sldId id="367"/>
            <p14:sldId id="39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9A9C9F-CC5A-6B73-1337-8CE57F122A64}" name="Shoyley Chowdhury" initials="SC" userId="S::Shoyley.Chowdhury@srft.nhs.uk::5564663c-9b44-40a8-9ce1-c2d0f561ad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BEB6"/>
    <a:srgbClr val="FD5DF2"/>
    <a:srgbClr val="D6BED0"/>
    <a:srgbClr val="5ACD3B"/>
    <a:srgbClr val="4D4D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20" autoAdjust="0"/>
    <p:restoredTop sz="81633" autoAdjust="0"/>
  </p:normalViewPr>
  <p:slideViewPr>
    <p:cSldViewPr snapToGrid="0">
      <p:cViewPr varScale="1">
        <p:scale>
          <a:sx n="62" d="100"/>
          <a:sy n="62" d="100"/>
        </p:scale>
        <p:origin x="264" y="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AAF4CF-2658-2C64-4896-6F51A70FBBF6}"/>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656EB5E-E2ED-BA75-50BA-AE25C661979F}"/>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AD051D6C-3358-4502-B93D-FF84DE8C766A}" type="datetimeFigureOut">
              <a:rPr lang="en-GB" smtClean="0"/>
              <a:t>24/11/2025</a:t>
            </a:fld>
            <a:endParaRPr lang="en-GB"/>
          </a:p>
        </p:txBody>
      </p:sp>
      <p:sp>
        <p:nvSpPr>
          <p:cNvPr id="4" name="Footer Placeholder 3">
            <a:extLst>
              <a:ext uri="{FF2B5EF4-FFF2-40B4-BE49-F238E27FC236}">
                <a16:creationId xmlns:a16="http://schemas.microsoft.com/office/drawing/2014/main" id="{7AFDBE30-571D-5710-3685-C03B1EE60FD4}"/>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EEC0358-3267-E483-50F7-B00BA2427277}"/>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46D19A9E-0C20-4F32-A11C-20FBEAF97431}" type="slidenum">
              <a:rPr lang="en-GB" smtClean="0"/>
              <a:t>‹#›</a:t>
            </a:fld>
            <a:endParaRPr lang="en-GB"/>
          </a:p>
        </p:txBody>
      </p:sp>
    </p:spTree>
    <p:extLst>
      <p:ext uri="{BB962C8B-B14F-4D97-AF65-F5344CB8AC3E}">
        <p14:creationId xmlns:p14="http://schemas.microsoft.com/office/powerpoint/2010/main" val="2848957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5F50F14A-5384-41DD-993D-23D4CB1528AE}" type="datetimeFigureOut">
              <a:rPr lang="en-GB" smtClean="0"/>
              <a:t>24/11/2025</a:t>
            </a:fld>
            <a:endParaRPr lang="en-GB"/>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6BD9F81-AC8D-436B-B33A-2EB3167EE68A}" type="slidenum">
              <a:rPr lang="en-GB" smtClean="0"/>
              <a:t>‹#›</a:t>
            </a:fld>
            <a:endParaRPr lang="en-GB"/>
          </a:p>
        </p:txBody>
      </p:sp>
    </p:spTree>
    <p:extLst>
      <p:ext uri="{BB962C8B-B14F-4D97-AF65-F5344CB8AC3E}">
        <p14:creationId xmlns:p14="http://schemas.microsoft.com/office/powerpoint/2010/main" val="3835733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ov.uk/government/news/ending-15-minute-care-department-of-health-respons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Introductions </a:t>
            </a:r>
          </a:p>
          <a:p>
            <a:pPr marL="171450" indent="-171450">
              <a:buFontTx/>
              <a:buChar char="-"/>
            </a:pPr>
            <a:r>
              <a:rPr lang="en-GB" dirty="0"/>
              <a:t>Name, role, team </a:t>
            </a:r>
          </a:p>
          <a:p>
            <a:pPr marL="171450" indent="-171450">
              <a:buFontTx/>
              <a:buChar char="-"/>
            </a:pPr>
            <a:r>
              <a:rPr lang="en-GB" dirty="0"/>
              <a:t>Joined by Beecared4, kindly joined us and have prepared information, activities and resources. </a:t>
            </a:r>
          </a:p>
          <a:p>
            <a:pPr marL="171450" indent="-171450">
              <a:buFontTx/>
              <a:buChar char="-"/>
            </a:pPr>
            <a:r>
              <a:rPr lang="en-GB" dirty="0"/>
              <a:t>NQSWs and students, quick round of introductions.</a:t>
            </a:r>
          </a:p>
          <a:p>
            <a:pPr marL="171450" indent="-171450">
              <a:buFontTx/>
              <a:buChar char="-"/>
            </a:pPr>
            <a:endParaRPr lang="en-GB" dirty="0"/>
          </a:p>
          <a:p>
            <a:pPr marL="0" indent="0">
              <a:buFontTx/>
              <a:buNone/>
            </a:pPr>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a:t>
            </a:fld>
            <a:endParaRPr lang="en-GB" dirty="0"/>
          </a:p>
        </p:txBody>
      </p:sp>
    </p:spTree>
    <p:extLst>
      <p:ext uri="{BB962C8B-B14F-4D97-AF65-F5344CB8AC3E}">
        <p14:creationId xmlns:p14="http://schemas.microsoft.com/office/powerpoint/2010/main" val="1751503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buNone/>
            </a:pPr>
            <a:r>
              <a:rPr lang="en-GB" sz="1100" b="0" i="0" dirty="0">
                <a:solidFill>
                  <a:srgbClr val="1E1E1E"/>
                </a:solidFill>
                <a:effectLst/>
                <a:latin typeface="arial" panose="020B0604020202020204" pitchFamily="34" charset="0"/>
              </a:rPr>
              <a:t>Section 18-21</a:t>
            </a:r>
          </a:p>
          <a:p>
            <a:pPr marL="0" indent="0" algn="l">
              <a:spcBef>
                <a:spcPts val="0"/>
              </a:spcBef>
              <a:buNone/>
            </a:pPr>
            <a:endParaRPr lang="en-GB" sz="1100" b="0" i="0" dirty="0">
              <a:solidFill>
                <a:srgbClr val="1E1E1E"/>
              </a:solidFill>
              <a:effectLst/>
              <a:latin typeface="arial" panose="020B0604020202020204" pitchFamily="34" charset="0"/>
            </a:endParaRPr>
          </a:p>
          <a:p>
            <a:pPr marL="0" indent="0" algn="l">
              <a:spcBef>
                <a:spcPts val="0"/>
              </a:spcBef>
              <a:buNone/>
            </a:pPr>
            <a:r>
              <a:rPr lang="en-GB" sz="1100" b="0" i="0" dirty="0">
                <a:solidFill>
                  <a:srgbClr val="1E1E1E"/>
                </a:solidFill>
                <a:effectLst/>
                <a:latin typeface="arial" panose="020B0604020202020204" pitchFamily="34" charset="0"/>
              </a:rPr>
              <a:t>Section 21 which—</a:t>
            </a:r>
          </a:p>
          <a:p>
            <a:pPr marL="0" indent="0" algn="l">
              <a:spcBef>
                <a:spcPts val="0"/>
              </a:spcBef>
              <a:buNone/>
            </a:pPr>
            <a:r>
              <a:rPr lang="en-GB" sz="1100" b="0" i="0" dirty="0">
                <a:solidFill>
                  <a:srgbClr val="1E1E1E"/>
                </a:solidFill>
                <a:effectLst/>
                <a:latin typeface="arial" panose="020B0604020202020204" pitchFamily="34" charset="0"/>
              </a:rPr>
              <a:t>(a)specifies the needs identified by the needs assessment,</a:t>
            </a:r>
          </a:p>
          <a:p>
            <a:pPr marL="0" indent="0" algn="l">
              <a:spcBef>
                <a:spcPts val="0"/>
              </a:spcBef>
              <a:buNone/>
            </a:pPr>
            <a:r>
              <a:rPr lang="en-GB" sz="1100" b="0" i="0" dirty="0">
                <a:solidFill>
                  <a:srgbClr val="1E1E1E"/>
                </a:solidFill>
                <a:effectLst/>
                <a:latin typeface="arial" panose="020B0604020202020204" pitchFamily="34" charset="0"/>
              </a:rPr>
              <a:t>(b)specifies whether, and if so to what extent, the needs meet the eligibility criteria,</a:t>
            </a:r>
          </a:p>
          <a:p>
            <a:pPr marL="0" indent="0" algn="l">
              <a:spcBef>
                <a:spcPts val="0"/>
              </a:spcBef>
              <a:buNone/>
            </a:pPr>
            <a:r>
              <a:rPr lang="en-GB" sz="1100" b="0" i="0" dirty="0">
                <a:solidFill>
                  <a:srgbClr val="1E1E1E"/>
                </a:solidFill>
                <a:effectLst/>
                <a:latin typeface="arial" panose="020B0604020202020204" pitchFamily="34" charset="0"/>
              </a:rPr>
              <a:t>(c)specifies how the LA is going to meet needs</a:t>
            </a:r>
          </a:p>
          <a:p>
            <a:pPr marL="0" indent="0" algn="l">
              <a:spcBef>
                <a:spcPts val="0"/>
              </a:spcBef>
              <a:buNone/>
            </a:pPr>
            <a:r>
              <a:rPr lang="en-GB" sz="1100" b="0" i="0" dirty="0">
                <a:solidFill>
                  <a:srgbClr val="1E1E1E"/>
                </a:solidFill>
                <a:effectLst/>
                <a:latin typeface="arial" panose="020B0604020202020204" pitchFamily="34" charset="0"/>
              </a:rPr>
              <a:t>(d)specifies to which of the matters referred to in section 9(4) </a:t>
            </a:r>
          </a:p>
          <a:p>
            <a:pPr marL="0" indent="0" algn="l">
              <a:spcBef>
                <a:spcPts val="0"/>
              </a:spcBef>
              <a:buNone/>
            </a:pPr>
            <a:r>
              <a:rPr lang="en-GB" sz="1100" b="0" i="0" dirty="0">
                <a:solidFill>
                  <a:srgbClr val="1E1E1E"/>
                </a:solidFill>
                <a:effectLst/>
                <a:latin typeface="arial" panose="020B0604020202020204" pitchFamily="34" charset="0"/>
              </a:rPr>
              <a:t>(e)includes the personal budget for the adult concerned (see section 26), and</a:t>
            </a:r>
          </a:p>
          <a:p>
            <a:pPr marL="0" indent="0" algn="l">
              <a:spcBef>
                <a:spcPts val="0"/>
              </a:spcBef>
              <a:buNone/>
            </a:pPr>
            <a:r>
              <a:rPr lang="en-GB" sz="1100" b="0" i="0" dirty="0">
                <a:solidFill>
                  <a:srgbClr val="1E1E1E"/>
                </a:solidFill>
                <a:effectLst/>
                <a:latin typeface="arial" panose="020B0604020202020204" pitchFamily="34" charset="0"/>
              </a:rPr>
              <a:t>(f)includes advice and information about—</a:t>
            </a:r>
          </a:p>
          <a:p>
            <a:pPr marL="0" indent="0" algn="l">
              <a:spcBef>
                <a:spcPts val="0"/>
              </a:spcBef>
              <a:buNone/>
            </a:pPr>
            <a:r>
              <a:rPr lang="en-GB" sz="1100" b="0" i="0" dirty="0">
                <a:solidFill>
                  <a:srgbClr val="1E1E1E"/>
                </a:solidFill>
                <a:effectLst/>
                <a:latin typeface="arial" panose="020B0604020202020204" pitchFamily="34" charset="0"/>
              </a:rPr>
              <a:t>(</a:t>
            </a:r>
            <a:r>
              <a:rPr lang="en-GB" sz="1100" b="0" i="0" dirty="0" err="1">
                <a:solidFill>
                  <a:srgbClr val="1E1E1E"/>
                </a:solidFill>
                <a:effectLst/>
                <a:latin typeface="arial" panose="020B0604020202020204" pitchFamily="34" charset="0"/>
              </a:rPr>
              <a:t>i</a:t>
            </a:r>
            <a:r>
              <a:rPr lang="en-GB" sz="1100" b="0" i="0" dirty="0">
                <a:solidFill>
                  <a:srgbClr val="1E1E1E"/>
                </a:solidFill>
                <a:effectLst/>
                <a:latin typeface="arial" panose="020B0604020202020204" pitchFamily="34" charset="0"/>
              </a:rPr>
              <a:t>)what can be done to meet or reduce the needs in question;</a:t>
            </a:r>
          </a:p>
          <a:p>
            <a:pPr marL="0" indent="0" algn="l">
              <a:spcBef>
                <a:spcPts val="0"/>
              </a:spcBef>
              <a:buNone/>
            </a:pPr>
            <a:r>
              <a:rPr lang="en-GB" sz="1100" b="0" i="0" dirty="0">
                <a:solidFill>
                  <a:srgbClr val="1E1E1E"/>
                </a:solidFill>
                <a:effectLst/>
                <a:latin typeface="arial" panose="020B0604020202020204" pitchFamily="34" charset="0"/>
              </a:rPr>
              <a:t>(ii)what can be done to prevent or delay the development of needs for care and support or of needs for support in the future.</a:t>
            </a: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10</a:t>
            </a:fld>
            <a:endParaRPr lang="en-GB"/>
          </a:p>
        </p:txBody>
      </p:sp>
    </p:spTree>
    <p:extLst>
      <p:ext uri="{BB962C8B-B14F-4D97-AF65-F5344CB8AC3E}">
        <p14:creationId xmlns:p14="http://schemas.microsoft.com/office/powerpoint/2010/main" val="4119433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B0C0C"/>
                </a:solidFill>
                <a:effectLst/>
                <a:latin typeface="GDS Transport"/>
              </a:rPr>
              <a:t>MCA – If someone has been assessed as lacking capacity to make decisions about their care and support needs (including how these would be met), we need to provide due regards to Best Interests and least restrictive care planning (promoting liberty, independence and choice)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0B0C0C"/>
              </a:solidFill>
              <a:effectLst/>
              <a:latin typeface="GDS Transpo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B0C0C"/>
                </a:solidFill>
                <a:effectLst/>
                <a:latin typeface="GDS Transport"/>
              </a:rPr>
              <a:t>Data Protection - Important to gain consent from the adult about how information is shared and who it is shared with. Appropriate information sharing with agencies is vital as it enables shared risk management and responsibility.</a:t>
            </a:r>
            <a:endParaRPr lang="en-GB" sz="1200" b="1" i="0" dirty="0">
              <a:effectLst/>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effectLst/>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effectLst/>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effectLst/>
                <a:latin typeface="+mj-lt"/>
              </a:rPr>
              <a:t>The Mental Health Act (1983) </a:t>
            </a:r>
            <a:r>
              <a:rPr lang="en-GB" sz="1200" b="0" i="0" dirty="0">
                <a:effectLst/>
                <a:latin typeface="+mj-lt"/>
              </a:rPr>
              <a:t>is the main piece of legislation </a:t>
            </a:r>
            <a:r>
              <a:rPr lang="en-GB" sz="1200" b="1" i="0" dirty="0">
                <a:effectLst/>
                <a:latin typeface="+mj-lt"/>
              </a:rPr>
              <a:t>that covers the assessment, treatment and rights of people with a mental health disorder. </a:t>
            </a:r>
            <a:r>
              <a:rPr lang="en-GB" sz="1200" dirty="0">
                <a:solidFill>
                  <a:schemeClr val="accent1"/>
                </a:solidFill>
                <a:latin typeface="+mn-lt"/>
              </a:rPr>
              <a:t>Section 117 </a:t>
            </a:r>
            <a:r>
              <a:rPr lang="en-GB" sz="1200" dirty="0">
                <a:latin typeface="+mn-lt"/>
              </a:rPr>
              <a:t>-If detained under section 3 (&amp; other sections of Act) individuals are eligible for free aftercare. Also, those detained under 37, 45A, 47 and 48.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endParaRPr>
          </a:p>
          <a:p>
            <a:r>
              <a:rPr lang="en-GB" sz="1200" b="1" dirty="0">
                <a:latin typeface="+mj-lt"/>
              </a:rPr>
              <a:t>CPA</a:t>
            </a:r>
            <a:r>
              <a:rPr lang="en-GB" sz="1200" dirty="0">
                <a:latin typeface="+mj-lt"/>
              </a:rPr>
              <a:t> an overarching system for co-ordinating the care of people with mental disorders. CPA care plan aim to ensure a transparent, accountable and coordinated approach to meeting wide ranging physical, psychological, emotional and social needs. </a:t>
            </a:r>
            <a:r>
              <a:rPr lang="en-GB" sz="1600" dirty="0">
                <a:latin typeface="+mj-lt"/>
              </a:rPr>
              <a:t>A few areas covered in CPAs include: </a:t>
            </a:r>
          </a:p>
          <a:p>
            <a:pPr lvl="1"/>
            <a:r>
              <a:rPr lang="en-GB" sz="1600" dirty="0">
                <a:latin typeface="+mj-lt"/>
              </a:rPr>
              <a:t>Treatment plans and therapeutic support</a:t>
            </a:r>
          </a:p>
          <a:p>
            <a:pPr lvl="1"/>
            <a:r>
              <a:rPr lang="en-GB" sz="1600" dirty="0">
                <a:latin typeface="+mj-lt"/>
              </a:rPr>
              <a:t>Actions to address physical health problems </a:t>
            </a:r>
          </a:p>
          <a:p>
            <a:pPr lvl="1"/>
            <a:r>
              <a:rPr lang="en-GB" sz="1600" dirty="0">
                <a:latin typeface="+mj-lt"/>
              </a:rPr>
              <a:t>Support to achieve persons goals </a:t>
            </a:r>
          </a:p>
          <a:p>
            <a:pPr lvl="1"/>
            <a:r>
              <a:rPr lang="en-GB" sz="1600" dirty="0">
                <a:latin typeface="+mj-lt"/>
              </a:rPr>
              <a:t>Social Care needs</a:t>
            </a:r>
          </a:p>
          <a:p>
            <a:pPr lvl="1"/>
            <a:r>
              <a:rPr lang="en-GB" sz="1600" dirty="0">
                <a:latin typeface="+mj-lt"/>
              </a:rPr>
              <a:t>Support for carers </a:t>
            </a:r>
          </a:p>
          <a:p>
            <a:pPr lvl="1"/>
            <a:r>
              <a:rPr lang="en-GB" sz="1600" dirty="0">
                <a:latin typeface="+mj-lt"/>
              </a:rPr>
              <a:t>Contingency planning</a:t>
            </a:r>
          </a:p>
          <a:p>
            <a:r>
              <a:rPr lang="en-GB" sz="1600" dirty="0">
                <a:latin typeface="+mj-lt"/>
              </a:rPr>
              <a:t>Further reading about CPA is under chapter 34 of Mental Health Act code of practice </a:t>
            </a:r>
          </a:p>
          <a:p>
            <a:endParaRPr lang="en-GB" sz="1600" dirty="0">
              <a:latin typeface="+mj-lt"/>
            </a:endParaRPr>
          </a:p>
          <a:p>
            <a:r>
              <a:rPr lang="en-GB" sz="1100" b="0" i="0" kern="1200" dirty="0">
                <a:solidFill>
                  <a:schemeClr val="tx1"/>
                </a:solidFill>
                <a:effectLst/>
                <a:latin typeface="+mn-lt"/>
                <a:ea typeface="+mn-ea"/>
                <a:cs typeface="+mn-cs"/>
              </a:rPr>
              <a:t>The Human Rights Act (1998) gives us legal protection of our basic human rights in the UK. The legislation ensures that the rights set out in the European Convention on Human Rights (ECHR) are enjoyed by us all, which includes things like dignity, fairness, equality, tolerance, and respect. </a:t>
            </a:r>
            <a:endParaRPr lang="en-GB" sz="1400" dirty="0">
              <a:latin typeface="+mj-lt"/>
            </a:endParaRPr>
          </a:p>
          <a:p>
            <a:endParaRPr lang="en-GB"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SOP Key Points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Support planning; </a:t>
            </a:r>
          </a:p>
          <a:p>
            <a:pPr marL="171450" indent="-171450">
              <a:buFont typeface="Arial" panose="020B0604020202020204" pitchFamily="34" charset="0"/>
              <a:buChar char="•"/>
            </a:pPr>
            <a:r>
              <a:rPr lang="en-GB" sz="1200" b="0" i="0" dirty="0">
                <a:effectLst/>
                <a:latin typeface="+mj-lt"/>
              </a:rPr>
              <a:t>All options to meet assessed eligible needs, least restrictive, promote independence</a:t>
            </a:r>
          </a:p>
          <a:p>
            <a:pPr marL="171450" indent="-171450">
              <a:buFont typeface="Arial" panose="020B0604020202020204" pitchFamily="34" charset="0"/>
              <a:buChar char="•"/>
            </a:pPr>
            <a:r>
              <a:rPr lang="en-GB" sz="1200" b="0" i="0" dirty="0">
                <a:effectLst/>
                <a:latin typeface="+mj-lt"/>
              </a:rPr>
              <a:t>Where there are residual needs (not met through other alternatives), individuals must be made aware of potential charges for services (collaborative and understanding, as discussions about finances scare people)</a:t>
            </a:r>
          </a:p>
          <a:p>
            <a:pPr marL="171450" indent="-171450">
              <a:buFont typeface="Arial" panose="020B0604020202020204" pitchFamily="34" charset="0"/>
              <a:buChar char="•"/>
            </a:pPr>
            <a:r>
              <a:rPr lang="en-GB" sz="1200" b="0" i="0" dirty="0">
                <a:effectLst/>
                <a:latin typeface="+mj-lt"/>
              </a:rPr>
              <a:t>Indicative about personal budgets </a:t>
            </a:r>
          </a:p>
          <a:p>
            <a:pPr marL="171450" indent="-171450">
              <a:buFont typeface="Arial" panose="020B0604020202020204" pitchFamily="34" charset="0"/>
              <a:buChar char="•"/>
            </a:pPr>
            <a:r>
              <a:rPr lang="en-GB" sz="1200" b="0" i="0" dirty="0">
                <a:effectLst/>
                <a:latin typeface="+mj-lt"/>
              </a:rPr>
              <a:t>Managing needs and meet their outcomes</a:t>
            </a:r>
          </a:p>
          <a:p>
            <a:pPr marL="171450" indent="-171450">
              <a:buFont typeface="Arial" panose="020B0604020202020204" pitchFamily="34" charset="0"/>
              <a:buChar char="•"/>
            </a:pPr>
            <a:r>
              <a:rPr lang="en-GB" sz="1200" b="0" i="0" dirty="0">
                <a:effectLst/>
                <a:latin typeface="+mj-lt"/>
              </a:rPr>
              <a:t>We can consider cost-effective ways to meet needs, but not at detriment to well-being and presenting assessed needs.</a:t>
            </a:r>
          </a:p>
          <a:p>
            <a:pPr marL="171450" indent="-171450">
              <a:buFont typeface="Arial" panose="020B0604020202020204" pitchFamily="34" charset="0"/>
              <a:buChar char="•"/>
            </a:pPr>
            <a:r>
              <a:rPr lang="en-GB" sz="1200" b="0" i="0" dirty="0">
                <a:effectLst/>
                <a:latin typeface="+mj-lt"/>
              </a:rPr>
              <a:t>Workflow to brokerage who support to arrange care.</a:t>
            </a:r>
          </a:p>
          <a:p>
            <a:pPr marL="171450" indent="-171450">
              <a:buFont typeface="Arial" panose="020B0604020202020204" pitchFamily="34" charset="0"/>
              <a:buChar char="•"/>
            </a:pPr>
            <a:endParaRPr lang="en-GB" sz="1200" b="0" i="0" dirty="0">
              <a:effectLst/>
              <a:latin typeface="+mj-lt"/>
            </a:endParaRPr>
          </a:p>
          <a:p>
            <a:pPr marL="0" indent="0">
              <a:buFont typeface="Arial" panose="020B0604020202020204" pitchFamily="34" charset="0"/>
              <a:buNone/>
            </a:pPr>
            <a:r>
              <a:rPr lang="en-GB" sz="1200" b="0" i="0" dirty="0">
                <a:effectLst/>
                <a:latin typeface="+mj-lt"/>
              </a:rPr>
              <a:t>Review</a:t>
            </a:r>
          </a:p>
          <a:p>
            <a:pPr marL="171450" indent="-171450">
              <a:buFont typeface="Arial" panose="020B0604020202020204" pitchFamily="34" charset="0"/>
              <a:buChar char="•"/>
            </a:pPr>
            <a:r>
              <a:rPr lang="en-GB" sz="1200" b="0" i="0" dirty="0">
                <a:effectLst/>
                <a:latin typeface="+mj-lt"/>
              </a:rPr>
              <a:t>Reviews of support planning can be scheduled, unscheduled or annual </a:t>
            </a:r>
          </a:p>
          <a:p>
            <a:pPr marL="171450" indent="-171450">
              <a:buFont typeface="Arial" panose="020B0604020202020204" pitchFamily="34" charset="0"/>
              <a:buChar char="•"/>
            </a:pPr>
            <a:r>
              <a:rPr lang="en-GB" sz="1200" b="0" i="0" dirty="0">
                <a:effectLst/>
                <a:latin typeface="+mj-lt"/>
              </a:rPr>
              <a:t>Use different sources to complete a review, people's views, care logs, </a:t>
            </a:r>
          </a:p>
          <a:p>
            <a:pPr marL="171450" indent="-171450">
              <a:buFont typeface="Arial" panose="020B0604020202020204" pitchFamily="34" charset="0"/>
              <a:buChar char="•"/>
            </a:pPr>
            <a:r>
              <a:rPr lang="en-GB" sz="1200" b="0" i="0" dirty="0">
                <a:effectLst/>
                <a:latin typeface="+mj-lt"/>
              </a:rPr>
              <a:t>Reviewing the support planning is outcome focused (not static that the person still has the same needs)</a:t>
            </a:r>
          </a:p>
          <a:p>
            <a:pPr marL="171450" indent="-171450">
              <a:buFont typeface="Arial" panose="020B0604020202020204" pitchFamily="34" charset="0"/>
              <a:buChar char="•"/>
            </a:pPr>
            <a:endParaRPr lang="en-GB" sz="1200" b="0" i="0" dirty="0">
              <a:effectLst/>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effectLst/>
              <a:latin typeface="+mj-lt"/>
            </a:endParaRP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11</a:t>
            </a:fld>
            <a:endParaRPr lang="en-GB"/>
          </a:p>
        </p:txBody>
      </p:sp>
    </p:spTree>
    <p:extLst>
      <p:ext uri="{BB962C8B-B14F-4D97-AF65-F5344CB8AC3E}">
        <p14:creationId xmlns:p14="http://schemas.microsoft.com/office/powerpoint/2010/main" val="1338073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Looked at legal frameworks, how does this apply in practice when completing a support plan, what do you need to do and apply to create an effective support plan, hearing from views of a care provider </a:t>
            </a:r>
          </a:p>
          <a:p>
            <a:pPr marL="0" indent="0">
              <a:buFont typeface="Arial" panose="020B0604020202020204" pitchFamily="34" charset="0"/>
              <a:buNone/>
            </a:pPr>
            <a:r>
              <a:rPr lang="en-GB" dirty="0"/>
              <a:t>5 min activity </a:t>
            </a:r>
          </a:p>
          <a:p>
            <a:pPr marL="0" indent="0">
              <a:buFont typeface="Arial" panose="020B0604020202020204" pitchFamily="34" charset="0"/>
              <a:buNone/>
            </a:pPr>
            <a:r>
              <a:rPr lang="en-GB" dirty="0"/>
              <a:t>Victoria &amp; Sally </a:t>
            </a:r>
          </a:p>
        </p:txBody>
      </p:sp>
      <p:sp>
        <p:nvSpPr>
          <p:cNvPr id="4" name="Slide Number Placeholder 3"/>
          <p:cNvSpPr>
            <a:spLocks noGrp="1"/>
          </p:cNvSpPr>
          <p:nvPr>
            <p:ph type="sldNum" sz="quarter" idx="5"/>
          </p:nvPr>
        </p:nvSpPr>
        <p:spPr/>
        <p:txBody>
          <a:bodyPr/>
          <a:lstStyle/>
          <a:p>
            <a:fld id="{46BD9F81-AC8D-436B-B33A-2EB3167EE68A}" type="slidenum">
              <a:rPr lang="en-GB" smtClean="0"/>
              <a:t>12</a:t>
            </a:fld>
            <a:endParaRPr lang="en-GB"/>
          </a:p>
        </p:txBody>
      </p:sp>
    </p:spTree>
    <p:extLst>
      <p:ext uri="{BB962C8B-B14F-4D97-AF65-F5344CB8AC3E}">
        <p14:creationId xmlns:p14="http://schemas.microsoft.com/office/powerpoint/2010/main" val="3999521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162DD-3F15-887B-BB9A-7195A3EA9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B318A2-525B-F08B-7F4E-D546C86A12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80D7C1-856A-937E-5ED6-D22A35A3E56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92F585-3858-E740-A4B1-7B64291AFD25}"/>
              </a:ext>
            </a:extLst>
          </p:cNvPr>
          <p:cNvSpPr>
            <a:spLocks noGrp="1"/>
          </p:cNvSpPr>
          <p:nvPr>
            <p:ph type="sldNum" sz="quarter" idx="5"/>
          </p:nvPr>
        </p:nvSpPr>
        <p:spPr/>
        <p:txBody>
          <a:bodyPr/>
          <a:lstStyle/>
          <a:p>
            <a:fld id="{46BD9F81-AC8D-436B-B33A-2EB3167EE68A}" type="slidenum">
              <a:rPr lang="en-GB" smtClean="0"/>
              <a:t>13</a:t>
            </a:fld>
            <a:endParaRPr lang="en-GB"/>
          </a:p>
        </p:txBody>
      </p:sp>
    </p:spTree>
    <p:extLst>
      <p:ext uri="{BB962C8B-B14F-4D97-AF65-F5344CB8AC3E}">
        <p14:creationId xmlns:p14="http://schemas.microsoft.com/office/powerpoint/2010/main" val="3275059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b="0" i="0" dirty="0">
                <a:solidFill>
                  <a:srgbClr val="0B0C0C"/>
                </a:solidFill>
                <a:effectLst/>
                <a:latin typeface="GDS Transport"/>
              </a:rPr>
              <a:t>local authorities must consider whether the individual’s current level of need is likely to fluctuate and what their on-going needs for care and support are likely to be.</a:t>
            </a:r>
            <a:endParaRPr lang="en-GB" sz="1100" b="0" i="0" dirty="0">
              <a:solidFill>
                <a:srgbClr val="0E0E0E"/>
              </a:solidFill>
              <a:effectLst/>
              <a:latin typeface="Inter"/>
            </a:endParaRPr>
          </a:p>
          <a:p>
            <a:pPr marL="171450" indent="-171450">
              <a:buFont typeface="Arial" panose="020B0604020202020204" pitchFamily="34" charset="0"/>
              <a:buChar char="•"/>
            </a:pPr>
            <a:r>
              <a:rPr lang="en-GB" sz="1100" b="0" i="0" dirty="0">
                <a:solidFill>
                  <a:srgbClr val="0E0E0E"/>
                </a:solidFill>
                <a:effectLst/>
                <a:latin typeface="Inter"/>
              </a:rPr>
              <a:t>People with cognitive impairments, communication difficulties or sensory loss may need home care workers to spend more time with them to ensure effective communication and to ensure the person can be fully included in their care.</a:t>
            </a:r>
          </a:p>
          <a:p>
            <a:pPr marL="171450" indent="-171450">
              <a:buFont typeface="Arial" panose="020B0604020202020204" pitchFamily="34" charset="0"/>
              <a:buChar char="•"/>
            </a:pPr>
            <a:r>
              <a:rPr lang="en-GB" sz="1100" b="0" i="0" dirty="0">
                <a:solidFill>
                  <a:srgbClr val="0E0E0E"/>
                </a:solidFill>
                <a:effectLst/>
                <a:latin typeface="Inter"/>
              </a:rPr>
              <a:t>EDI – individual differences, not a one size fits all, religious, dietary considerations, language </a:t>
            </a:r>
            <a:endParaRPr lang="en-GB" sz="1100" dirty="0"/>
          </a:p>
        </p:txBody>
      </p:sp>
      <p:sp>
        <p:nvSpPr>
          <p:cNvPr id="4" name="Slide Number Placeholder 3"/>
          <p:cNvSpPr>
            <a:spLocks noGrp="1"/>
          </p:cNvSpPr>
          <p:nvPr>
            <p:ph type="sldNum" sz="quarter" idx="5"/>
          </p:nvPr>
        </p:nvSpPr>
        <p:spPr/>
        <p:txBody>
          <a:bodyPr/>
          <a:lstStyle/>
          <a:p>
            <a:fld id="{46BD9F81-AC8D-436B-B33A-2EB3167EE68A}" type="slidenum">
              <a:rPr lang="en-GB" smtClean="0"/>
              <a:t>14</a:t>
            </a:fld>
            <a:endParaRPr lang="en-GB"/>
          </a:p>
        </p:txBody>
      </p:sp>
    </p:spTree>
    <p:extLst>
      <p:ext uri="{BB962C8B-B14F-4D97-AF65-F5344CB8AC3E}">
        <p14:creationId xmlns:p14="http://schemas.microsoft.com/office/powerpoint/2010/main" val="365000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Care Act 2014 and Care and Support Statutory Guidance; and the Care and Support (Eligibility Criteria) Regulations 2015.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0B0C0C"/>
                </a:solidFill>
                <a:effectLst/>
                <a:latin typeface="+mn-lt"/>
              </a:rPr>
              <a:t>Local authorities should ensure that where they arrange services, the assessed needs of a person with eligible care and support needs is translated into effective, appropriate commissioned services that are adequately resourced and meet the wellbeing principle of the Act.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0E0E0E"/>
                </a:solidFill>
                <a:effectLst/>
                <a:latin typeface="Inter"/>
              </a:rPr>
              <a:t>NICE guidelines Home care visits should be long enough to ensure that the person's identified outcomes can be achieved in a way that does not compromise their dignity and wellbeing. There is a risk that visits of less than 30 minutes will be rushed and not meet the person's needs and could compromise safety and dignity. The need to include short visits in a person's care package should therefore be carefully considered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0E0E0E"/>
              </a:solidFill>
              <a:effectLst/>
              <a:latin typeface="Inter"/>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hlinkClick r:id="rId3"/>
              </a:rPr>
              <a:t>'Ending 15-minute care': Department of Health response - GOV.UK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15</a:t>
            </a:fld>
            <a:endParaRPr lang="en-GB"/>
          </a:p>
        </p:txBody>
      </p:sp>
    </p:spTree>
    <p:extLst>
      <p:ext uri="{BB962C8B-B14F-4D97-AF65-F5344CB8AC3E}">
        <p14:creationId xmlns:p14="http://schemas.microsoft.com/office/powerpoint/2010/main" val="3499458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GDS Transport"/>
              </a:rPr>
              <a:t>Local authorities must consider whether the adult would experience substantial difficulty in any of these 4 areas: understanding the information provided; retaining the information; using or weighing up the information as part of the process of being involved; and communicating the person’s views, wishes or feelings. </a:t>
            </a:r>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16</a:t>
            </a:fld>
            <a:endParaRPr lang="en-GB"/>
          </a:p>
        </p:txBody>
      </p:sp>
    </p:spTree>
    <p:extLst>
      <p:ext uri="{BB962C8B-B14F-4D97-AF65-F5344CB8AC3E}">
        <p14:creationId xmlns:p14="http://schemas.microsoft.com/office/powerpoint/2010/main" val="2842378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mn-lt"/>
              </a:rPr>
              <a:t>Reflecting on the descriptive language and labels in society given to those with complex or multiple support needs. </a:t>
            </a:r>
          </a:p>
          <a:p>
            <a:r>
              <a:rPr lang="en-GB" sz="1100" dirty="0">
                <a:latin typeface="+mn-lt"/>
              </a:rPr>
              <a:t>The negative connotations attached to certain terms used to describe individuals. </a:t>
            </a:r>
          </a:p>
          <a:p>
            <a:r>
              <a:rPr lang="en-GB" sz="1100" dirty="0">
                <a:latin typeface="+mn-lt"/>
              </a:rPr>
              <a:t>Although we use labels as descriptors, the blog describes that ‘</a:t>
            </a:r>
            <a:r>
              <a:rPr lang="en-GB" sz="1100" i="1" dirty="0">
                <a:latin typeface="+mn-lt"/>
              </a:rPr>
              <a:t>war on words</a:t>
            </a:r>
            <a:r>
              <a:rPr lang="en-GB" sz="1100" dirty="0">
                <a:latin typeface="+mn-lt"/>
              </a:rPr>
              <a:t>’ as terminology which suggests conflict and reinforces stigma and oppression. </a:t>
            </a:r>
          </a:p>
          <a:p>
            <a:r>
              <a:rPr lang="en-GB" sz="1100" dirty="0">
                <a:latin typeface="+mn-lt"/>
              </a:rPr>
              <a:t>Examples such as ‘hard to reach’ or ‘service users’</a:t>
            </a:r>
          </a:p>
          <a:p>
            <a:r>
              <a:rPr lang="en-GB" sz="1100" dirty="0">
                <a:latin typeface="+mn-lt"/>
              </a:rPr>
              <a:t>What labels and descriptors would we use to describe ourselves? How would we like this ourselves.</a:t>
            </a:r>
          </a:p>
          <a:p>
            <a:r>
              <a:rPr lang="en-GB" sz="1100" dirty="0">
                <a:latin typeface="+mn-lt"/>
              </a:rPr>
              <a:t>Debates the use of “clean” for someone not using substances: inference an individual is dirty when using substances.</a:t>
            </a:r>
          </a:p>
          <a:p>
            <a:r>
              <a:rPr lang="en-GB" sz="1100" dirty="0">
                <a:latin typeface="+mn-lt"/>
              </a:rPr>
              <a:t>Does the terminology of ‘a person’ become lost?</a:t>
            </a:r>
          </a:p>
          <a:p>
            <a:r>
              <a:rPr lang="en-GB" sz="1100" dirty="0">
                <a:latin typeface="+mn-lt"/>
              </a:rPr>
              <a:t>To consider putting the person before an issue or a problem. </a:t>
            </a:r>
          </a:p>
          <a:p>
            <a:r>
              <a:rPr lang="en-GB" sz="1100" dirty="0">
                <a:latin typeface="+mn-lt"/>
              </a:rPr>
              <a:t>Move towards more aspirational labels and asking individuals how they wished to be referred. </a:t>
            </a:r>
            <a:endParaRPr lang="en-GB" sz="1100" dirty="0"/>
          </a:p>
        </p:txBody>
      </p:sp>
      <p:sp>
        <p:nvSpPr>
          <p:cNvPr id="4" name="Slide Number Placeholder 3"/>
          <p:cNvSpPr>
            <a:spLocks noGrp="1"/>
          </p:cNvSpPr>
          <p:nvPr>
            <p:ph type="sldNum" sz="quarter" idx="5"/>
          </p:nvPr>
        </p:nvSpPr>
        <p:spPr/>
        <p:txBody>
          <a:bodyPr/>
          <a:lstStyle/>
          <a:p>
            <a:fld id="{46BD9F81-AC8D-436B-B33A-2EB3167EE68A}" type="slidenum">
              <a:rPr lang="en-GB" smtClean="0"/>
              <a:t>17</a:t>
            </a:fld>
            <a:endParaRPr lang="en-GB"/>
          </a:p>
        </p:txBody>
      </p:sp>
    </p:spTree>
    <p:extLst>
      <p:ext uri="{BB962C8B-B14F-4D97-AF65-F5344CB8AC3E}">
        <p14:creationId xmlns:p14="http://schemas.microsoft.com/office/powerpoint/2010/main" val="241203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Reflective donut using the PCF</a:t>
            </a:r>
          </a:p>
        </p:txBody>
      </p:sp>
      <p:sp>
        <p:nvSpPr>
          <p:cNvPr id="4" name="Slide Number Placeholder 3"/>
          <p:cNvSpPr>
            <a:spLocks noGrp="1"/>
          </p:cNvSpPr>
          <p:nvPr>
            <p:ph type="sldNum" sz="quarter" idx="5"/>
          </p:nvPr>
        </p:nvSpPr>
        <p:spPr/>
        <p:txBody>
          <a:bodyPr/>
          <a:lstStyle/>
          <a:p>
            <a:fld id="{46BD9F81-AC8D-436B-B33A-2EB3167EE68A}" type="slidenum">
              <a:rPr lang="en-GB" smtClean="0"/>
              <a:t>18</a:t>
            </a:fld>
            <a:endParaRPr lang="en-GB"/>
          </a:p>
        </p:txBody>
      </p:sp>
    </p:spTree>
    <p:extLst>
      <p:ext uri="{BB962C8B-B14F-4D97-AF65-F5344CB8AC3E}">
        <p14:creationId xmlns:p14="http://schemas.microsoft.com/office/powerpoint/2010/main" val="1852372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b="1" i="0" kern="1200" dirty="0">
                <a:solidFill>
                  <a:schemeClr val="tx1"/>
                </a:solidFill>
                <a:effectLst/>
                <a:latin typeface="+mn-lt"/>
                <a:ea typeface="+mn-ea"/>
                <a:cs typeface="+mn-cs"/>
              </a:rPr>
              <a:t>Assessment:</a:t>
            </a:r>
            <a:r>
              <a:rPr lang="en-GB" sz="1050" b="0" i="0" kern="1200" dirty="0">
                <a:solidFill>
                  <a:schemeClr val="tx1"/>
                </a:solidFill>
                <a:effectLst/>
                <a:latin typeface="+mn-lt"/>
                <a:ea typeface="+mn-ea"/>
                <a:cs typeface="+mn-cs"/>
              </a:rPr>
              <a:t> You must first be assessed by social services and determined to have eligible social care needs.</a:t>
            </a:r>
          </a:p>
          <a:p>
            <a:r>
              <a:rPr lang="en-GB" sz="1050" b="1" i="0" kern="1200" dirty="0">
                <a:solidFill>
                  <a:schemeClr val="tx1"/>
                </a:solidFill>
                <a:effectLst/>
                <a:latin typeface="+mn-lt"/>
                <a:ea typeface="+mn-ea"/>
                <a:cs typeface="+mn-cs"/>
              </a:rPr>
              <a:t>Personal budget:</a:t>
            </a:r>
            <a:r>
              <a:rPr lang="en-GB" sz="1050" b="0" i="0" kern="1200" dirty="0">
                <a:solidFill>
                  <a:schemeClr val="tx1"/>
                </a:solidFill>
                <a:effectLst/>
                <a:latin typeface="+mn-lt"/>
                <a:ea typeface="+mn-ea"/>
                <a:cs typeface="+mn-cs"/>
              </a:rPr>
              <a:t> A "personal budget" is calculated, which is the amount of money set aside to pay for your care and support.</a:t>
            </a:r>
          </a:p>
          <a:p>
            <a:r>
              <a:rPr lang="en-GB" sz="1050" b="1" i="0" kern="1200" dirty="0">
                <a:solidFill>
                  <a:schemeClr val="tx1"/>
                </a:solidFill>
                <a:effectLst/>
                <a:latin typeface="+mn-lt"/>
                <a:ea typeface="+mn-ea"/>
                <a:cs typeface="+mn-cs"/>
              </a:rPr>
              <a:t>Direct payments:</a:t>
            </a:r>
            <a:r>
              <a:rPr lang="en-GB" sz="1050" b="0" i="0" kern="1200" dirty="0">
                <a:solidFill>
                  <a:schemeClr val="tx1"/>
                </a:solidFill>
                <a:effectLst/>
                <a:latin typeface="+mn-lt"/>
                <a:ea typeface="+mn-ea"/>
                <a:cs typeface="+mn-cs"/>
              </a:rPr>
              <a:t> You can choose to receive this amount as a direct payment to manage yourself.</a:t>
            </a:r>
          </a:p>
          <a:p>
            <a:r>
              <a:rPr lang="en-GB" sz="1050" b="1" i="0" kern="1200" dirty="0">
                <a:solidFill>
                  <a:schemeClr val="tx1"/>
                </a:solidFill>
                <a:effectLst/>
                <a:latin typeface="+mn-lt"/>
                <a:ea typeface="+mn-ea"/>
                <a:cs typeface="+mn-cs"/>
              </a:rPr>
              <a:t>Support plan:</a:t>
            </a:r>
            <a:r>
              <a:rPr lang="en-GB" sz="1050" b="0" i="0" kern="1200" dirty="0">
                <a:solidFill>
                  <a:schemeClr val="tx1"/>
                </a:solidFill>
                <a:effectLst/>
                <a:latin typeface="+mn-lt"/>
                <a:ea typeface="+mn-ea"/>
                <a:cs typeface="+mn-cs"/>
              </a:rPr>
              <a:t> You will create a support plan that outlines how you will use the direct payment to meet your needs.</a:t>
            </a:r>
          </a:p>
          <a:p>
            <a:r>
              <a:rPr lang="en-GB" sz="1050" b="1" i="0" kern="1200" dirty="0">
                <a:solidFill>
                  <a:schemeClr val="tx1"/>
                </a:solidFill>
                <a:effectLst/>
                <a:latin typeface="+mn-lt"/>
                <a:ea typeface="+mn-ea"/>
                <a:cs typeface="+mn-cs"/>
              </a:rPr>
              <a:t>Funding:</a:t>
            </a:r>
            <a:r>
              <a:rPr lang="en-GB" sz="1050" b="0" i="0" kern="1200" dirty="0">
                <a:solidFill>
                  <a:schemeClr val="tx1"/>
                </a:solidFill>
                <a:effectLst/>
                <a:latin typeface="+mn-lt"/>
                <a:ea typeface="+mn-ea"/>
                <a:cs typeface="+mn-cs"/>
              </a:rPr>
              <a:t> The money is often paid via a pre-paid card, though you may have to pay a financial contribution depending on your circumstances and the local authority's policies. </a:t>
            </a: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19</a:t>
            </a:fld>
            <a:endParaRPr lang="en-GB"/>
          </a:p>
        </p:txBody>
      </p:sp>
    </p:spTree>
    <p:extLst>
      <p:ext uri="{BB962C8B-B14F-4D97-AF65-F5344CB8AC3E}">
        <p14:creationId xmlns:p14="http://schemas.microsoft.com/office/powerpoint/2010/main" val="4093137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Toilets are outside going towards the entrance on the right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There is a drinks machine and snacks on the table.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Short break half way through </a:t>
            </a:r>
          </a:p>
        </p:txBody>
      </p:sp>
      <p:sp>
        <p:nvSpPr>
          <p:cNvPr id="4" name="Slide Number Placeholder 3"/>
          <p:cNvSpPr>
            <a:spLocks noGrp="1"/>
          </p:cNvSpPr>
          <p:nvPr>
            <p:ph type="sldNum" sz="quarter" idx="5"/>
          </p:nvPr>
        </p:nvSpPr>
        <p:spPr/>
        <p:txBody>
          <a:bodyPr/>
          <a:lstStyle/>
          <a:p>
            <a:fld id="{46BD9F81-AC8D-436B-B33A-2EB3167EE68A}" type="slidenum">
              <a:rPr lang="en-GB" smtClean="0"/>
              <a:t>2</a:t>
            </a:fld>
            <a:endParaRPr lang="en-GB" dirty="0"/>
          </a:p>
        </p:txBody>
      </p:sp>
    </p:spTree>
    <p:extLst>
      <p:ext uri="{BB962C8B-B14F-4D97-AF65-F5344CB8AC3E}">
        <p14:creationId xmlns:p14="http://schemas.microsoft.com/office/powerpoint/2010/main" val="2884479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BD9F81-AC8D-436B-B33A-2EB3167EE68A}" type="slidenum">
              <a:rPr lang="en-GB" smtClean="0"/>
              <a:t>20</a:t>
            </a:fld>
            <a:endParaRPr lang="en-GB"/>
          </a:p>
        </p:txBody>
      </p:sp>
    </p:spTree>
    <p:extLst>
      <p:ext uri="{BB962C8B-B14F-4D97-AF65-F5344CB8AC3E}">
        <p14:creationId xmlns:p14="http://schemas.microsoft.com/office/powerpoint/2010/main" val="358753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dirty="0">
                <a:effectLst/>
              </a:rPr>
              <a:t>Good support planning in adult social care is a </a:t>
            </a:r>
            <a:r>
              <a:rPr lang="en-GB" sz="1100" b="1" dirty="0">
                <a:effectLst/>
              </a:rPr>
              <a:t>person-</a:t>
            </a:r>
            <a:r>
              <a:rPr lang="en-GB" sz="1100" b="1" dirty="0" err="1">
                <a:effectLst/>
              </a:rPr>
              <a:t>centered</a:t>
            </a:r>
            <a:r>
              <a:rPr lang="en-GB" sz="1100" b="1" dirty="0">
                <a:effectLst/>
              </a:rPr>
              <a:t> and collaborative process</a:t>
            </a:r>
            <a:r>
              <a:rPr lang="en-GB" sz="1100" dirty="0">
                <a:effectLst/>
              </a:rPr>
              <a:t> that focuses on an individual's needs, goals, and preferences to create a personalized plan for how they will receive support</a:t>
            </a:r>
            <a:r>
              <a:rPr lang="en-GB" sz="1100" b="0" i="0" kern="1200" dirty="0">
                <a:solidFill>
                  <a:schemeClr val="tx1"/>
                </a:solidFill>
                <a:effectLst/>
                <a:latin typeface="+mn-lt"/>
                <a:ea typeface="+mn-ea"/>
                <a:cs typeface="+mn-cs"/>
              </a:rPr>
              <a:t>. Key elements include detailed discussions about what is important to the person, identifying what they can do themselves, and agreeing on how their specific needs will be met through services and support, often with a personal budget. A good plan is flexible, regularly reviewed, and ensures the individual feels listened to and in control of their own support. </a:t>
            </a:r>
            <a:endParaRPr lang="en-GB" sz="1100" dirty="0"/>
          </a:p>
          <a:p>
            <a:pPr marL="0" indent="0">
              <a:buFont typeface="Arial" panose="020B0604020202020204" pitchFamily="34" charset="0"/>
              <a:buNone/>
            </a:pPr>
            <a:endParaRPr lang="en-GB" sz="1100" dirty="0"/>
          </a:p>
          <a:p>
            <a:pPr marL="0" indent="0">
              <a:buFont typeface="Arial" panose="020B0604020202020204" pitchFamily="34" charset="0"/>
              <a:buNone/>
            </a:pPr>
            <a:endParaRPr lang="en-GB" sz="1100" dirty="0"/>
          </a:p>
          <a:p>
            <a:pPr marL="0" indent="0">
              <a:buFont typeface="Arial" panose="020B0604020202020204" pitchFamily="34" charset="0"/>
              <a:buNone/>
            </a:pPr>
            <a:r>
              <a:rPr lang="en-GB" sz="1100" dirty="0"/>
              <a:t>Pending the outcome of an assessment and determination of eligible needs, everyone should be offered direct payments or the option to have services arranged through the local authority</a:t>
            </a:r>
          </a:p>
        </p:txBody>
      </p:sp>
      <p:sp>
        <p:nvSpPr>
          <p:cNvPr id="4" name="Slide Number Placeholder 3"/>
          <p:cNvSpPr>
            <a:spLocks noGrp="1"/>
          </p:cNvSpPr>
          <p:nvPr>
            <p:ph type="sldNum" sz="quarter" idx="5"/>
          </p:nvPr>
        </p:nvSpPr>
        <p:spPr/>
        <p:txBody>
          <a:bodyPr/>
          <a:lstStyle/>
          <a:p>
            <a:fld id="{46BD9F81-AC8D-436B-B33A-2EB3167EE68A}" type="slidenum">
              <a:rPr lang="en-GB" smtClean="0"/>
              <a:t>3</a:t>
            </a:fld>
            <a:endParaRPr lang="en-GB" dirty="0"/>
          </a:p>
        </p:txBody>
      </p:sp>
    </p:spTree>
    <p:extLst>
      <p:ext uri="{BB962C8B-B14F-4D97-AF65-F5344CB8AC3E}">
        <p14:creationId xmlns:p14="http://schemas.microsoft.com/office/powerpoint/2010/main" val="2498899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ptos" panose="020B0004020202020204" pitchFamily="34" charset="0"/>
              </a:rPr>
              <a:t>In Salford, we are deeply committed to working in partnership with the people we support and their carers, ensuring that our focus remains on what truly matters to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diagram </a:t>
            </a:r>
          </a:p>
        </p:txBody>
      </p:sp>
      <p:sp>
        <p:nvSpPr>
          <p:cNvPr id="4" name="Slide Number Placeholder 3"/>
          <p:cNvSpPr>
            <a:spLocks noGrp="1"/>
          </p:cNvSpPr>
          <p:nvPr>
            <p:ph type="sldNum" sz="quarter" idx="5"/>
          </p:nvPr>
        </p:nvSpPr>
        <p:spPr/>
        <p:txBody>
          <a:bodyPr/>
          <a:lstStyle/>
          <a:p>
            <a:fld id="{46BD9F81-AC8D-436B-B33A-2EB3167EE68A}" type="slidenum">
              <a:rPr lang="en-GB" smtClean="0"/>
              <a:t>4</a:t>
            </a:fld>
            <a:endParaRPr lang="en-GB"/>
          </a:p>
        </p:txBody>
      </p:sp>
    </p:spTree>
    <p:extLst>
      <p:ext uri="{BB962C8B-B14F-4D97-AF65-F5344CB8AC3E}">
        <p14:creationId xmlns:p14="http://schemas.microsoft.com/office/powerpoint/2010/main" val="2167554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When considering support planning, we need to consider this in the context of the </a:t>
            </a:r>
            <a:r>
              <a:rPr lang="en-GB" sz="1100" b="1" u="sng" dirty="0"/>
              <a:t>initial assessment of needs</a:t>
            </a:r>
          </a:p>
          <a:p>
            <a:r>
              <a:rPr lang="en-GB" sz="1100" dirty="0"/>
              <a:t>Shout out what is the key legal frameworks for decision-making?</a:t>
            </a:r>
          </a:p>
          <a:p>
            <a:endParaRPr lang="en-GB" sz="1100" dirty="0"/>
          </a:p>
          <a:p>
            <a:r>
              <a:rPr lang="en-GB" sz="1100" kern="1200" dirty="0">
                <a:solidFill>
                  <a:schemeClr val="tx1"/>
                </a:solidFill>
                <a:effectLst/>
                <a:latin typeface="+mn-lt"/>
                <a:ea typeface="+mn-ea"/>
                <a:cs typeface="+mn-cs"/>
              </a:rPr>
              <a:t>We have statutory responsibilities under the Care Act 2014 to provide assessment and support to adults and carers (where eligible) in Salford, to help promote people’s independence, wellbeing, their outcomes, and safeguard to minimise the risk of harm. </a:t>
            </a:r>
            <a:endParaRPr lang="en-GB" sz="1100" dirty="0"/>
          </a:p>
          <a:p>
            <a:endParaRPr lang="en-GB" sz="1100" dirty="0"/>
          </a:p>
          <a:p>
            <a:r>
              <a:rPr lang="en-GB" sz="1100" dirty="0"/>
              <a:t>Legal Literacy</a:t>
            </a:r>
          </a:p>
          <a:p>
            <a:r>
              <a:rPr lang="en-GB" sz="1100" dirty="0"/>
              <a:t>• Helps us to be more person centred and strength based </a:t>
            </a:r>
          </a:p>
          <a:p>
            <a:r>
              <a:rPr lang="en-GB" sz="1100" dirty="0"/>
              <a:t>• Confidence to advocate and challenge, particularly around eligibility and support planning</a:t>
            </a:r>
          </a:p>
          <a:p>
            <a:r>
              <a:rPr lang="en-GB" sz="1100" dirty="0"/>
              <a:t>• Using the law to its full extent – opens the options </a:t>
            </a:r>
          </a:p>
          <a:p>
            <a:r>
              <a:rPr lang="en-GB" sz="1100" dirty="0"/>
              <a:t>• Promotes risk positive decision making </a:t>
            </a:r>
          </a:p>
          <a:p>
            <a:r>
              <a:rPr lang="en-GB" sz="1100" dirty="0"/>
              <a:t>• Framework for decision making </a:t>
            </a:r>
          </a:p>
          <a:p>
            <a:r>
              <a:rPr lang="en-GB" sz="1100" dirty="0"/>
              <a:t>• Enables us to legally defend decisions </a:t>
            </a:r>
          </a:p>
          <a:p>
            <a:r>
              <a:rPr lang="en-GB" sz="1100" dirty="0"/>
              <a:t>• Provide a clear rationale</a:t>
            </a:r>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5</a:t>
            </a:fld>
            <a:endParaRPr lang="en-GB"/>
          </a:p>
        </p:txBody>
      </p:sp>
    </p:spTree>
    <p:extLst>
      <p:ext uri="{BB962C8B-B14F-4D97-AF65-F5344CB8AC3E}">
        <p14:creationId xmlns:p14="http://schemas.microsoft.com/office/powerpoint/2010/main" val="936074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7000"/>
              </a:lnSpc>
              <a:spcAft>
                <a:spcPts val="800"/>
              </a:spcAft>
              <a:buFont typeface="Arial" panose="020B0604020202020204" pitchFamily="34" charset="0"/>
              <a:buNone/>
            </a:pPr>
            <a:r>
              <a:rPr lang="en-GB" sz="1100" b="0" dirty="0">
                <a:effectLst/>
                <a:latin typeface="Work Sans" pitchFamily="2" charset="0"/>
                <a:ea typeface="Times New Roman" panose="02020603050405020304" pitchFamily="18" charset="0"/>
                <a:cs typeface="Times New Roman" panose="02020603050405020304" pitchFamily="18" charset="0"/>
              </a:rPr>
              <a:t>When thinking about Maslow’s hierarchy, not only physiological needs, includes needs to support people to achieve self </a:t>
            </a:r>
            <a:r>
              <a:rPr lang="en-GB" sz="1100" b="0" dirty="0" err="1">
                <a:effectLst/>
                <a:latin typeface="Work Sans" pitchFamily="2" charset="0"/>
                <a:ea typeface="Times New Roman" panose="02020603050405020304" pitchFamily="18" charset="0"/>
                <a:cs typeface="Times New Roman" panose="02020603050405020304" pitchFamily="18" charset="0"/>
              </a:rPr>
              <a:t>actualisaion</a:t>
            </a:r>
            <a:endParaRPr lang="en-GB" sz="1100" b="0" dirty="0">
              <a:effectLst/>
              <a:latin typeface="Work Sans" pitchFamily="2" charset="0"/>
              <a:ea typeface="Times New Roman" panose="02020603050405020304" pitchFamily="18" charset="0"/>
              <a:cs typeface="Times New Roman" panose="02020603050405020304" pitchFamily="18" charset="0"/>
            </a:endParaRPr>
          </a:p>
          <a:p>
            <a:pPr marL="0" indent="0" algn="l">
              <a:lnSpc>
                <a:spcPct val="107000"/>
              </a:lnSpc>
              <a:spcAft>
                <a:spcPts val="800"/>
              </a:spcAft>
              <a:buFont typeface="Arial" panose="020B0604020202020204" pitchFamily="34" charset="0"/>
              <a:buNone/>
            </a:pPr>
            <a:endParaRPr lang="en-GB" sz="1100" b="0" dirty="0">
              <a:effectLst/>
              <a:latin typeface="Work Sans" pitchFamily="2" charset="0"/>
              <a:ea typeface="Times New Roman" panose="02020603050405020304" pitchFamily="18" charset="0"/>
              <a:cs typeface="Times New Roman" panose="02020603050405020304" pitchFamily="18" charset="0"/>
            </a:endParaRPr>
          </a:p>
          <a:p>
            <a:pPr marL="0" indent="0" algn="l">
              <a:lnSpc>
                <a:spcPct val="107000"/>
              </a:lnSpc>
              <a:spcAft>
                <a:spcPts val="800"/>
              </a:spcAft>
              <a:buFont typeface="Arial" panose="020B0604020202020204" pitchFamily="34" charset="0"/>
              <a:buNone/>
            </a:pPr>
            <a:r>
              <a:rPr lang="en-GB" sz="1100" b="1" dirty="0">
                <a:effectLst/>
                <a:latin typeface="Work Sans" pitchFamily="2" charset="0"/>
                <a:ea typeface="Times New Roman" panose="02020603050405020304" pitchFamily="18" charset="0"/>
                <a:cs typeface="Times New Roman" panose="02020603050405020304" pitchFamily="18" charset="0"/>
              </a:rPr>
              <a:t>Section 1 </a:t>
            </a:r>
            <a:r>
              <a:rPr lang="en-GB" sz="1100" dirty="0">
                <a:effectLst/>
                <a:latin typeface="Work Sans" pitchFamily="2" charset="0"/>
                <a:ea typeface="Times New Roman" panose="02020603050405020304" pitchFamily="18" charset="0"/>
                <a:cs typeface="Times New Roman" panose="02020603050405020304" pitchFamily="18" charset="0"/>
              </a:rPr>
              <a:t>- Under the Care Act the Wellbeing is a broad concept and al domains are all as important as each other. Any hierarchy can only be determined or described by the adult who's Wellbeing it is. </a:t>
            </a:r>
            <a:r>
              <a:rPr lang="en-GB" sz="1100" b="0" i="0" dirty="0">
                <a:solidFill>
                  <a:srgbClr val="0B0C0C"/>
                </a:solidFill>
                <a:effectLst/>
                <a:latin typeface="GDS Transport"/>
              </a:rPr>
              <a:t>A local authority can promote a person’s wellbeing in many ways. How this happens will depend on the circumstances, including the person’s needs, goals and wishes, and how these impact on their wellbeing.</a:t>
            </a:r>
            <a:r>
              <a:rPr lang="en-GB" sz="1100" b="0" i="0" dirty="0">
                <a:solidFill>
                  <a:schemeClr val="tx1"/>
                </a:solidFill>
                <a:effectLst/>
                <a:latin typeface="Work Sans" pitchFamily="2" charset="0"/>
                <a:cs typeface="Times New Roman" panose="02020603050405020304" pitchFamily="18" charset="0"/>
              </a:rPr>
              <a:t> </a:t>
            </a:r>
            <a:r>
              <a:rPr lang="en-GB" sz="1100" b="0" i="0" dirty="0">
                <a:solidFill>
                  <a:srgbClr val="0B0C0C"/>
                </a:solidFill>
                <a:effectLst/>
                <a:latin typeface="GDS Transport"/>
              </a:rPr>
              <a:t>(not judgements based on appearance, age, conditions)</a:t>
            </a:r>
          </a:p>
          <a:p>
            <a:pPr algn="l">
              <a:buFont typeface="Arial" panose="020B0604020202020204" pitchFamily="34" charset="0"/>
              <a:buChar char="•"/>
            </a:pPr>
            <a:endParaRPr lang="en-GB" sz="1100" b="0" i="0" dirty="0">
              <a:solidFill>
                <a:srgbClr val="0B0C0C"/>
              </a:solidFill>
              <a:effectLst/>
              <a:latin typeface="GDS Transport"/>
            </a:endParaRPr>
          </a:p>
          <a:p>
            <a:pPr marL="0" indent="0" algn="l">
              <a:lnSpc>
                <a:spcPct val="107000"/>
              </a:lnSpc>
              <a:spcAft>
                <a:spcPts val="800"/>
              </a:spcAft>
              <a:buFont typeface="Arial" panose="020B0604020202020204" pitchFamily="34" charset="0"/>
              <a:buNone/>
            </a:pPr>
            <a:endParaRPr lang="en-GB" sz="1100" dirty="0">
              <a:effectLst/>
              <a:latin typeface="Work Sans" pitchFamily="2"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6</a:t>
            </a:fld>
            <a:endParaRPr lang="en-GB"/>
          </a:p>
        </p:txBody>
      </p:sp>
    </p:spTree>
    <p:extLst>
      <p:ext uri="{BB962C8B-B14F-4D97-AF65-F5344CB8AC3E}">
        <p14:creationId xmlns:p14="http://schemas.microsoft.com/office/powerpoint/2010/main" val="956136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chemeClr val="accent1"/>
                </a:solidFill>
                <a:effectLst/>
                <a:latin typeface="+mn-lt"/>
              </a:rPr>
              <a:t>Lots of different sections, do not need to know all, however a good understanding of key sections defining our statutory responsibilities.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chemeClr val="accent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chemeClr val="accent1"/>
                </a:solidFill>
                <a:effectLst/>
                <a:latin typeface="+mn-lt"/>
              </a:rPr>
              <a:t>So that local authorities can consider how to provide a proportionate response at the right time, based on the individual’s needs</a:t>
            </a:r>
          </a:p>
          <a:p>
            <a:pPr algn="l">
              <a:spcBef>
                <a:spcPts val="0"/>
              </a:spcBef>
            </a:pPr>
            <a:endParaRPr lang="en-GB" sz="1100" b="1" dirty="0">
              <a:solidFill>
                <a:srgbClr val="0B0C0C"/>
              </a:solidFill>
              <a:latin typeface="+mn-lt"/>
            </a:endParaRPr>
          </a:p>
          <a:p>
            <a:pPr algn="l">
              <a:spcBef>
                <a:spcPts val="0"/>
              </a:spcBef>
            </a:pPr>
            <a:r>
              <a:rPr lang="en-GB" sz="1100" b="1" dirty="0">
                <a:solidFill>
                  <a:srgbClr val="0B0C0C"/>
                </a:solidFill>
                <a:latin typeface="+mn-lt"/>
              </a:rPr>
              <a:t>Section 10 Carers assessment </a:t>
            </a:r>
            <a:r>
              <a:rPr lang="en-GB" sz="1100" b="1" i="0" dirty="0">
                <a:solidFill>
                  <a:srgbClr val="1E1E1E"/>
                </a:solidFill>
                <a:effectLst/>
                <a:latin typeface="+mn-lt"/>
              </a:rPr>
              <a:t>(1)</a:t>
            </a:r>
            <a:r>
              <a:rPr lang="en-GB" sz="1100" b="0" i="0" dirty="0">
                <a:solidFill>
                  <a:srgbClr val="1E1E1E"/>
                </a:solidFill>
                <a:effectLst/>
                <a:latin typeface="+mn-lt"/>
              </a:rPr>
              <a:t>Where it appears to a local authority that a carer may have needs for support (whether currently or in the future), the authority must assess—</a:t>
            </a:r>
          </a:p>
          <a:p>
            <a:pPr marL="0" indent="0" algn="l">
              <a:spcBef>
                <a:spcPts val="0"/>
              </a:spcBef>
              <a:buNone/>
            </a:pPr>
            <a:r>
              <a:rPr lang="en-GB" sz="1100" b="0" i="0" dirty="0">
                <a:solidFill>
                  <a:srgbClr val="1E1E1E"/>
                </a:solidFill>
                <a:effectLst/>
                <a:latin typeface="+mn-lt"/>
              </a:rPr>
              <a:t>(a)whether the carer does have needs for support (or is likely to do so in the future), and</a:t>
            </a:r>
          </a:p>
          <a:p>
            <a:pPr marL="0" indent="0" algn="l">
              <a:spcBef>
                <a:spcPts val="0"/>
              </a:spcBef>
              <a:buNone/>
            </a:pPr>
            <a:r>
              <a:rPr lang="en-GB" sz="1100" b="0" i="0" dirty="0">
                <a:solidFill>
                  <a:srgbClr val="1E1E1E"/>
                </a:solidFill>
                <a:effectLst/>
                <a:latin typeface="+mn-lt"/>
              </a:rPr>
              <a:t>(b)if the carer does, what those needs are (or are likely to be in the future).</a:t>
            </a:r>
          </a:p>
          <a:p>
            <a:endParaRPr lang="en-GB" sz="1100" dirty="0"/>
          </a:p>
          <a:p>
            <a:pPr algn="l">
              <a:buFont typeface="Arial" panose="020B0604020202020204" pitchFamily="34" charset="0"/>
              <a:buChar char="•"/>
            </a:pPr>
            <a:endParaRPr lang="en-GB" sz="1100" b="0" i="0" dirty="0">
              <a:solidFill>
                <a:srgbClr val="0B0C0C"/>
              </a:solidFill>
              <a:effectLst/>
              <a:latin typeface="GDS Transport"/>
            </a:endParaRPr>
          </a:p>
          <a:p>
            <a:pPr algn="l">
              <a:buFont typeface="Arial" panose="020B0604020202020204" pitchFamily="34" charset="0"/>
              <a:buChar char="•"/>
            </a:pPr>
            <a:r>
              <a:rPr lang="en-GB" sz="1100" b="0" i="0" dirty="0">
                <a:solidFill>
                  <a:srgbClr val="0B0C0C"/>
                </a:solidFill>
                <a:effectLst/>
                <a:latin typeface="GDS Transport"/>
              </a:rPr>
              <a:t>Section 9 – Even if needs are not eligible, have a responsibility to provide preventative advise. </a:t>
            </a:r>
          </a:p>
          <a:p>
            <a:pPr algn="l">
              <a:buFont typeface="Arial" panose="020B0604020202020204" pitchFamily="34" charset="0"/>
              <a:buNone/>
            </a:pPr>
            <a:r>
              <a:rPr lang="en-GB" sz="1100" b="0" i="0" dirty="0">
                <a:solidFill>
                  <a:srgbClr val="0B0C0C"/>
                </a:solidFill>
                <a:effectLst/>
                <a:latin typeface="GDS Transport"/>
              </a:rPr>
              <a:t>6.13 Local authorities must undertake an assessment for any adult with an appearance of need for care and support, regardless of whether or not the local authority thinks the individual has eligible needs or of their financial situation. The purpose of an assessment is to identify the person’s needs and how these impact on their wellbeing, and the outcomes that the person wishes to achieve in their day-to-day life. The assessment will support the determination of whether needs are eligible for care and support from the local authority, and understanding how the provision of care and support may assist the adult in achieving their desired outcomes.</a:t>
            </a:r>
            <a:endParaRPr lang="en-GB" sz="1600" dirty="0"/>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7</a:t>
            </a:fld>
            <a:endParaRPr lang="en-GB"/>
          </a:p>
        </p:txBody>
      </p:sp>
    </p:spTree>
    <p:extLst>
      <p:ext uri="{BB962C8B-B14F-4D97-AF65-F5344CB8AC3E}">
        <p14:creationId xmlns:p14="http://schemas.microsoft.com/office/powerpoint/2010/main" val="759087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0" i="0" dirty="0">
                <a:solidFill>
                  <a:srgbClr val="0B0C0C"/>
                </a:solidFill>
                <a:effectLst/>
                <a:latin typeface="GDS Transport"/>
              </a:rPr>
              <a:t>The national eligibility criteria set a minimum threshold for adult care and support needs (to </a:t>
            </a:r>
            <a:r>
              <a:rPr lang="en-GB" sz="1200" b="0" i="0" dirty="0">
                <a:solidFill>
                  <a:srgbClr val="0B0C0C"/>
                </a:solidFill>
                <a:effectLst/>
                <a:latin typeface="GDS Transport"/>
              </a:rPr>
              <a:t>overcome lack of clarity from previous legislation)</a:t>
            </a:r>
          </a:p>
          <a:p>
            <a:endParaRPr lang="en-GB" sz="1200" b="0" i="0" dirty="0">
              <a:solidFill>
                <a:srgbClr val="0B0C0C"/>
              </a:solidFill>
              <a:effectLst/>
              <a:latin typeface="GDS Transport"/>
            </a:endParaRPr>
          </a:p>
          <a:p>
            <a:endParaRPr lang="en-GB" sz="1200" b="0" i="0" dirty="0">
              <a:solidFill>
                <a:srgbClr val="0B0C0C"/>
              </a:solidFill>
              <a:effectLst/>
              <a:latin typeface="GDS Transport"/>
            </a:endParaRPr>
          </a:p>
          <a:p>
            <a:pPr marL="342900" indent="-342900">
              <a:buAutoNum type="arabicParenR"/>
            </a:pPr>
            <a:r>
              <a:rPr lang="en-GB" sz="1200" b="0" i="0" dirty="0">
                <a:solidFill>
                  <a:srgbClr val="0B0C0C"/>
                </a:solidFill>
                <a:effectLst/>
                <a:latin typeface="GDS Transport"/>
              </a:rPr>
              <a:t>Local authorities must consider at this stage if the adult has a condition as a result of either physical, mental, sensory, learning or cognitive disabilities or illnesses, substance misuse or brain injury. Broad, some people may not have a formal diagnosis</a:t>
            </a:r>
            <a:endParaRPr lang="en-GB" sz="1000" b="0" i="0" dirty="0">
              <a:solidFill>
                <a:srgbClr val="4A678A"/>
              </a:solidFill>
              <a:effectLst/>
              <a:latin typeface="Inter"/>
            </a:endParaRPr>
          </a:p>
          <a:p>
            <a:endParaRPr lang="en-GB" sz="1000" b="0" i="0" dirty="0">
              <a:solidFill>
                <a:srgbClr val="4A678A"/>
              </a:solidFill>
              <a:effectLst/>
              <a:latin typeface="Inter"/>
            </a:endParaRPr>
          </a:p>
          <a:p>
            <a:pPr algn="just"/>
            <a:r>
              <a:rPr lang="en-GB" sz="1000" b="0" i="0" dirty="0">
                <a:solidFill>
                  <a:srgbClr val="1E1E1E"/>
                </a:solidFill>
                <a:effectLst/>
              </a:rPr>
              <a:t>(2) The specified outcomes are—</a:t>
            </a:r>
          </a:p>
          <a:p>
            <a:pPr algn="l"/>
            <a:r>
              <a:rPr lang="en-GB" sz="1000" b="0" i="0" dirty="0">
                <a:solidFill>
                  <a:srgbClr val="1E1E1E"/>
                </a:solidFill>
                <a:effectLst/>
              </a:rPr>
              <a:t>(a)managing and maintaining nutrition;</a:t>
            </a:r>
          </a:p>
          <a:p>
            <a:pPr algn="l"/>
            <a:r>
              <a:rPr lang="en-GB" sz="1000" b="0" i="0" dirty="0">
                <a:solidFill>
                  <a:srgbClr val="1E1E1E"/>
                </a:solidFill>
                <a:effectLst/>
              </a:rPr>
              <a:t>(b)maintaining personal hygiene;</a:t>
            </a:r>
          </a:p>
          <a:p>
            <a:pPr algn="l"/>
            <a:r>
              <a:rPr lang="en-GB" sz="1000" b="0" i="0" dirty="0">
                <a:solidFill>
                  <a:srgbClr val="1E1E1E"/>
                </a:solidFill>
                <a:effectLst/>
              </a:rPr>
              <a:t>(c)managing toilet needs;</a:t>
            </a:r>
          </a:p>
          <a:p>
            <a:pPr algn="l"/>
            <a:r>
              <a:rPr lang="en-GB" sz="1000" b="0" i="0" dirty="0">
                <a:solidFill>
                  <a:srgbClr val="1E1E1E"/>
                </a:solidFill>
                <a:effectLst/>
              </a:rPr>
              <a:t>(d)being appropriately clothed;</a:t>
            </a:r>
          </a:p>
          <a:p>
            <a:pPr algn="l"/>
            <a:r>
              <a:rPr lang="en-GB" sz="1000" b="0" i="0" dirty="0">
                <a:solidFill>
                  <a:srgbClr val="1E1E1E"/>
                </a:solidFill>
                <a:effectLst/>
              </a:rPr>
              <a:t>(e)being able to make use of the adult’s home safely;</a:t>
            </a:r>
          </a:p>
          <a:p>
            <a:pPr algn="l"/>
            <a:r>
              <a:rPr lang="en-GB" sz="1000" b="0" i="0" dirty="0">
                <a:solidFill>
                  <a:srgbClr val="1E1E1E"/>
                </a:solidFill>
                <a:effectLst/>
              </a:rPr>
              <a:t>(f)maintaining a habitable home environment;</a:t>
            </a:r>
          </a:p>
          <a:p>
            <a:pPr algn="l"/>
            <a:r>
              <a:rPr lang="en-GB" sz="1000" b="0" i="0" dirty="0">
                <a:solidFill>
                  <a:srgbClr val="1E1E1E"/>
                </a:solidFill>
                <a:effectLst/>
              </a:rPr>
              <a:t>(g)developing and maintaining family or other personal relationships;</a:t>
            </a:r>
          </a:p>
          <a:p>
            <a:pPr algn="l"/>
            <a:r>
              <a:rPr lang="en-GB" sz="1000" b="0" i="0" dirty="0">
                <a:solidFill>
                  <a:srgbClr val="1E1E1E"/>
                </a:solidFill>
                <a:effectLst/>
              </a:rPr>
              <a:t>(h)accessing and engaging in work, training, education or volunteering;</a:t>
            </a:r>
          </a:p>
          <a:p>
            <a:pPr algn="l"/>
            <a:r>
              <a:rPr lang="en-GB" sz="1000" b="0" i="0" dirty="0">
                <a:solidFill>
                  <a:srgbClr val="1E1E1E"/>
                </a:solidFill>
                <a:effectLst/>
              </a:rPr>
              <a:t>(</a:t>
            </a:r>
            <a:r>
              <a:rPr lang="en-GB" sz="1000" b="0" i="0" dirty="0" err="1">
                <a:solidFill>
                  <a:srgbClr val="1E1E1E"/>
                </a:solidFill>
                <a:effectLst/>
              </a:rPr>
              <a:t>i</a:t>
            </a:r>
            <a:r>
              <a:rPr lang="en-GB" sz="1000" b="0" i="0" dirty="0">
                <a:solidFill>
                  <a:srgbClr val="1E1E1E"/>
                </a:solidFill>
                <a:effectLst/>
              </a:rPr>
              <a:t>)making use of necessary facilities or services in the local community including public transport, and recreational facilities or services; and</a:t>
            </a:r>
          </a:p>
          <a:p>
            <a:pPr algn="l"/>
            <a:r>
              <a:rPr lang="en-GB" sz="1000" b="0" i="0" dirty="0">
                <a:solidFill>
                  <a:srgbClr val="1E1E1E"/>
                </a:solidFill>
                <a:effectLst/>
              </a:rPr>
              <a:t>(j)carrying out any caring responsibilities the adult has for a child.</a:t>
            </a:r>
          </a:p>
          <a:p>
            <a:pPr algn="l"/>
            <a:endParaRPr lang="en-GB" sz="1000" b="0" i="0" dirty="0">
              <a:solidFill>
                <a:srgbClr val="1E1E1E"/>
              </a:solidFill>
              <a:effectLst/>
            </a:endParaRPr>
          </a:p>
          <a:p>
            <a:pPr algn="l"/>
            <a:r>
              <a:rPr lang="en-GB" sz="1000" b="0" i="0" dirty="0">
                <a:solidFill>
                  <a:srgbClr val="1E1E1E"/>
                </a:solidFill>
                <a:effectLst/>
              </a:rPr>
              <a:t>2) Unable to meet without assistance (can physically, needs prompting), could endanger own health or safety, significant pain, distress or anxiety, or would take longer than ordinarily expected. (thinking about what could help individuals to be independent)</a:t>
            </a:r>
          </a:p>
          <a:p>
            <a:pPr algn="l"/>
            <a:endParaRPr lang="en-GB" sz="1000" b="0" i="0" dirty="0">
              <a:solidFill>
                <a:srgbClr val="1E1E1E"/>
              </a:solidFill>
              <a:effectLst/>
            </a:endParaRPr>
          </a:p>
          <a:p>
            <a:pPr algn="l"/>
            <a:endParaRPr lang="en-GB" sz="1000" b="0" i="0" dirty="0">
              <a:solidFill>
                <a:srgbClr val="1E1E1E"/>
              </a:solidFill>
              <a:effectLst/>
            </a:endParaRPr>
          </a:p>
          <a:p>
            <a:pPr algn="l">
              <a:buFont typeface="Arial" panose="020B0604020202020204" pitchFamily="34" charset="0"/>
              <a:buChar char="•"/>
            </a:pPr>
            <a:r>
              <a:rPr lang="en-GB" sz="1200" b="0" i="0" dirty="0">
                <a:solidFill>
                  <a:srgbClr val="4A678A"/>
                </a:solidFill>
                <a:effectLst/>
                <a:latin typeface="Inter"/>
              </a:rPr>
              <a:t>An eligibility determination can only be made based on an assessment of needs.</a:t>
            </a:r>
          </a:p>
          <a:p>
            <a:pPr algn="l">
              <a:buFont typeface="Arial" panose="020B0604020202020204" pitchFamily="34" charset="0"/>
              <a:buChar char="•"/>
            </a:pPr>
            <a:r>
              <a:rPr lang="en-GB" sz="1200" b="0" i="0" dirty="0">
                <a:solidFill>
                  <a:srgbClr val="4A678A"/>
                </a:solidFill>
                <a:effectLst/>
                <a:latin typeface="Inter"/>
              </a:rPr>
              <a:t>When determining eligibility, LA consider whether all three conditions are met.</a:t>
            </a:r>
          </a:p>
          <a:p>
            <a:pPr algn="l">
              <a:buFont typeface="Arial" panose="020B0604020202020204" pitchFamily="34" charset="0"/>
              <a:buChar char="•"/>
            </a:pPr>
            <a:r>
              <a:rPr lang="en-GB" sz="1200" b="0" i="0" dirty="0">
                <a:solidFill>
                  <a:srgbClr val="4A678A"/>
                </a:solidFill>
                <a:effectLst/>
                <a:latin typeface="Inter"/>
              </a:rPr>
              <a:t>LA must ignore care and support provided by a carer when determining eligibility for an adult. (Carer Blind)</a:t>
            </a:r>
          </a:p>
          <a:p>
            <a:pPr algn="l">
              <a:buFont typeface="Arial" panose="020B0604020202020204" pitchFamily="34" charset="0"/>
              <a:buChar char="•"/>
            </a:pPr>
            <a:r>
              <a:rPr lang="en-GB" sz="1200" b="0" i="0" dirty="0">
                <a:solidFill>
                  <a:srgbClr val="4A678A"/>
                </a:solidFill>
                <a:effectLst/>
                <a:latin typeface="Inter"/>
              </a:rPr>
              <a:t>If an individual’s needs fluctuate, LA must take account of this and ensure that all needs have been accounted for.</a:t>
            </a:r>
          </a:p>
          <a:p>
            <a:pPr algn="l">
              <a:buFont typeface="Arial" panose="020B0604020202020204" pitchFamily="34" charset="0"/>
              <a:buChar char="•"/>
            </a:pPr>
            <a:r>
              <a:rPr lang="en-GB" sz="1200" b="0" i="0" dirty="0">
                <a:solidFill>
                  <a:srgbClr val="4A678A"/>
                </a:solidFill>
                <a:effectLst/>
                <a:latin typeface="Inter"/>
              </a:rPr>
              <a:t>LA must establish whether the individual is ordinarily resident.</a:t>
            </a:r>
          </a:p>
          <a:p>
            <a:pPr algn="l">
              <a:buFont typeface="Arial" panose="020B0604020202020204" pitchFamily="34" charset="0"/>
              <a:buChar char="•"/>
            </a:pPr>
            <a:r>
              <a:rPr lang="en-GB" sz="1200" b="0" i="0" dirty="0">
                <a:solidFill>
                  <a:srgbClr val="4A678A"/>
                </a:solidFill>
                <a:effectLst/>
                <a:latin typeface="Inter"/>
              </a:rPr>
              <a:t>LA must provide a record of the eligibility determination and the reasons for it.</a:t>
            </a:r>
          </a:p>
          <a:p>
            <a:pPr algn="l">
              <a:buFont typeface="Arial" panose="020B0604020202020204" pitchFamily="34" charset="0"/>
              <a:buChar char="•"/>
            </a:pPr>
            <a:r>
              <a:rPr lang="en-GB" sz="1200" b="0" i="0" dirty="0">
                <a:solidFill>
                  <a:srgbClr val="4A678A"/>
                </a:solidFill>
                <a:effectLst/>
                <a:latin typeface="Inter"/>
              </a:rPr>
              <a:t>Local authorities must provide information and advice considering what is available to prevent the need for care and support for all the needs identified as non-eligible for support.</a:t>
            </a:r>
          </a:p>
          <a:p>
            <a:pPr algn="l"/>
            <a:endParaRPr lang="en-GB" sz="1000" b="0" i="0" dirty="0">
              <a:solidFill>
                <a:srgbClr val="1E1E1E"/>
              </a:solidFill>
              <a:effectLst/>
            </a:endParaRPr>
          </a:p>
          <a:p>
            <a:endParaRPr lang="en-GB" sz="1100" dirty="0"/>
          </a:p>
        </p:txBody>
      </p:sp>
      <p:sp>
        <p:nvSpPr>
          <p:cNvPr id="4" name="Slide Number Placeholder 3"/>
          <p:cNvSpPr>
            <a:spLocks noGrp="1"/>
          </p:cNvSpPr>
          <p:nvPr>
            <p:ph type="sldNum" sz="quarter" idx="5"/>
          </p:nvPr>
        </p:nvSpPr>
        <p:spPr/>
        <p:txBody>
          <a:bodyPr/>
          <a:lstStyle/>
          <a:p>
            <a:fld id="{46BD9F81-AC8D-436B-B33A-2EB3167EE68A}" type="slidenum">
              <a:rPr lang="en-GB" smtClean="0"/>
              <a:t>8</a:t>
            </a:fld>
            <a:endParaRPr lang="en-GB"/>
          </a:p>
        </p:txBody>
      </p:sp>
    </p:spTree>
    <p:extLst>
      <p:ext uri="{BB962C8B-B14F-4D97-AF65-F5344CB8AC3E}">
        <p14:creationId xmlns:p14="http://schemas.microsoft.com/office/powerpoint/2010/main" val="3674197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t>The statutory guidance for the Care Act 2014 embeds strengths-based working as a requirement when it directs practitioners to: ‘consider the person’s own strengths and capabilities, and what support might be available from their wider support network or within the community to help’ in considering ‘what else other or alongside the provision of care and support might assist the person in meeting the outcomes they want to achieve’ (Romeo, 2017). </a:t>
            </a:r>
            <a:r>
              <a:rPr lang="en-GB" sz="1100" b="0" i="0" dirty="0">
                <a:solidFill>
                  <a:srgbClr val="0B0C0C"/>
                </a:solidFill>
                <a:effectLst/>
                <a:latin typeface="GDS Transport"/>
              </a:rPr>
              <a:t>Wide range of needs, risks and strengths that may require a coordinated response from a variety of statutory and community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0B0C0C"/>
              </a:solidFill>
              <a:effectLst/>
              <a:latin typeface="GDS Transpo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ptos" panose="020B0004020202020204" pitchFamily="34" charset="0"/>
              </a:rPr>
              <a:t>CHC Primary Health Need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0B0C0C"/>
              </a:solidFill>
              <a:effectLst/>
              <a:latin typeface="GDS Transpor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p>
          <a:p>
            <a:r>
              <a:rPr lang="en-GB" sz="1100" dirty="0"/>
              <a:t>• Be human – the strengths will emerge </a:t>
            </a:r>
          </a:p>
          <a:p>
            <a:r>
              <a:rPr lang="en-GB" sz="1100" dirty="0"/>
              <a:t>• Conversations leading the process </a:t>
            </a:r>
          </a:p>
          <a:p>
            <a:r>
              <a:rPr lang="en-GB" sz="1100" dirty="0"/>
              <a:t>• Deliberate use of relationships </a:t>
            </a:r>
          </a:p>
          <a:p>
            <a:r>
              <a:rPr lang="en-GB" sz="1100" dirty="0"/>
              <a:t>• Independence and interdependence </a:t>
            </a:r>
          </a:p>
          <a:p>
            <a:r>
              <a:rPr lang="en-GB" sz="1100" dirty="0"/>
              <a:t>• Meaningful Belonging – Bonding and Bridging (</a:t>
            </a:r>
            <a:r>
              <a:rPr lang="en-GB" sz="1100" dirty="0" err="1"/>
              <a:t>Rothuzen</a:t>
            </a:r>
            <a:r>
              <a:rPr lang="en-GB" sz="1100" dirty="0"/>
              <a:t>, &amp; Harbo, 2017)</a:t>
            </a:r>
          </a:p>
          <a:p>
            <a:r>
              <a:rPr lang="en-GB" sz="1100" dirty="0"/>
              <a:t>• Understanding rather than assessing (mindset) </a:t>
            </a:r>
          </a:p>
          <a:p>
            <a:r>
              <a:rPr lang="en-GB" sz="1100" dirty="0"/>
              <a:t>• Using extrinsic and intrinsic resources </a:t>
            </a:r>
          </a:p>
          <a:p>
            <a:r>
              <a:rPr lang="en-GB" sz="1100" dirty="0"/>
              <a:t>• Well-being and Strength Based intrinsically linked</a:t>
            </a:r>
          </a:p>
        </p:txBody>
      </p:sp>
      <p:sp>
        <p:nvSpPr>
          <p:cNvPr id="4" name="Slide Number Placeholder 3"/>
          <p:cNvSpPr>
            <a:spLocks noGrp="1"/>
          </p:cNvSpPr>
          <p:nvPr>
            <p:ph type="sldNum" sz="quarter" idx="5"/>
          </p:nvPr>
        </p:nvSpPr>
        <p:spPr/>
        <p:txBody>
          <a:bodyPr/>
          <a:lstStyle/>
          <a:p>
            <a:fld id="{46BD9F81-AC8D-436B-B33A-2EB3167EE68A}" type="slidenum">
              <a:rPr lang="en-GB" smtClean="0"/>
              <a:t>9</a:t>
            </a:fld>
            <a:endParaRPr lang="en-GB"/>
          </a:p>
        </p:txBody>
      </p:sp>
    </p:spTree>
    <p:extLst>
      <p:ext uri="{BB962C8B-B14F-4D97-AF65-F5344CB8AC3E}">
        <p14:creationId xmlns:p14="http://schemas.microsoft.com/office/powerpoint/2010/main" val="3081638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2521" y="1122126"/>
            <a:ext cx="6858960" cy="2387826"/>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2521" y="3601596"/>
            <a:ext cx="6858960" cy="16567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00EE7F-8A66-4345-A130-D972883D7CC8}" type="datetimeFigureOut">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46730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0EE7F-8A66-4345-A130-D972883D7CC8}" type="datetimeFigureOut">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96107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4047" y="365557"/>
            <a:ext cx="1972048" cy="5811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7907" y="365557"/>
            <a:ext cx="5731801" cy="581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0EE7F-8A66-4345-A130-D972883D7CC8}" type="datetimeFigureOut">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60899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0EE7F-8A66-4345-A130-D972883D7CC8}" type="datetimeFigureOut">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588243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4066" y="1709664"/>
            <a:ext cx="7886267" cy="285317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4066" y="4589311"/>
            <a:ext cx="7886267" cy="149990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0EE7F-8A66-4345-A130-D972883D7CC8}" type="datetimeFigureOut">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744084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7907" y="1825746"/>
            <a:ext cx="3851924" cy="4351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4171" y="1825746"/>
            <a:ext cx="3851924" cy="4351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0EE7F-8A66-4345-A130-D972883D7CC8}" type="datetimeFigureOut">
              <a:rPr lang="en-US" smtClean="0"/>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81764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27" y="365557"/>
            <a:ext cx="7886269" cy="1324760"/>
          </a:xfrm>
        </p:spPr>
        <p:txBody>
          <a:bodyPr/>
          <a:lstStyle/>
          <a:p>
            <a:r>
              <a:rPr lang="en-US"/>
              <a:t>Click to edit Master title style</a:t>
            </a:r>
          </a:p>
        </p:txBody>
      </p:sp>
      <p:sp>
        <p:nvSpPr>
          <p:cNvPr id="3" name="Text Placeholder 2"/>
          <p:cNvSpPr>
            <a:spLocks noGrp="1"/>
          </p:cNvSpPr>
          <p:nvPr>
            <p:ph type="body" idx="1"/>
          </p:nvPr>
        </p:nvSpPr>
        <p:spPr>
          <a:xfrm>
            <a:off x="629827" y="1681153"/>
            <a:ext cx="3869207" cy="8237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27" y="2504927"/>
            <a:ext cx="3869207" cy="3685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607" y="1681153"/>
            <a:ext cx="3886488" cy="8237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607" y="2504927"/>
            <a:ext cx="3886488" cy="3685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EE7F-8A66-4345-A130-D972883D7CC8}" type="datetimeFigureOut">
              <a:rPr lang="en-US" smtClean="0"/>
              <a:t>11/24/2025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14401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0EE7F-8A66-4345-A130-D972883D7CC8}" type="datetimeFigureOut">
              <a:rPr lang="en-US" smtClean="0"/>
              <a:t>11/24/2025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015080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0EE7F-8A66-4345-A130-D972883D7CC8}" type="datetimeFigureOut">
              <a:rPr lang="en-US" smtClean="0"/>
              <a:t>11/24/2025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84351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26" y="457200"/>
            <a:ext cx="2949430" cy="1600709"/>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6488" y="987715"/>
            <a:ext cx="4629607" cy="48734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26" y="2057909"/>
            <a:ext cx="2949430" cy="38113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0EE7F-8A66-4345-A130-D972883D7CC8}" type="datetimeFigureOut">
              <a:rPr lang="en-US" smtClean="0"/>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479556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26" y="457200"/>
            <a:ext cx="2949430" cy="1600709"/>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6488" y="987715"/>
            <a:ext cx="4629607" cy="48734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26" y="2057909"/>
            <a:ext cx="2949430" cy="38113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0EE7F-8A66-4345-A130-D972883D7CC8}" type="datetimeFigureOut">
              <a:rPr lang="en-US" smtClean="0"/>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191030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7907" y="752867"/>
            <a:ext cx="7888188" cy="13247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7907" y="2213056"/>
            <a:ext cx="7888188" cy="347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7907" y="6355996"/>
            <a:ext cx="2058456" cy="365557"/>
          </a:xfrm>
          <a:prstGeom prst="rect">
            <a:avLst/>
          </a:prstGeom>
        </p:spPr>
        <p:txBody>
          <a:bodyPr vert="horz" lIns="91440" tIns="45720" rIns="91440" bIns="45720" rtlCol="0" anchor="ctr"/>
          <a:lstStyle>
            <a:lvl1pPr algn="l">
              <a:defRPr sz="1200">
                <a:solidFill>
                  <a:schemeClr val="tx1">
                    <a:tint val="75000"/>
                  </a:schemeClr>
                </a:solidFill>
              </a:defRPr>
            </a:lvl1pPr>
          </a:lstStyle>
          <a:p>
            <a:fld id="{F100EE7F-8A66-4345-A130-D972883D7CC8}" type="datetimeFigureOut">
              <a:rPr lang="en-US" smtClean="0"/>
              <a:t>11/24/2025</a:t>
            </a:fld>
            <a:endParaRPr lang="en-US"/>
          </a:p>
        </p:txBody>
      </p:sp>
      <p:sp>
        <p:nvSpPr>
          <p:cNvPr id="5" name="Footer Placeholder 4"/>
          <p:cNvSpPr>
            <a:spLocks noGrp="1"/>
          </p:cNvSpPr>
          <p:nvPr>
            <p:ph type="ftr" sz="quarter" idx="3"/>
          </p:nvPr>
        </p:nvSpPr>
        <p:spPr>
          <a:xfrm>
            <a:off x="3028159" y="6355996"/>
            <a:ext cx="3087684" cy="36555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639" y="6355996"/>
            <a:ext cx="2058456" cy="365557"/>
          </a:xfrm>
          <a:prstGeom prst="rect">
            <a:avLst/>
          </a:prstGeom>
        </p:spPr>
        <p:txBody>
          <a:bodyPr vert="horz" lIns="91440" tIns="45720" rIns="91440" bIns="45720" rtlCol="0" anchor="ctr"/>
          <a:lstStyle>
            <a:lvl1pPr algn="r">
              <a:defRPr sz="1200">
                <a:solidFill>
                  <a:schemeClr val="tx1">
                    <a:tint val="75000"/>
                  </a:schemeClr>
                </a:solidFill>
              </a:defRPr>
            </a:lvl1pPr>
          </a:lstStyle>
          <a:p>
            <a:fld id="{FB4CFD86-DBB3-E44E-9904-B0E402D0B42E}" type="slidenum">
              <a:rPr lang="en-US" smtClean="0"/>
              <a:t>‹#›</a:t>
            </a:fld>
            <a:endParaRPr lang="en-US"/>
          </a:p>
        </p:txBody>
      </p:sp>
      <p:pic>
        <p:nvPicPr>
          <p:cNvPr id="11" name="Picture 10" descr="Logo_Saving Lives, Improving Lives.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96333" y="296117"/>
            <a:ext cx="1323339" cy="456750"/>
          </a:xfrm>
          <a:prstGeom prst="rect">
            <a:avLst/>
          </a:prstGeom>
        </p:spPr>
      </p:pic>
      <p:pic>
        <p:nvPicPr>
          <p:cNvPr id="12" name="Picture 11" descr="Macintosh HD:Users:ntrow:Desktop:IMPORTANT FILES:NCA IDENTITY 2021:NCA Foundation Trust Logo:Northern Care Alliance NHS Foundation Trust.jpg"/>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009606" y="286409"/>
            <a:ext cx="1824711" cy="582253"/>
          </a:xfrm>
          <a:prstGeom prst="rect">
            <a:avLst/>
          </a:prstGeom>
          <a:noFill/>
          <a:ln>
            <a:noFill/>
          </a:ln>
        </p:spPr>
      </p:pic>
      <p:pic>
        <p:nvPicPr>
          <p:cNvPr id="8" name="Picture 7" descr="Northern Care Alliance landscape swoosh.ai"/>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759850"/>
            <a:ext cx="9144000" cy="1098150"/>
          </a:xfrm>
          <a:prstGeom prst="rect">
            <a:avLst/>
          </a:prstGeom>
        </p:spPr>
      </p:pic>
    </p:spTree>
    <p:extLst>
      <p:ext uri="{BB962C8B-B14F-4D97-AF65-F5344CB8AC3E}">
        <p14:creationId xmlns:p14="http://schemas.microsoft.com/office/powerpoint/2010/main" val="12343166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Arial"/>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alfordappp.co.uk/appp-prof-standar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salfordappp.co.uk/wp-content/uploads/2024/07/Review-of-Care-and-Support-Plans-Guidance-Jul-24.pdf" TargetMode="Externa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ice.org.uk/guidance/qs123/chapter/quality-statement-4-length-of-home-care-visit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lgo.org.uk/information-centre/news/2023/jan/fifteen-minute-care-calls-criticised-by-ombudsman-as-rarely-enough"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researchinpractice.org.uk/adults/news-views/2021/january/war-on-word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salfordappp.co.uk/wp-content/uploads/2024/07/SOP-direct-payments-and-contacting-Penderels-July-2024.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mailto:Shoyley.Chowdhury@nca.nhs.uk"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legislation.gov.uk/ukpga/2014/23/section/1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legislation.gov.uk/uksi/2015/313/introduction/mad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236" y="888214"/>
            <a:ext cx="7888188" cy="2801283"/>
          </a:xfrm>
        </p:spPr>
        <p:txBody>
          <a:bodyPr>
            <a:normAutofit/>
          </a:bodyPr>
          <a:lstStyle/>
          <a:p>
            <a:pPr algn="ctr"/>
            <a:r>
              <a:rPr lang="en-US" sz="3600" b="1" dirty="0">
                <a:solidFill>
                  <a:schemeClr val="accent1"/>
                </a:solidFill>
                <a:effectLst>
                  <a:outerShdw blurRad="38100" dist="38100" dir="2700000" algn="tl">
                    <a:srgbClr val="000000">
                      <a:alpha val="43137"/>
                    </a:srgbClr>
                  </a:outerShdw>
                </a:effectLst>
                <a:latin typeface="Aptos Black" panose="020B0004020202020204" pitchFamily="34" charset="0"/>
              </a:rPr>
              <a:t>Monthly Reflective Session</a:t>
            </a:r>
            <a:br>
              <a:rPr lang="en-US" sz="3600" b="1" dirty="0">
                <a:solidFill>
                  <a:schemeClr val="accent1"/>
                </a:solidFill>
                <a:effectLst>
                  <a:outerShdw blurRad="38100" dist="38100" dir="2700000" algn="tl">
                    <a:srgbClr val="000000">
                      <a:alpha val="43137"/>
                    </a:srgbClr>
                  </a:outerShdw>
                </a:effectLst>
                <a:latin typeface="Aptos Black" panose="020B0004020202020204" pitchFamily="34" charset="0"/>
              </a:rPr>
            </a:br>
            <a:br>
              <a:rPr lang="en-US" sz="3600" b="1" dirty="0">
                <a:solidFill>
                  <a:schemeClr val="accent1"/>
                </a:solidFill>
                <a:effectLst>
                  <a:outerShdw blurRad="38100" dist="38100" dir="2700000" algn="tl">
                    <a:srgbClr val="000000">
                      <a:alpha val="43137"/>
                    </a:srgbClr>
                  </a:outerShdw>
                </a:effectLst>
                <a:latin typeface="Aptos Black" panose="020B0004020202020204" pitchFamily="34" charset="0"/>
              </a:rPr>
            </a:br>
            <a:r>
              <a:rPr lang="en-US" sz="3600" b="1" dirty="0">
                <a:solidFill>
                  <a:schemeClr val="accent1"/>
                </a:solidFill>
                <a:effectLst>
                  <a:outerShdw blurRad="38100" dist="38100" dir="2700000" algn="tl">
                    <a:srgbClr val="000000">
                      <a:alpha val="43137"/>
                    </a:srgbClr>
                  </a:outerShdw>
                </a:effectLst>
                <a:latin typeface="Aptos Black" panose="020B0004020202020204" pitchFamily="34" charset="0"/>
              </a:rPr>
              <a:t>Support Planning</a:t>
            </a:r>
          </a:p>
        </p:txBody>
      </p:sp>
      <p:sp>
        <p:nvSpPr>
          <p:cNvPr id="5" name="Subtitle 4"/>
          <p:cNvSpPr>
            <a:spLocks noGrp="1"/>
          </p:cNvSpPr>
          <p:nvPr>
            <p:ph idx="4294967295"/>
          </p:nvPr>
        </p:nvSpPr>
        <p:spPr>
          <a:xfrm>
            <a:off x="540576" y="2310091"/>
            <a:ext cx="8291244" cy="3896833"/>
          </a:xfrm>
        </p:spPr>
        <p:txBody>
          <a:bodyPr>
            <a:normAutofit/>
          </a:bodyPr>
          <a:lstStyle/>
          <a:p>
            <a:pPr marL="0" indent="0" algn="ctr">
              <a:buNone/>
            </a:pPr>
            <a:endParaRPr lang="en-GB" sz="2400" dirty="0">
              <a:latin typeface="+mn-lt"/>
              <a:cs typeface="Arial" panose="020B0604020202020204" pitchFamily="34" charset="0"/>
            </a:endParaRPr>
          </a:p>
          <a:p>
            <a:pPr marL="0" indent="0" algn="ctr">
              <a:buNone/>
            </a:pPr>
            <a:endParaRPr lang="en-GB" sz="2400" dirty="0">
              <a:latin typeface="+mn-lt"/>
              <a:cs typeface="Arial" panose="020B0604020202020204" pitchFamily="34" charset="0"/>
            </a:endParaRPr>
          </a:p>
          <a:p>
            <a:pPr marL="0" indent="0" algn="ctr">
              <a:buNone/>
            </a:pPr>
            <a:r>
              <a:rPr lang="en-GB" sz="2400" dirty="0">
                <a:latin typeface="Aptos" panose="020B0004020202020204" pitchFamily="34" charset="0"/>
                <a:cs typeface="Arial" panose="020B0604020202020204" pitchFamily="34" charset="0"/>
              </a:rPr>
              <a:t>24 November 2025</a:t>
            </a:r>
          </a:p>
          <a:p>
            <a:pPr marL="0" indent="0" algn="ctr">
              <a:buNone/>
            </a:pPr>
            <a:endParaRPr lang="en-GB" sz="2400" dirty="0">
              <a:latin typeface="Aptos" panose="020B0004020202020204" pitchFamily="34" charset="0"/>
              <a:cs typeface="Arial" panose="020B0604020202020204" pitchFamily="34" charset="0"/>
            </a:endParaRPr>
          </a:p>
          <a:p>
            <a:pPr marL="0" indent="0" algn="ctr">
              <a:buNone/>
            </a:pPr>
            <a:r>
              <a:rPr lang="en-GB" sz="2000" dirty="0">
                <a:latin typeface="Aptos" panose="020B0004020202020204" pitchFamily="34" charset="0"/>
                <a:cs typeface="Arial" panose="020B0604020202020204" pitchFamily="34" charset="0"/>
              </a:rPr>
              <a:t>Facilitator: Shoyley Chowdhury, Social Work Development Lead</a:t>
            </a:r>
          </a:p>
          <a:p>
            <a:pPr marL="0" indent="0" algn="ctr">
              <a:buNone/>
            </a:pPr>
            <a:r>
              <a:rPr lang="en-GB" sz="2000" dirty="0">
                <a:latin typeface="Aptos" panose="020B0004020202020204" pitchFamily="34" charset="0"/>
                <a:cs typeface="Arial" panose="020B0604020202020204" pitchFamily="34" charset="0"/>
              </a:rPr>
              <a:t>Joined by: Beecared4  </a:t>
            </a:r>
          </a:p>
          <a:p>
            <a:pPr marL="0" indent="0" algn="ctr">
              <a:buNone/>
            </a:pPr>
            <a:endParaRPr lang="en-GB" sz="2400" dirty="0">
              <a:latin typeface="+mn-lt"/>
              <a:cs typeface="Arial" panose="020B0604020202020204" pitchFamily="34" charset="0"/>
            </a:endParaRPr>
          </a:p>
          <a:p>
            <a:pPr marL="0" indent="0" algn="ctr">
              <a:buNone/>
            </a:pPr>
            <a:endParaRPr lang="en-GB" sz="2400" dirty="0">
              <a:latin typeface="+mn-lt"/>
              <a:cs typeface="Arial" panose="020B0604020202020204" pitchFamily="34" charset="0"/>
            </a:endParaRPr>
          </a:p>
          <a:p>
            <a:pPr marL="0" indent="0" algn="ctr">
              <a:buNone/>
            </a:pPr>
            <a:endParaRPr lang="en-GB" sz="2400" dirty="0">
              <a:latin typeface="+mn-lt"/>
              <a:cs typeface="Arial" panose="020B0604020202020204" pitchFamily="34" charset="0"/>
            </a:endParaRPr>
          </a:p>
          <a:p>
            <a:pPr marL="0" indent="0" algn="ctr">
              <a:buNone/>
            </a:pPr>
            <a:endParaRPr lang="en-GB" sz="2400" dirty="0">
              <a:latin typeface="+mn-lt"/>
              <a:cs typeface="Arial" panose="020B0604020202020204" pitchFamily="34" charset="0"/>
            </a:endParaRPr>
          </a:p>
          <a:p>
            <a:pPr marL="0" indent="0" algn="ctr">
              <a:buNone/>
            </a:pPr>
            <a:endParaRPr lang="en-US" sz="2400" dirty="0">
              <a:latin typeface="+mn-lt"/>
            </a:endParaRPr>
          </a:p>
        </p:txBody>
      </p:sp>
      <p:pic>
        <p:nvPicPr>
          <p:cNvPr id="2" name="Picture 1">
            <a:extLst>
              <a:ext uri="{FF2B5EF4-FFF2-40B4-BE49-F238E27FC236}">
                <a16:creationId xmlns:a16="http://schemas.microsoft.com/office/drawing/2014/main" id="{07117E64-6D6D-672C-5FDE-39E50E1A4DA2}"/>
              </a:ext>
            </a:extLst>
          </p:cNvPr>
          <p:cNvPicPr>
            <a:picLocks noChangeAspect="1"/>
          </p:cNvPicPr>
          <p:nvPr/>
        </p:nvPicPr>
        <p:blipFill>
          <a:blip r:embed="rId3"/>
          <a:stretch>
            <a:fillRect/>
          </a:stretch>
        </p:blipFill>
        <p:spPr>
          <a:xfrm>
            <a:off x="1" y="5592417"/>
            <a:ext cx="9144000" cy="1265583"/>
          </a:xfrm>
          <a:prstGeom prst="rect">
            <a:avLst/>
          </a:prstGeom>
        </p:spPr>
      </p:pic>
    </p:spTree>
    <p:extLst>
      <p:ext uri="{BB962C8B-B14F-4D97-AF65-F5344CB8AC3E}">
        <p14:creationId xmlns:p14="http://schemas.microsoft.com/office/powerpoint/2010/main" val="3785817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6E61-D5E6-5418-9C42-B0C368661BF9}"/>
              </a:ext>
            </a:extLst>
          </p:cNvPr>
          <p:cNvSpPr>
            <a:spLocks noGrp="1"/>
          </p:cNvSpPr>
          <p:nvPr>
            <p:ph type="title"/>
          </p:nvPr>
        </p:nvSpPr>
        <p:spPr>
          <a:xfrm>
            <a:off x="627905" y="790967"/>
            <a:ext cx="7888188" cy="936233"/>
          </a:xfrm>
        </p:spPr>
        <p:txBody>
          <a:bodyPr>
            <a:normAutofit fontScale="90000"/>
          </a:bodyPr>
          <a:lstStyle/>
          <a:p>
            <a:pPr algn="ctr"/>
            <a:r>
              <a:rPr lang="en-GB" sz="4000" dirty="0">
                <a:solidFill>
                  <a:schemeClr val="accent1"/>
                </a:solidFill>
                <a:effectLst>
                  <a:outerShdw blurRad="38100" dist="38100" dir="2700000" algn="tl">
                    <a:srgbClr val="000000">
                      <a:alpha val="43137"/>
                    </a:srgbClr>
                  </a:outerShdw>
                </a:effectLst>
                <a:latin typeface="Aptos Black" panose="020B0004020202020204" pitchFamily="34" charset="0"/>
              </a:rPr>
              <a:t>Care Act (2014) other relevant sections…..</a:t>
            </a:r>
          </a:p>
        </p:txBody>
      </p:sp>
      <p:sp>
        <p:nvSpPr>
          <p:cNvPr id="3" name="Content Placeholder 2">
            <a:extLst>
              <a:ext uri="{FF2B5EF4-FFF2-40B4-BE49-F238E27FC236}">
                <a16:creationId xmlns:a16="http://schemas.microsoft.com/office/drawing/2014/main" id="{CDA96016-444F-B8B5-2805-5ACBC26E30E1}"/>
              </a:ext>
            </a:extLst>
          </p:cNvPr>
          <p:cNvSpPr>
            <a:spLocks noGrp="1"/>
          </p:cNvSpPr>
          <p:nvPr>
            <p:ph idx="1"/>
          </p:nvPr>
        </p:nvSpPr>
        <p:spPr>
          <a:xfrm>
            <a:off x="863599" y="1727200"/>
            <a:ext cx="7416801" cy="4000500"/>
          </a:xfrm>
        </p:spPr>
        <p:txBody>
          <a:bodyPr>
            <a:normAutofit lnSpcReduction="10000"/>
          </a:bodyPr>
          <a:lstStyle/>
          <a:p>
            <a:pPr marL="0" indent="0" algn="l">
              <a:spcBef>
                <a:spcPts val="0"/>
              </a:spcBef>
              <a:buNone/>
            </a:pPr>
            <a:r>
              <a:rPr lang="en-GB" sz="1800" b="1" i="0" dirty="0">
                <a:solidFill>
                  <a:srgbClr val="000000"/>
                </a:solidFill>
                <a:effectLst/>
                <a:latin typeface="Aptos" panose="020B0004020202020204" pitchFamily="34" charset="0"/>
              </a:rPr>
              <a:t>Other sections…..</a:t>
            </a:r>
          </a:p>
          <a:p>
            <a:pPr marL="0" indent="0" algn="l">
              <a:spcBef>
                <a:spcPts val="0"/>
              </a:spcBef>
              <a:buNone/>
            </a:pPr>
            <a:endParaRPr lang="en-GB" sz="1800" b="1" i="0" dirty="0">
              <a:solidFill>
                <a:srgbClr val="000000"/>
              </a:solidFill>
              <a:effectLst/>
              <a:latin typeface="Aptos" panose="020B0004020202020204" pitchFamily="34" charset="0"/>
            </a:endParaRPr>
          </a:p>
          <a:p>
            <a:pPr marL="0" indent="0">
              <a:spcBef>
                <a:spcPts val="0"/>
              </a:spcBef>
              <a:buNone/>
            </a:pPr>
            <a:r>
              <a:rPr lang="en-GB" sz="1800" b="1" i="0" dirty="0">
                <a:solidFill>
                  <a:srgbClr val="000000"/>
                </a:solidFill>
                <a:effectLst/>
                <a:latin typeface="Aptos" panose="020B0004020202020204" pitchFamily="34" charset="0"/>
              </a:rPr>
              <a:t>Section 8 How to meet needs </a:t>
            </a:r>
            <a:endParaRPr lang="en-GB" sz="1800" b="1" dirty="0">
              <a:solidFill>
                <a:srgbClr val="000000"/>
              </a:solidFill>
              <a:latin typeface="Aptos" panose="020B0004020202020204" pitchFamily="34" charset="0"/>
            </a:endParaRPr>
          </a:p>
          <a:p>
            <a:pPr marL="0" indent="0">
              <a:spcBef>
                <a:spcPts val="0"/>
              </a:spcBef>
              <a:buNone/>
            </a:pPr>
            <a:endParaRPr lang="en-GB" sz="1800" b="1" i="0" dirty="0">
              <a:solidFill>
                <a:srgbClr val="000000"/>
              </a:solidFill>
              <a:effectLst/>
              <a:latin typeface="Aptos" panose="020B0004020202020204" pitchFamily="34" charset="0"/>
            </a:endParaRPr>
          </a:p>
          <a:p>
            <a:pPr marL="0" indent="0" algn="l">
              <a:spcBef>
                <a:spcPts val="0"/>
              </a:spcBef>
              <a:buNone/>
            </a:pPr>
            <a:r>
              <a:rPr lang="en-GB" sz="1800" b="1" i="0" dirty="0">
                <a:solidFill>
                  <a:srgbClr val="000000"/>
                </a:solidFill>
                <a:effectLst/>
                <a:latin typeface="Aptos" panose="020B0004020202020204" pitchFamily="34" charset="0"/>
              </a:rPr>
              <a:t>Section 25 Care and support plan, support plan </a:t>
            </a:r>
            <a:r>
              <a:rPr lang="en-GB" sz="1800" b="0" i="0" dirty="0">
                <a:solidFill>
                  <a:srgbClr val="1E1E1E"/>
                </a:solidFill>
                <a:effectLst/>
                <a:latin typeface="Aptos" panose="020B0004020202020204" pitchFamily="34" charset="0"/>
              </a:rPr>
              <a:t>(1)A care and support plan or, in the case of a carer, a support plan is a document prepared by a local authority</a:t>
            </a:r>
          </a:p>
          <a:p>
            <a:pPr marL="0" indent="0" algn="l">
              <a:spcBef>
                <a:spcPts val="0"/>
              </a:spcBef>
              <a:buNone/>
            </a:pPr>
            <a:endParaRPr lang="en-GB" sz="1800" b="0" i="0" dirty="0">
              <a:solidFill>
                <a:srgbClr val="1E1E1E"/>
              </a:solidFill>
              <a:effectLst/>
              <a:latin typeface="Aptos" panose="020B0004020202020204" pitchFamily="34" charset="0"/>
            </a:endParaRPr>
          </a:p>
          <a:p>
            <a:pPr marL="0" indent="0" algn="l">
              <a:spcBef>
                <a:spcPts val="0"/>
              </a:spcBef>
              <a:buNone/>
            </a:pPr>
            <a:r>
              <a:rPr lang="en-GB" sz="1800" b="1" i="0" dirty="0">
                <a:solidFill>
                  <a:srgbClr val="000000"/>
                </a:solidFill>
                <a:effectLst/>
                <a:latin typeface="Aptos" panose="020B0004020202020204" pitchFamily="34" charset="0"/>
              </a:rPr>
              <a:t>Section 27Review of care and support plan or of support plan </a:t>
            </a:r>
            <a:r>
              <a:rPr lang="en-GB" sz="1800" b="0" i="0" dirty="0">
                <a:solidFill>
                  <a:srgbClr val="1E1E1E"/>
                </a:solidFill>
                <a:effectLst/>
                <a:latin typeface="Aptos" panose="020B0004020202020204" pitchFamily="34" charset="0"/>
              </a:rPr>
              <a:t>(1)A local authority must— (a) keep under review generally care and support plans, and support plans, that it has prepared.</a:t>
            </a:r>
          </a:p>
          <a:p>
            <a:pPr marL="0" indent="0" algn="l">
              <a:spcBef>
                <a:spcPts val="0"/>
              </a:spcBef>
              <a:buNone/>
            </a:pPr>
            <a:endParaRPr lang="en-GB" sz="1800" dirty="0">
              <a:solidFill>
                <a:srgbClr val="1E1E1E"/>
              </a:solidFill>
              <a:latin typeface="Aptos" panose="020B0004020202020204" pitchFamily="34" charset="0"/>
            </a:endParaRPr>
          </a:p>
          <a:p>
            <a:pPr marL="0" indent="0" algn="l">
              <a:spcBef>
                <a:spcPts val="0"/>
              </a:spcBef>
              <a:buNone/>
            </a:pPr>
            <a:r>
              <a:rPr lang="en-GB" sz="1800" b="1" dirty="0">
                <a:solidFill>
                  <a:srgbClr val="1E1E1E"/>
                </a:solidFill>
                <a:latin typeface="Aptos" panose="020B0004020202020204" pitchFamily="34" charset="0"/>
              </a:rPr>
              <a:t>Section 67 </a:t>
            </a:r>
            <a:r>
              <a:rPr lang="en-GB" sz="1800" b="1" i="0" dirty="0">
                <a:solidFill>
                  <a:srgbClr val="000000"/>
                </a:solidFill>
                <a:effectLst/>
                <a:latin typeface="Aptos" panose="020B0004020202020204" pitchFamily="34" charset="0"/>
              </a:rPr>
              <a:t>Involvement in assessments, plans etc </a:t>
            </a:r>
            <a:r>
              <a:rPr lang="en-GB" sz="1800" b="1" dirty="0">
                <a:solidFill>
                  <a:srgbClr val="1E1E1E"/>
                </a:solidFill>
                <a:latin typeface="Aptos" panose="020B0004020202020204" pitchFamily="34" charset="0"/>
              </a:rPr>
              <a:t>(4) </a:t>
            </a:r>
            <a:r>
              <a:rPr lang="en-GB" sz="1800" dirty="0">
                <a:solidFill>
                  <a:srgbClr val="1E1E1E"/>
                </a:solidFill>
                <a:latin typeface="Aptos" panose="020B0004020202020204" pitchFamily="34" charset="0"/>
              </a:rPr>
              <a:t>T</a:t>
            </a:r>
            <a:r>
              <a:rPr lang="en-GB" sz="1800" b="0" i="0" dirty="0">
                <a:solidFill>
                  <a:srgbClr val="1E1E1E"/>
                </a:solidFill>
                <a:effectLst/>
                <a:latin typeface="Aptos" panose="020B0004020202020204" pitchFamily="34" charset="0"/>
              </a:rPr>
              <a:t>he individual would experience </a:t>
            </a:r>
            <a:r>
              <a:rPr lang="en-GB" sz="1800" b="0" i="0" u="sng" dirty="0">
                <a:solidFill>
                  <a:srgbClr val="1E1E1E"/>
                </a:solidFill>
                <a:effectLst/>
                <a:latin typeface="Aptos" panose="020B0004020202020204" pitchFamily="34" charset="0"/>
              </a:rPr>
              <a:t>substantial difficulty </a:t>
            </a:r>
            <a:r>
              <a:rPr lang="en-GB" sz="1800" b="0" i="0" dirty="0">
                <a:solidFill>
                  <a:srgbClr val="1E1E1E"/>
                </a:solidFill>
                <a:effectLst/>
                <a:latin typeface="Aptos" panose="020B0004020202020204" pitchFamily="34" charset="0"/>
              </a:rPr>
              <a:t>in doing one or more area: understanding, retaining, weighing up and/or communicating, without an independent advocate </a:t>
            </a:r>
            <a:endParaRPr lang="en-GB" sz="1800" dirty="0">
              <a:latin typeface="Aptos" panose="020B0004020202020204" pitchFamily="34" charset="0"/>
            </a:endParaRPr>
          </a:p>
        </p:txBody>
      </p:sp>
    </p:spTree>
    <p:extLst>
      <p:ext uri="{BB962C8B-B14F-4D97-AF65-F5344CB8AC3E}">
        <p14:creationId xmlns:p14="http://schemas.microsoft.com/office/powerpoint/2010/main" val="2186156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2D609-A001-1B6D-FDAB-BC43A828A215}"/>
              </a:ext>
            </a:extLst>
          </p:cNvPr>
          <p:cNvSpPr>
            <a:spLocks noGrp="1"/>
          </p:cNvSpPr>
          <p:nvPr>
            <p:ph type="title"/>
          </p:nvPr>
        </p:nvSpPr>
        <p:spPr>
          <a:xfrm>
            <a:off x="627907" y="752867"/>
            <a:ext cx="7888188" cy="905111"/>
          </a:xfrm>
        </p:spPr>
        <p:txBody>
          <a:bodyPr>
            <a:normAutofit/>
          </a:bodyPr>
          <a:lstStyle/>
          <a:p>
            <a:pPr algn="ctr"/>
            <a:r>
              <a:rPr lang="en-GB" sz="3200" b="1" dirty="0">
                <a:solidFill>
                  <a:schemeClr val="accent1"/>
                </a:solidFill>
                <a:effectLst>
                  <a:outerShdw blurRad="38100" dist="38100" dir="2700000" algn="tl">
                    <a:srgbClr val="000000">
                      <a:alpha val="43137"/>
                    </a:srgbClr>
                  </a:outerShdw>
                </a:effectLst>
                <a:latin typeface="Aptos Black" panose="020B0004020202020204" pitchFamily="34" charset="0"/>
              </a:rPr>
              <a:t>Other Legal Frameworks….</a:t>
            </a:r>
          </a:p>
        </p:txBody>
      </p:sp>
      <p:sp>
        <p:nvSpPr>
          <p:cNvPr id="3" name="Content Placeholder 2">
            <a:extLst>
              <a:ext uri="{FF2B5EF4-FFF2-40B4-BE49-F238E27FC236}">
                <a16:creationId xmlns:a16="http://schemas.microsoft.com/office/drawing/2014/main" id="{DF53B625-8856-CFF4-433A-9639A9B4619B}"/>
              </a:ext>
            </a:extLst>
          </p:cNvPr>
          <p:cNvSpPr>
            <a:spLocks noGrp="1"/>
          </p:cNvSpPr>
          <p:nvPr>
            <p:ph idx="1"/>
          </p:nvPr>
        </p:nvSpPr>
        <p:spPr>
          <a:xfrm>
            <a:off x="627906" y="1488645"/>
            <a:ext cx="7888188" cy="4742822"/>
          </a:xfrm>
        </p:spPr>
        <p:txBody>
          <a:bodyPr>
            <a:normAutofit lnSpcReduction="10000"/>
          </a:bodyPr>
          <a:lstStyle/>
          <a:p>
            <a:r>
              <a:rPr lang="en-GB" sz="2400" b="1" dirty="0">
                <a:latin typeface="Aptos" panose="020B0004020202020204" pitchFamily="34" charset="0"/>
              </a:rPr>
              <a:t>Mental Capacity Act (2005) </a:t>
            </a:r>
            <a:r>
              <a:rPr lang="en-GB" sz="2400" dirty="0">
                <a:latin typeface="Aptos" panose="020B0004020202020204" pitchFamily="34" charset="0"/>
              </a:rPr>
              <a:t>- </a:t>
            </a:r>
            <a:r>
              <a:rPr lang="en-GB" sz="2400" dirty="0">
                <a:solidFill>
                  <a:schemeClr val="tx1"/>
                </a:solidFill>
                <a:latin typeface="Aptos" panose="020B0004020202020204" pitchFamily="34" charset="0"/>
              </a:rPr>
              <a:t>Protect and empower who may lack capacity to make certain decisions</a:t>
            </a:r>
            <a:endParaRPr lang="en-GB" sz="2400" dirty="0">
              <a:latin typeface="Aptos" panose="020B0004020202020204" pitchFamily="34" charset="0"/>
            </a:endParaRPr>
          </a:p>
          <a:p>
            <a:r>
              <a:rPr lang="en-GB" sz="2400" b="1" dirty="0">
                <a:latin typeface="Aptos" panose="020B0004020202020204" pitchFamily="34" charset="0"/>
              </a:rPr>
              <a:t>Data Protection Act (2018)</a:t>
            </a:r>
            <a:r>
              <a:rPr lang="en-GB" sz="2400" b="1" i="0" dirty="0">
                <a:solidFill>
                  <a:srgbClr val="0B0C0C"/>
                </a:solidFill>
                <a:effectLst/>
                <a:latin typeface="Aptos" panose="020B0004020202020204" pitchFamily="34" charset="0"/>
              </a:rPr>
              <a:t> </a:t>
            </a:r>
            <a:r>
              <a:rPr lang="en-GB" sz="2400" dirty="0">
                <a:solidFill>
                  <a:srgbClr val="0B0C0C"/>
                </a:solidFill>
                <a:latin typeface="Aptos" panose="020B0004020202020204" pitchFamily="34" charset="0"/>
              </a:rPr>
              <a:t>- C</a:t>
            </a:r>
            <a:r>
              <a:rPr lang="en-GB" sz="2400" b="0" i="0" dirty="0">
                <a:solidFill>
                  <a:srgbClr val="0B0C0C"/>
                </a:solidFill>
                <a:effectLst/>
                <a:latin typeface="Aptos" panose="020B0004020202020204" pitchFamily="34" charset="0"/>
              </a:rPr>
              <a:t>ontrols how personal information is used by organisations. </a:t>
            </a:r>
            <a:endParaRPr lang="en-GB" sz="2400" dirty="0">
              <a:latin typeface="Aptos" panose="020B0004020202020204" pitchFamily="34" charset="0"/>
            </a:endParaRPr>
          </a:p>
          <a:p>
            <a:r>
              <a:rPr lang="en-GB" sz="2400" b="1" dirty="0">
                <a:latin typeface="Aptos" panose="020B0004020202020204" pitchFamily="34" charset="0"/>
              </a:rPr>
              <a:t>Mental Health Act (1983 amended 2007) </a:t>
            </a:r>
            <a:r>
              <a:rPr lang="en-GB" sz="2400" dirty="0">
                <a:latin typeface="Aptos" panose="020B0004020202020204" pitchFamily="34" charset="0"/>
              </a:rPr>
              <a:t>and Care Programme Approach</a:t>
            </a:r>
          </a:p>
          <a:p>
            <a:r>
              <a:rPr lang="en-GB" sz="2400" b="1" dirty="0">
                <a:latin typeface="Aptos" panose="020B0004020202020204" pitchFamily="34" charset="0"/>
              </a:rPr>
              <a:t>Human Rights Act (1998) </a:t>
            </a:r>
            <a:r>
              <a:rPr lang="en-GB" sz="2400" dirty="0">
                <a:latin typeface="Aptos" panose="020B0004020202020204" pitchFamily="34" charset="0"/>
              </a:rPr>
              <a:t>Article 8 Right to Privacy and Family Life</a:t>
            </a:r>
            <a:endParaRPr lang="en-GB" sz="2400" b="1" dirty="0">
              <a:latin typeface="Aptos" panose="020B0004020202020204" pitchFamily="34" charset="0"/>
            </a:endParaRPr>
          </a:p>
          <a:p>
            <a:pPr marL="0" indent="0">
              <a:buNone/>
            </a:pPr>
            <a:endParaRPr lang="en-GB" sz="2400" dirty="0">
              <a:latin typeface="+mn-lt"/>
            </a:endParaRPr>
          </a:p>
          <a:p>
            <a:pPr marL="0" indent="0" algn="ctr">
              <a:buNone/>
            </a:pPr>
            <a:r>
              <a:rPr lang="en-GB" sz="1700" dirty="0">
                <a:latin typeface="Aptos" panose="020B0004020202020204" pitchFamily="34" charset="0"/>
                <a:hlinkClick r:id="rId3"/>
              </a:rPr>
              <a:t>Standard Operating Procedures and Practice Guidance A-Z – Salford Adult Social Care Information Hub</a:t>
            </a:r>
            <a:endParaRPr lang="en-GB" sz="2600" b="1" u="sng" dirty="0">
              <a:latin typeface="Aptos" panose="020B0004020202020204" pitchFamily="34" charset="0"/>
              <a:hlinkClick r:id="rId4"/>
            </a:endParaRPr>
          </a:p>
          <a:p>
            <a:pPr>
              <a:lnSpc>
                <a:spcPct val="107000"/>
              </a:lnSpc>
              <a:spcBef>
                <a:spcPts val="0"/>
              </a:spcBef>
            </a:pPr>
            <a:r>
              <a:rPr lang="en-GB" sz="1900" kern="100" dirty="0">
                <a:effectLst/>
                <a:latin typeface="Aptos" panose="020B0004020202020204" pitchFamily="34" charset="0"/>
                <a:ea typeface="Calibri" panose="020F0502020204030204" pitchFamily="34" charset="0"/>
                <a:cs typeface="Arial" panose="020B0604020202020204" pitchFamily="34" charset="0"/>
              </a:rPr>
              <a:t>Support Planning Guidance for Practitioners May 24</a:t>
            </a:r>
          </a:p>
          <a:p>
            <a:pPr>
              <a:lnSpc>
                <a:spcPct val="107000"/>
              </a:lnSpc>
              <a:spcBef>
                <a:spcPts val="0"/>
              </a:spcBef>
            </a:pPr>
            <a:r>
              <a:rPr lang="en-GB" sz="1900" kern="100" dirty="0">
                <a:effectLst/>
                <a:latin typeface="Aptos" panose="020B0004020202020204" pitchFamily="34" charset="0"/>
                <a:ea typeface="Calibri" panose="020F0502020204030204" pitchFamily="34" charset="0"/>
                <a:cs typeface="Arial" panose="020B0604020202020204" pitchFamily="34" charset="0"/>
              </a:rPr>
              <a:t>Review of Care and Support Plans July 24</a:t>
            </a:r>
          </a:p>
          <a:p>
            <a:pPr marL="0" indent="0">
              <a:buNone/>
            </a:pPr>
            <a:endParaRPr lang="en-GB" sz="2400" dirty="0">
              <a:latin typeface="+mn-lt"/>
              <a:hlinkClick r:id="rId4"/>
            </a:endParaRPr>
          </a:p>
        </p:txBody>
      </p:sp>
    </p:spTree>
    <p:extLst>
      <p:ext uri="{BB962C8B-B14F-4D97-AF65-F5344CB8AC3E}">
        <p14:creationId xmlns:p14="http://schemas.microsoft.com/office/powerpoint/2010/main" val="1532383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FC0B0-B2D5-9183-4B4F-863341558725}"/>
              </a:ext>
            </a:extLst>
          </p:cNvPr>
          <p:cNvSpPr>
            <a:spLocks noGrp="1"/>
          </p:cNvSpPr>
          <p:nvPr>
            <p:ph type="title"/>
          </p:nvPr>
        </p:nvSpPr>
        <p:spPr>
          <a:xfrm>
            <a:off x="627907" y="752867"/>
            <a:ext cx="7888188" cy="1253733"/>
          </a:xfrm>
        </p:spPr>
        <p:txBody>
          <a:bodyPr>
            <a:normAutofit fontScale="90000"/>
          </a:bodyPr>
          <a:lstStyle/>
          <a:p>
            <a:pPr algn="ctr"/>
            <a:r>
              <a:rPr lang="en-GB" dirty="0">
                <a:solidFill>
                  <a:schemeClr val="accent1"/>
                </a:solidFill>
                <a:effectLst>
                  <a:outerShdw blurRad="38100" dist="38100" dir="2700000" algn="tl">
                    <a:srgbClr val="000000">
                      <a:alpha val="43137"/>
                    </a:srgbClr>
                  </a:outerShdw>
                </a:effectLst>
                <a:latin typeface="Aptos Black" panose="020B0004020202020204" pitchFamily="34" charset="0"/>
              </a:rPr>
              <a:t>Effective Support Planning</a:t>
            </a:r>
            <a:br>
              <a:rPr lang="en-GB" dirty="0">
                <a:solidFill>
                  <a:schemeClr val="accent1"/>
                </a:solidFill>
                <a:effectLst>
                  <a:outerShdw blurRad="38100" dist="38100" dir="2700000" algn="tl">
                    <a:srgbClr val="000000">
                      <a:alpha val="43137"/>
                    </a:srgbClr>
                  </a:outerShdw>
                </a:effectLst>
                <a:latin typeface="Aptos Black" panose="020B0004020202020204" pitchFamily="34" charset="0"/>
              </a:rPr>
            </a:br>
            <a:r>
              <a:rPr lang="en-GB" dirty="0">
                <a:solidFill>
                  <a:schemeClr val="accent1"/>
                </a:solidFill>
                <a:effectLst>
                  <a:outerShdw blurRad="38100" dist="38100" dir="2700000" algn="tl">
                    <a:srgbClr val="000000">
                      <a:alpha val="43137"/>
                    </a:srgbClr>
                  </a:outerShdw>
                </a:effectLst>
                <a:latin typeface="Aptos Black" panose="020B0004020202020204" pitchFamily="34" charset="0"/>
              </a:rPr>
              <a:t>Beecared4</a:t>
            </a:r>
          </a:p>
        </p:txBody>
      </p:sp>
      <p:graphicFrame>
        <p:nvGraphicFramePr>
          <p:cNvPr id="4" name="Content Placeholder 3">
            <a:hlinkClick r:id="" action="ppaction://ole?verb=0"/>
            <a:extLst>
              <a:ext uri="{FF2B5EF4-FFF2-40B4-BE49-F238E27FC236}">
                <a16:creationId xmlns:a16="http://schemas.microsoft.com/office/drawing/2014/main" id="{80B6FA39-BC40-06BE-6648-784119DF8F36}"/>
              </a:ext>
            </a:extLst>
          </p:cNvPr>
          <p:cNvGraphicFramePr>
            <a:graphicFrameLocks noGrp="1" noChangeAspect="1"/>
          </p:cNvGraphicFramePr>
          <p:nvPr>
            <p:ph idx="1"/>
            <p:extLst>
              <p:ext uri="{D42A27DB-BD31-4B8C-83A1-F6EECF244321}">
                <p14:modId xmlns:p14="http://schemas.microsoft.com/office/powerpoint/2010/main" val="3954295937"/>
              </p:ext>
            </p:extLst>
          </p:nvPr>
        </p:nvGraphicFramePr>
        <p:xfrm>
          <a:off x="3314700" y="3992974"/>
          <a:ext cx="2514600" cy="1574799"/>
        </p:xfrm>
        <a:graphic>
          <a:graphicData uri="http://schemas.openxmlformats.org/presentationml/2006/ole">
            <mc:AlternateContent xmlns:mc="http://schemas.openxmlformats.org/markup-compatibility/2006">
              <mc:Choice xmlns:v="urn:schemas-microsoft-com:vml" Requires="v">
                <p:oleObj name="Presentation" showAsIcon="1" r:id="rId3" imgW="914477" imgH="792531" progId="PowerPoint.Show.12">
                  <p:embed/>
                </p:oleObj>
              </mc:Choice>
              <mc:Fallback>
                <p:oleObj name="Presentation" showAsIcon="1" r:id="rId3" imgW="914477" imgH="792531" progId="PowerPoint.Show.12">
                  <p:embed/>
                  <p:pic>
                    <p:nvPicPr>
                      <p:cNvPr id="0" name=""/>
                      <p:cNvPicPr/>
                      <p:nvPr/>
                    </p:nvPicPr>
                    <p:blipFill>
                      <a:blip r:embed="rId4"/>
                      <a:stretch>
                        <a:fillRect/>
                      </a:stretch>
                    </p:blipFill>
                    <p:spPr>
                      <a:xfrm>
                        <a:off x="3314700" y="3992974"/>
                        <a:ext cx="2514600" cy="1574799"/>
                      </a:xfrm>
                      <a:prstGeom prst="rect">
                        <a:avLst/>
                      </a:prstGeom>
                    </p:spPr>
                  </p:pic>
                </p:oleObj>
              </mc:Fallback>
            </mc:AlternateContent>
          </a:graphicData>
        </a:graphic>
      </p:graphicFrame>
      <p:sp>
        <p:nvSpPr>
          <p:cNvPr id="9" name="Title 1">
            <a:extLst>
              <a:ext uri="{FF2B5EF4-FFF2-40B4-BE49-F238E27FC236}">
                <a16:creationId xmlns:a16="http://schemas.microsoft.com/office/drawing/2014/main" id="{2555A353-960F-9DEF-6A46-0F040A30DE0C}"/>
              </a:ext>
            </a:extLst>
          </p:cNvPr>
          <p:cNvSpPr txBox="1">
            <a:spLocks/>
          </p:cNvSpPr>
          <p:nvPr/>
        </p:nvSpPr>
        <p:spPr>
          <a:xfrm>
            <a:off x="627906" y="2514208"/>
            <a:ext cx="7888188" cy="125373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Arial"/>
                <a:ea typeface="+mj-ea"/>
                <a:cs typeface="+mj-cs"/>
              </a:defRPr>
            </a:lvl1pPr>
          </a:lstStyle>
          <a:p>
            <a:pPr algn="ctr"/>
            <a:r>
              <a:rPr lang="en-GB" sz="2800" dirty="0">
                <a:effectLst>
                  <a:outerShdw blurRad="38100" dist="38100" dir="2700000" algn="tl">
                    <a:srgbClr val="000000">
                      <a:alpha val="43137"/>
                    </a:srgbClr>
                  </a:outerShdw>
                </a:effectLst>
                <a:latin typeface="+mn-lt"/>
              </a:rPr>
              <a:t>What do you think is needed for effective support planning?</a:t>
            </a:r>
          </a:p>
        </p:txBody>
      </p:sp>
      <p:pic>
        <p:nvPicPr>
          <p:cNvPr id="10" name="Picture 9">
            <a:extLst>
              <a:ext uri="{FF2B5EF4-FFF2-40B4-BE49-F238E27FC236}">
                <a16:creationId xmlns:a16="http://schemas.microsoft.com/office/drawing/2014/main" id="{0D47AF63-10D1-BAA6-71EF-6BD4699BD942}"/>
              </a:ext>
            </a:extLst>
          </p:cNvPr>
          <p:cNvPicPr>
            <a:picLocks noChangeAspect="1"/>
          </p:cNvPicPr>
          <p:nvPr/>
        </p:nvPicPr>
        <p:blipFill>
          <a:blip r:embed="rId5"/>
          <a:stretch>
            <a:fillRect/>
          </a:stretch>
        </p:blipFill>
        <p:spPr>
          <a:xfrm>
            <a:off x="6192837" y="3576637"/>
            <a:ext cx="2143125" cy="2143125"/>
          </a:xfrm>
          <a:prstGeom prst="rect">
            <a:avLst/>
          </a:prstGeom>
        </p:spPr>
      </p:pic>
    </p:spTree>
    <p:extLst>
      <p:ext uri="{BB962C8B-B14F-4D97-AF65-F5344CB8AC3E}">
        <p14:creationId xmlns:p14="http://schemas.microsoft.com/office/powerpoint/2010/main" val="2257529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BC9B3-079D-F24A-EE37-58721E2F7A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896DF2-B679-A9B6-AECE-DFF085FEA9A8}"/>
              </a:ext>
            </a:extLst>
          </p:cNvPr>
          <p:cNvSpPr>
            <a:spLocks noGrp="1"/>
          </p:cNvSpPr>
          <p:nvPr>
            <p:ph type="title"/>
          </p:nvPr>
        </p:nvSpPr>
        <p:spPr>
          <a:xfrm>
            <a:off x="627906" y="727455"/>
            <a:ext cx="7888188" cy="905111"/>
          </a:xfrm>
        </p:spPr>
        <p:txBody>
          <a:bodyPr>
            <a:normAutofit/>
          </a:bodyPr>
          <a:lstStyle/>
          <a:p>
            <a:pPr algn="ctr"/>
            <a:r>
              <a:rPr lang="en-GB" sz="3200" b="1" dirty="0">
                <a:solidFill>
                  <a:schemeClr val="accent1"/>
                </a:solidFill>
                <a:effectLst>
                  <a:outerShdw blurRad="38100" dist="38100" dir="2700000" algn="tl">
                    <a:srgbClr val="000000">
                      <a:alpha val="43137"/>
                    </a:srgbClr>
                  </a:outerShdw>
                </a:effectLst>
                <a:latin typeface="Aptos Black" panose="020B0004020202020204" pitchFamily="34" charset="0"/>
              </a:rPr>
              <a:t>Helpful tips when Support Planning</a:t>
            </a:r>
          </a:p>
        </p:txBody>
      </p:sp>
      <p:sp>
        <p:nvSpPr>
          <p:cNvPr id="5" name="Content Placeholder 4">
            <a:extLst>
              <a:ext uri="{FF2B5EF4-FFF2-40B4-BE49-F238E27FC236}">
                <a16:creationId xmlns:a16="http://schemas.microsoft.com/office/drawing/2014/main" id="{77652137-A556-B506-8F61-A51C1AA3CDC7}"/>
              </a:ext>
            </a:extLst>
          </p:cNvPr>
          <p:cNvSpPr>
            <a:spLocks noGrp="1"/>
          </p:cNvSpPr>
          <p:nvPr>
            <p:ph idx="1"/>
          </p:nvPr>
        </p:nvSpPr>
        <p:spPr>
          <a:xfrm>
            <a:off x="713250" y="1632566"/>
            <a:ext cx="7510272" cy="5371738"/>
          </a:xfrm>
        </p:spPr>
        <p:txBody>
          <a:bodyPr>
            <a:normAutofit/>
          </a:bodyPr>
          <a:lstStyle/>
          <a:p>
            <a:pPr>
              <a:spcBef>
                <a:spcPts val="600"/>
              </a:spcBef>
            </a:pPr>
            <a:r>
              <a:rPr lang="en-GB" sz="2000" dirty="0">
                <a:latin typeface="Aptos" panose="020B0004020202020204" pitchFamily="34" charset="0"/>
              </a:rPr>
              <a:t>What info needs to be included before sending social care assessment and support plan to manager? </a:t>
            </a:r>
          </a:p>
          <a:p>
            <a:pPr>
              <a:spcBef>
                <a:spcPts val="600"/>
              </a:spcBef>
            </a:pPr>
            <a:r>
              <a:rPr lang="en-GB" sz="2000" dirty="0">
                <a:latin typeface="Aptos" panose="020B0004020202020204" pitchFamily="34" charset="0"/>
              </a:rPr>
              <a:t>What do brokerage need to source the care?</a:t>
            </a:r>
          </a:p>
          <a:p>
            <a:pPr>
              <a:spcBef>
                <a:spcPts val="600"/>
              </a:spcBef>
            </a:pPr>
            <a:r>
              <a:rPr lang="en-GB" sz="2000" dirty="0">
                <a:latin typeface="Aptos" panose="020B0004020202020204" pitchFamily="34" charset="0"/>
              </a:rPr>
              <a:t>How does social care relate to health care, i.e. medication regimes, wound care, pressure relief, diabetes management…… </a:t>
            </a:r>
          </a:p>
          <a:p>
            <a:pPr>
              <a:spcBef>
                <a:spcPts val="600"/>
              </a:spcBef>
            </a:pPr>
            <a:r>
              <a:rPr lang="en-GB" sz="2000" dirty="0">
                <a:latin typeface="Aptos" panose="020B0004020202020204" pitchFamily="34" charset="0"/>
              </a:rPr>
              <a:t>Is the support plan reflective of current needs? Changes following hospital admissions…..</a:t>
            </a:r>
          </a:p>
          <a:p>
            <a:pPr>
              <a:spcBef>
                <a:spcPts val="600"/>
              </a:spcBef>
            </a:pPr>
            <a:r>
              <a:rPr lang="en-GB" sz="2000" dirty="0">
                <a:latin typeface="Aptos" panose="020B0004020202020204" pitchFamily="34" charset="0"/>
              </a:rPr>
              <a:t>Any ongoing/historic safeguarding enquires? Are care staff aware if they need to form part of protection plans?</a:t>
            </a:r>
          </a:p>
          <a:p>
            <a:pPr>
              <a:spcBef>
                <a:spcPts val="600"/>
              </a:spcBef>
            </a:pPr>
            <a:r>
              <a:rPr lang="en-GB" sz="2000" dirty="0">
                <a:latin typeface="Aptos" panose="020B0004020202020204" pitchFamily="34" charset="0"/>
              </a:rPr>
              <a:t>Risks / Hazards? Substance and/or alcohol misuse…</a:t>
            </a:r>
          </a:p>
          <a:p>
            <a:pPr>
              <a:spcBef>
                <a:spcPts val="600"/>
              </a:spcBef>
            </a:pPr>
            <a:r>
              <a:rPr lang="en-GB" sz="2000" dirty="0">
                <a:latin typeface="Aptos" panose="020B0004020202020204" pitchFamily="34" charset="0"/>
              </a:rPr>
              <a:t>Does adult have means of summoning help in event of emergency in between visits? </a:t>
            </a:r>
          </a:p>
          <a:p>
            <a:pPr>
              <a:spcBef>
                <a:spcPts val="600"/>
              </a:spcBef>
            </a:pPr>
            <a:r>
              <a:rPr lang="en-GB" sz="2000" dirty="0">
                <a:latin typeface="Aptos" panose="020B0004020202020204" pitchFamily="34" charset="0"/>
              </a:rPr>
              <a:t>Contingencies in event </a:t>
            </a:r>
            <a:r>
              <a:rPr lang="en-GB" sz="2000">
                <a:latin typeface="Aptos" panose="020B0004020202020204" pitchFamily="34" charset="0"/>
              </a:rPr>
              <a:t>of concerns </a:t>
            </a:r>
            <a:endParaRPr lang="en-GB" sz="2000" dirty="0">
              <a:latin typeface="Aptos" panose="020B0004020202020204" pitchFamily="34" charset="0"/>
            </a:endParaRPr>
          </a:p>
        </p:txBody>
      </p:sp>
    </p:spTree>
    <p:extLst>
      <p:ext uri="{BB962C8B-B14F-4D97-AF65-F5344CB8AC3E}">
        <p14:creationId xmlns:p14="http://schemas.microsoft.com/office/powerpoint/2010/main" val="668470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D34910-8D5E-C729-DF80-373371F0BE05}"/>
              </a:ext>
            </a:extLst>
          </p:cNvPr>
          <p:cNvSpPr>
            <a:spLocks noGrp="1"/>
          </p:cNvSpPr>
          <p:nvPr>
            <p:ph idx="1"/>
          </p:nvPr>
        </p:nvSpPr>
        <p:spPr>
          <a:xfrm>
            <a:off x="657518" y="1612900"/>
            <a:ext cx="5158066" cy="4368409"/>
          </a:xfrm>
        </p:spPr>
        <p:txBody>
          <a:bodyPr anchor="t">
            <a:normAutofit/>
          </a:bodyPr>
          <a:lstStyle/>
          <a:p>
            <a:pPr marL="0" indent="0">
              <a:buNone/>
            </a:pPr>
            <a:r>
              <a:rPr lang="en-GB" sz="1800" dirty="0">
                <a:latin typeface="Aptos" panose="020B0004020202020204" pitchFamily="34" charset="0"/>
              </a:rPr>
              <a:t>What needs to be considered when determining length of calls?</a:t>
            </a:r>
          </a:p>
          <a:p>
            <a:pPr marL="0" indent="0">
              <a:buNone/>
            </a:pPr>
            <a:endParaRPr lang="en-GB" sz="1800" dirty="0">
              <a:latin typeface="Aptos" panose="020B0004020202020204" pitchFamily="34" charset="0"/>
            </a:endParaRPr>
          </a:p>
          <a:p>
            <a:pPr>
              <a:spcBef>
                <a:spcPts val="0"/>
              </a:spcBef>
              <a:buFont typeface="Courier New" panose="02070309020205020404" pitchFamily="49" charset="0"/>
              <a:buChar char="o"/>
            </a:pPr>
            <a:r>
              <a:rPr lang="en-GB" sz="1800" b="1" dirty="0">
                <a:latin typeface="Aptos" panose="020B0004020202020204" pitchFamily="34" charset="0"/>
                <a:ea typeface="Times New Roman" panose="02020603050405020304" pitchFamily="18" charset="0"/>
                <a:cs typeface="Times New Roman" panose="02020603050405020304" pitchFamily="18" charset="0"/>
              </a:rPr>
              <a:t>Well-being</a:t>
            </a:r>
            <a:r>
              <a:rPr lang="en-GB" sz="1800" dirty="0">
                <a:latin typeface="Aptos" panose="020B0004020202020204" pitchFamily="34" charset="0"/>
                <a:ea typeface="Times New Roman" panose="02020603050405020304" pitchFamily="18" charset="0"/>
                <a:cs typeface="Times New Roman" panose="02020603050405020304" pitchFamily="18" charset="0"/>
              </a:rPr>
              <a:t>, achieving </a:t>
            </a:r>
            <a:r>
              <a:rPr lang="en-GB" sz="1800" b="1" dirty="0">
                <a:latin typeface="Aptos" panose="020B0004020202020204" pitchFamily="34" charset="0"/>
                <a:ea typeface="Times New Roman" panose="02020603050405020304" pitchFamily="18" charset="0"/>
                <a:cs typeface="Times New Roman" panose="02020603050405020304" pitchFamily="18" charset="0"/>
              </a:rPr>
              <a:t>outcomes</a:t>
            </a:r>
          </a:p>
          <a:p>
            <a:pPr>
              <a:spcBef>
                <a:spcPts val="0"/>
              </a:spcBef>
              <a:buFont typeface="Courier New" panose="02070309020205020404" pitchFamily="49" charset="0"/>
              <a:buChar char="o"/>
            </a:pPr>
            <a:r>
              <a:rPr lang="en-GB" sz="1800" b="1" dirty="0">
                <a:latin typeface="Aptos" panose="020B0004020202020204" pitchFamily="34" charset="0"/>
                <a:ea typeface="Times New Roman" panose="02020603050405020304" pitchFamily="18" charset="0"/>
                <a:cs typeface="Times New Roman" panose="02020603050405020304" pitchFamily="18" charset="0"/>
              </a:rPr>
              <a:t>Person-centred</a:t>
            </a:r>
            <a:r>
              <a:rPr lang="en-GB" sz="1800" dirty="0">
                <a:latin typeface="Aptos" panose="020B0004020202020204" pitchFamily="34" charset="0"/>
                <a:ea typeface="Times New Roman" panose="02020603050405020304" pitchFamily="18" charset="0"/>
                <a:cs typeface="Times New Roman" panose="02020603050405020304" pitchFamily="18" charset="0"/>
              </a:rPr>
              <a:t> </a:t>
            </a:r>
          </a:p>
          <a:p>
            <a:pPr>
              <a:spcBef>
                <a:spcPts val="0"/>
              </a:spcBef>
              <a:buFont typeface="Courier New" panose="02070309020205020404" pitchFamily="49" charset="0"/>
              <a:buChar char="o"/>
            </a:pPr>
            <a:r>
              <a:rPr lang="en-GB" sz="1800" dirty="0">
                <a:latin typeface="Aptos" panose="020B0004020202020204" pitchFamily="34" charset="0"/>
                <a:ea typeface="Times New Roman" panose="02020603050405020304" pitchFamily="18" charset="0"/>
                <a:cs typeface="Times New Roman" panose="02020603050405020304" pitchFamily="18" charset="0"/>
              </a:rPr>
              <a:t>Dignity </a:t>
            </a:r>
          </a:p>
          <a:p>
            <a:pPr>
              <a:spcBef>
                <a:spcPts val="0"/>
              </a:spcBef>
              <a:buFont typeface="Courier New" panose="02070309020205020404" pitchFamily="49" charset="0"/>
              <a:buChar char="o"/>
            </a:pPr>
            <a:r>
              <a:rPr lang="en-GB" sz="1800" dirty="0">
                <a:latin typeface="Aptos" panose="020B0004020202020204" pitchFamily="34" charset="0"/>
                <a:ea typeface="Times New Roman" panose="02020603050405020304" pitchFamily="18" charset="0"/>
                <a:cs typeface="Times New Roman" panose="02020603050405020304" pitchFamily="18" charset="0"/>
              </a:rPr>
              <a:t>Communication</a:t>
            </a:r>
          </a:p>
          <a:p>
            <a:pPr>
              <a:spcBef>
                <a:spcPts val="0"/>
              </a:spcBef>
              <a:buFont typeface="Courier New" panose="02070309020205020404" pitchFamily="49" charset="0"/>
              <a:buChar char="o"/>
            </a:pPr>
            <a:r>
              <a:rPr lang="en-GB" sz="1800" b="1" dirty="0">
                <a:latin typeface="Aptos" panose="020B0004020202020204" pitchFamily="34" charset="0"/>
                <a:ea typeface="Times New Roman" panose="02020603050405020304" pitchFamily="18" charset="0"/>
                <a:cs typeface="Times New Roman" panose="02020603050405020304" pitchFamily="18" charset="0"/>
              </a:rPr>
              <a:t>Fluctuation</a:t>
            </a:r>
            <a:r>
              <a:rPr lang="en-GB" sz="1800" dirty="0">
                <a:latin typeface="Aptos" panose="020B0004020202020204" pitchFamily="34" charset="0"/>
                <a:ea typeface="Times New Roman" panose="02020603050405020304" pitchFamily="18" charset="0"/>
                <a:cs typeface="Times New Roman" panose="02020603050405020304" pitchFamily="18" charset="0"/>
              </a:rPr>
              <a:t> in needs (daily, short or long term)</a:t>
            </a:r>
          </a:p>
          <a:p>
            <a:pPr>
              <a:spcBef>
                <a:spcPts val="0"/>
              </a:spcBef>
              <a:buFont typeface="Courier New" panose="02070309020205020404" pitchFamily="49" charset="0"/>
              <a:buChar char="o"/>
            </a:pPr>
            <a:r>
              <a:rPr lang="en-GB" sz="1800" dirty="0">
                <a:latin typeface="Aptos" panose="020B0004020202020204" pitchFamily="34" charset="0"/>
                <a:ea typeface="Times New Roman" panose="02020603050405020304" pitchFamily="18" charset="0"/>
                <a:cs typeface="Times New Roman" panose="02020603050405020304" pitchFamily="18" charset="0"/>
              </a:rPr>
              <a:t>Nature of care &amp; support needs </a:t>
            </a:r>
          </a:p>
          <a:p>
            <a:pPr>
              <a:spcBef>
                <a:spcPts val="0"/>
              </a:spcBef>
              <a:buFont typeface="Courier New" panose="02070309020205020404" pitchFamily="49" charset="0"/>
              <a:buChar char="o"/>
            </a:pPr>
            <a:r>
              <a:rPr lang="en-GB" sz="1800" dirty="0">
                <a:latin typeface="Aptos" panose="020B0004020202020204" pitchFamily="34" charset="0"/>
                <a:ea typeface="Times New Roman" panose="02020603050405020304" pitchFamily="18" charset="0"/>
                <a:cs typeface="Times New Roman" panose="02020603050405020304" pitchFamily="18" charset="0"/>
              </a:rPr>
              <a:t>Degree of assistance, </a:t>
            </a:r>
            <a:r>
              <a:rPr lang="en-GB" sz="1800" b="1" dirty="0">
                <a:latin typeface="Aptos" panose="020B0004020202020204" pitchFamily="34" charset="0"/>
                <a:ea typeface="Times New Roman" panose="02020603050405020304" pitchFamily="18" charset="0"/>
                <a:cs typeface="Times New Roman" panose="02020603050405020304" pitchFamily="18" charset="0"/>
              </a:rPr>
              <a:t>prompts</a:t>
            </a:r>
            <a:r>
              <a:rPr lang="en-GB" sz="1800" dirty="0">
                <a:latin typeface="Aptos" panose="020B0004020202020204" pitchFamily="34" charset="0"/>
                <a:ea typeface="Times New Roman" panose="02020603050405020304" pitchFamily="18" charset="0"/>
                <a:cs typeface="Times New Roman" panose="02020603050405020304" pitchFamily="18" charset="0"/>
              </a:rPr>
              <a:t>, encouragement</a:t>
            </a:r>
          </a:p>
          <a:p>
            <a:pPr>
              <a:spcBef>
                <a:spcPts val="0"/>
              </a:spcBef>
              <a:buFont typeface="Courier New" panose="02070309020205020404" pitchFamily="49" charset="0"/>
              <a:buChar char="o"/>
            </a:pPr>
            <a:r>
              <a:rPr lang="en-GB" sz="1800" dirty="0">
                <a:latin typeface="Aptos" panose="020B0004020202020204" pitchFamily="34" charset="0"/>
                <a:ea typeface="Times New Roman" panose="02020603050405020304" pitchFamily="18" charset="0"/>
                <a:cs typeface="Times New Roman" panose="02020603050405020304" pitchFamily="18" charset="0"/>
              </a:rPr>
              <a:t>Use of </a:t>
            </a:r>
            <a:r>
              <a:rPr lang="en-GB" sz="1800" b="1" dirty="0">
                <a:latin typeface="Aptos" panose="020B0004020202020204" pitchFamily="34" charset="0"/>
                <a:ea typeface="Times New Roman" panose="02020603050405020304" pitchFamily="18" charset="0"/>
                <a:cs typeface="Times New Roman" panose="02020603050405020304" pitchFamily="18" charset="0"/>
              </a:rPr>
              <a:t>moving and handling </a:t>
            </a:r>
            <a:r>
              <a:rPr lang="en-GB" sz="1800" dirty="0">
                <a:latin typeface="Aptos" panose="020B0004020202020204" pitchFamily="34" charset="0"/>
                <a:ea typeface="Times New Roman" panose="02020603050405020304" pitchFamily="18" charset="0"/>
                <a:cs typeface="Times New Roman" panose="02020603050405020304" pitchFamily="18" charset="0"/>
              </a:rPr>
              <a:t>equipment </a:t>
            </a:r>
          </a:p>
          <a:p>
            <a:pPr>
              <a:spcBef>
                <a:spcPts val="0"/>
              </a:spcBef>
              <a:buFont typeface="Courier New" panose="02070309020205020404" pitchFamily="49" charset="0"/>
              <a:buChar char="o"/>
            </a:pPr>
            <a:r>
              <a:rPr lang="en-GB" sz="1800" dirty="0">
                <a:latin typeface="Aptos" panose="020B0004020202020204" pitchFamily="34" charset="0"/>
                <a:ea typeface="Times New Roman" panose="02020603050405020304" pitchFamily="18" charset="0"/>
                <a:cs typeface="Times New Roman" panose="02020603050405020304" pitchFamily="18" charset="0"/>
              </a:rPr>
              <a:t>Care staff reading support plan, record keeping, </a:t>
            </a:r>
          </a:p>
          <a:p>
            <a:pPr>
              <a:spcBef>
                <a:spcPts val="0"/>
              </a:spcBef>
              <a:buFont typeface="Courier New" panose="02070309020205020404" pitchFamily="49" charset="0"/>
              <a:buChar char="o"/>
            </a:pPr>
            <a:r>
              <a:rPr lang="en-GB" sz="1800" dirty="0">
                <a:latin typeface="Aptos" panose="020B0004020202020204" pitchFamily="34" charset="0"/>
                <a:ea typeface="Times New Roman" panose="02020603050405020304" pitchFamily="18" charset="0"/>
                <a:cs typeface="Times New Roman" panose="02020603050405020304" pitchFamily="18" charset="0"/>
              </a:rPr>
              <a:t>Safely entering, exiting, leaving property secure</a:t>
            </a:r>
          </a:p>
          <a:p>
            <a:pPr>
              <a:spcBef>
                <a:spcPts val="0"/>
              </a:spcBef>
              <a:buFont typeface="Courier New" panose="02070309020205020404" pitchFamily="49" charset="0"/>
              <a:buChar char="o"/>
            </a:pPr>
            <a:r>
              <a:rPr lang="en-GB" sz="1800" dirty="0">
                <a:latin typeface="Aptos" panose="020B0004020202020204" pitchFamily="34" charset="0"/>
                <a:ea typeface="Times New Roman" panose="02020603050405020304" pitchFamily="18" charset="0"/>
                <a:cs typeface="Times New Roman" panose="02020603050405020304" pitchFamily="18" charset="0"/>
              </a:rPr>
              <a:t>Implications of rushing….risks </a:t>
            </a:r>
          </a:p>
          <a:p>
            <a:pPr>
              <a:spcBef>
                <a:spcPts val="0"/>
              </a:spcBef>
              <a:buFont typeface="Courier New" panose="02070309020205020404" pitchFamily="49" charset="0"/>
              <a:buChar char="o"/>
            </a:pPr>
            <a:r>
              <a:rPr lang="en-GB" sz="1800" b="1" i="0" dirty="0">
                <a:effectLst/>
                <a:latin typeface="Aptos" panose="020B0004020202020204" pitchFamily="34" charset="0"/>
              </a:rPr>
              <a:t>Equality </a:t>
            </a:r>
            <a:r>
              <a:rPr lang="en-GB" sz="1800" i="0" dirty="0">
                <a:effectLst/>
                <a:latin typeface="Aptos" panose="020B0004020202020204" pitchFamily="34" charset="0"/>
              </a:rPr>
              <a:t>and </a:t>
            </a:r>
            <a:r>
              <a:rPr lang="en-GB" sz="1800" b="1" i="0" dirty="0">
                <a:effectLst/>
                <a:latin typeface="Aptos" panose="020B0004020202020204" pitchFamily="34" charset="0"/>
              </a:rPr>
              <a:t>diversity </a:t>
            </a:r>
            <a:r>
              <a:rPr lang="en-GB" sz="1800" i="0" dirty="0">
                <a:solidFill>
                  <a:srgbClr val="0E0E0E"/>
                </a:solidFill>
                <a:effectLst/>
                <a:latin typeface="Aptos" panose="020B0004020202020204" pitchFamily="34" charset="0"/>
              </a:rPr>
              <a:t>considerations</a:t>
            </a:r>
          </a:p>
          <a:p>
            <a:pPr>
              <a:spcBef>
                <a:spcPts val="0"/>
              </a:spcBef>
              <a:buFont typeface="Courier New" panose="02070309020205020404" pitchFamily="49" charset="0"/>
              <a:buChar char="o"/>
            </a:pPr>
            <a:r>
              <a:rPr lang="en-GB" sz="1800" dirty="0">
                <a:solidFill>
                  <a:srgbClr val="0E0E0E"/>
                </a:solidFill>
                <a:latin typeface="Aptos" panose="020B0004020202020204" pitchFamily="34" charset="0"/>
              </a:rPr>
              <a:t>Eligibility and reasoned judgement</a:t>
            </a:r>
            <a:endParaRPr lang="en-GB" sz="1800" i="0" dirty="0">
              <a:solidFill>
                <a:srgbClr val="0E0E0E"/>
              </a:solidFill>
              <a:effectLst/>
              <a:latin typeface="Aptos" panose="020B0004020202020204" pitchFamily="34" charset="0"/>
            </a:endParaRPr>
          </a:p>
          <a:p>
            <a:pPr>
              <a:spcBef>
                <a:spcPts val="0"/>
              </a:spcBef>
              <a:buFont typeface="Courier New" panose="02070309020205020404" pitchFamily="49" charset="0"/>
              <a:buChar char="o"/>
            </a:pPr>
            <a:endParaRPr lang="en-GB" sz="1800" dirty="0">
              <a:latin typeface="Calibri" panose="020F0502020204030204" pitchFamily="34" charset="0"/>
              <a:ea typeface="Times New Roman" panose="02020603050405020304" pitchFamily="18" charset="0"/>
              <a:cs typeface="Times New Roman" panose="02020603050405020304" pitchFamily="18" charset="0"/>
            </a:endParaRPr>
          </a:p>
          <a:p>
            <a:endParaRPr lang="en-GB" sz="1700" b="1" dirty="0"/>
          </a:p>
        </p:txBody>
      </p:sp>
      <p:grpSp>
        <p:nvGrpSpPr>
          <p:cNvPr id="16" name="Group 15">
            <a:extLst>
              <a:ext uri="{FF2B5EF4-FFF2-40B4-BE49-F238E27FC236}">
                <a16:creationId xmlns:a16="http://schemas.microsoft.com/office/drawing/2014/main" id="{442598CC-934A-7BCD-C691-B2FE74CEDE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61371" y="5858828"/>
            <a:ext cx="3225408" cy="123363"/>
            <a:chOff x="7015162" y="5858828"/>
            <a:chExt cx="4300544" cy="123363"/>
          </a:xfrm>
        </p:grpSpPr>
        <p:sp>
          <p:nvSpPr>
            <p:cNvPr id="17" name="Rectangle 16">
              <a:extLst>
                <a:ext uri="{FF2B5EF4-FFF2-40B4-BE49-F238E27FC236}">
                  <a16:creationId xmlns:a16="http://schemas.microsoft.com/office/drawing/2014/main" id="{AACD0983-348C-E24F-6839-EA2014B9D1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174876-930F-4902-5A02-2742055662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007C5157-70A3-DD61-FE82-8965662BE93D}"/>
              </a:ext>
            </a:extLst>
          </p:cNvPr>
          <p:cNvPicPr>
            <a:picLocks noChangeAspect="1"/>
          </p:cNvPicPr>
          <p:nvPr/>
        </p:nvPicPr>
        <p:blipFill>
          <a:blip r:embed="rId3"/>
          <a:stretch>
            <a:fillRect/>
          </a:stretch>
        </p:blipFill>
        <p:spPr>
          <a:xfrm>
            <a:off x="5815584" y="2117146"/>
            <a:ext cx="2980418" cy="3037366"/>
          </a:xfrm>
          <a:prstGeom prst="rect">
            <a:avLst/>
          </a:prstGeom>
        </p:spPr>
      </p:pic>
      <p:sp>
        <p:nvSpPr>
          <p:cNvPr id="13" name="Title 1">
            <a:extLst>
              <a:ext uri="{FF2B5EF4-FFF2-40B4-BE49-F238E27FC236}">
                <a16:creationId xmlns:a16="http://schemas.microsoft.com/office/drawing/2014/main" id="{3F3A0078-FCCE-9B7D-8093-0EC94E99D1B5}"/>
              </a:ext>
            </a:extLst>
          </p:cNvPr>
          <p:cNvSpPr>
            <a:spLocks noGrp="1"/>
          </p:cNvSpPr>
          <p:nvPr>
            <p:ph type="title"/>
          </p:nvPr>
        </p:nvSpPr>
        <p:spPr>
          <a:xfrm>
            <a:off x="657518" y="884487"/>
            <a:ext cx="7888188" cy="587001"/>
          </a:xfrm>
        </p:spPr>
        <p:txBody>
          <a:bodyPr>
            <a:normAutofit fontScale="90000"/>
          </a:bodyPr>
          <a:lstStyle/>
          <a:p>
            <a:pPr algn="ctr"/>
            <a:r>
              <a:rPr lang="en-GB" b="1" dirty="0">
                <a:solidFill>
                  <a:schemeClr val="accent1"/>
                </a:solidFill>
                <a:effectLst>
                  <a:outerShdw blurRad="38100" dist="38100" dir="2700000" algn="tl">
                    <a:srgbClr val="000000">
                      <a:alpha val="43137"/>
                    </a:srgbClr>
                  </a:outerShdw>
                </a:effectLst>
                <a:latin typeface="Aptos Black" panose="020B0004020202020204" pitchFamily="34" charset="0"/>
              </a:rPr>
              <a:t>Length of care visits </a:t>
            </a:r>
          </a:p>
        </p:txBody>
      </p:sp>
    </p:spTree>
    <p:extLst>
      <p:ext uri="{BB962C8B-B14F-4D97-AF65-F5344CB8AC3E}">
        <p14:creationId xmlns:p14="http://schemas.microsoft.com/office/powerpoint/2010/main" val="4170067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57C7-C889-87B4-2EC8-AA0CF643C0F4}"/>
              </a:ext>
            </a:extLst>
          </p:cNvPr>
          <p:cNvSpPr>
            <a:spLocks noGrp="1"/>
          </p:cNvSpPr>
          <p:nvPr>
            <p:ph type="title"/>
          </p:nvPr>
        </p:nvSpPr>
        <p:spPr>
          <a:xfrm>
            <a:off x="627907" y="752867"/>
            <a:ext cx="7888188" cy="587001"/>
          </a:xfrm>
        </p:spPr>
        <p:txBody>
          <a:bodyPr>
            <a:normAutofit fontScale="90000"/>
          </a:bodyPr>
          <a:lstStyle/>
          <a:p>
            <a:pPr algn="ctr"/>
            <a:r>
              <a:rPr lang="en-GB" dirty="0">
                <a:solidFill>
                  <a:schemeClr val="accent1"/>
                </a:solidFill>
                <a:effectLst>
                  <a:outerShdw blurRad="38100" dist="38100" dir="2700000" algn="tl">
                    <a:srgbClr val="000000">
                      <a:alpha val="43137"/>
                    </a:srgbClr>
                  </a:outerShdw>
                </a:effectLst>
                <a:latin typeface="Aptos Black" panose="020B0004020202020204" pitchFamily="34" charset="0"/>
              </a:rPr>
              <a:t>Length of care visits </a:t>
            </a:r>
          </a:p>
        </p:txBody>
      </p:sp>
      <p:sp>
        <p:nvSpPr>
          <p:cNvPr id="5" name="Rectangle: Rounded Corners 4">
            <a:extLst>
              <a:ext uri="{FF2B5EF4-FFF2-40B4-BE49-F238E27FC236}">
                <a16:creationId xmlns:a16="http://schemas.microsoft.com/office/drawing/2014/main" id="{F827FC91-06C4-BBC5-5813-3EEB9142072A}"/>
              </a:ext>
            </a:extLst>
          </p:cNvPr>
          <p:cNvSpPr/>
          <p:nvPr/>
        </p:nvSpPr>
        <p:spPr>
          <a:xfrm>
            <a:off x="1230923" y="1756183"/>
            <a:ext cx="6881446" cy="2851909"/>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accent1"/>
                </a:solidFill>
                <a:effectLst/>
                <a:latin typeface="Aptos" panose="020B0004020202020204" pitchFamily="34" charset="0"/>
                <a:ea typeface="Times New Roman" panose="02020603050405020304" pitchFamily="18" charset="0"/>
                <a:cs typeface="Times New Roman" panose="02020603050405020304" pitchFamily="18" charset="0"/>
              </a:rPr>
              <a:t>Care &amp; Support Statutory Guidance</a:t>
            </a:r>
            <a:r>
              <a:rPr lang="en-US" dirty="0">
                <a:solidFill>
                  <a:schemeClr val="accent1"/>
                </a:solidFill>
                <a:effectLst/>
                <a:latin typeface="Aptos" panose="020B0004020202020204" pitchFamily="34" charset="0"/>
                <a:ea typeface="Times New Roman" panose="02020603050405020304" pitchFamily="18" charset="0"/>
                <a:cs typeface="Times New Roman" panose="02020603050405020304" pitchFamily="18" charset="0"/>
              </a:rPr>
              <a:t> (C&amp;SSG) </a:t>
            </a:r>
            <a:r>
              <a:rPr lang="en-GB" b="0" i="0" dirty="0">
                <a:solidFill>
                  <a:srgbClr val="0B0C0C"/>
                </a:solidFill>
                <a:effectLst/>
                <a:latin typeface="Aptos" panose="020B0004020202020204" pitchFamily="34" charset="0"/>
              </a:rPr>
              <a:t>4.101…………</a:t>
            </a:r>
          </a:p>
          <a:p>
            <a:pPr marL="0" indent="0">
              <a:buNone/>
            </a:pPr>
            <a:r>
              <a:rPr lang="en-GB" b="0" i="0" dirty="0">
                <a:solidFill>
                  <a:srgbClr val="0B0C0C"/>
                </a:solidFill>
                <a:effectLst/>
                <a:latin typeface="Aptos" panose="020B0004020202020204" pitchFamily="34" charset="0"/>
              </a:rPr>
              <a:t>Short home-care visits of 15 minutes or less are </a:t>
            </a:r>
            <a:r>
              <a:rPr lang="en-GB" b="1" i="0" dirty="0">
                <a:solidFill>
                  <a:srgbClr val="0B0C0C"/>
                </a:solidFill>
                <a:effectLst/>
                <a:latin typeface="Aptos" panose="020B0004020202020204" pitchFamily="34" charset="0"/>
              </a:rPr>
              <a:t>not appropriate</a:t>
            </a:r>
            <a:r>
              <a:rPr lang="en-GB" b="0" i="0" dirty="0">
                <a:solidFill>
                  <a:srgbClr val="0B0C0C"/>
                </a:solidFill>
                <a:effectLst/>
                <a:latin typeface="Aptos" panose="020B0004020202020204" pitchFamily="34" charset="0"/>
              </a:rPr>
              <a:t> for people who need support with intimate care needs, though such visits may be appropriate for checking someone has returned home safely from visiting a day centre, or whether medication has been taken (but not the administration of medicine) or where they are requested as a matter of personal choice.</a:t>
            </a:r>
          </a:p>
        </p:txBody>
      </p:sp>
      <p:sp>
        <p:nvSpPr>
          <p:cNvPr id="7" name="TextBox 6">
            <a:extLst>
              <a:ext uri="{FF2B5EF4-FFF2-40B4-BE49-F238E27FC236}">
                <a16:creationId xmlns:a16="http://schemas.microsoft.com/office/drawing/2014/main" id="{9F82CED9-C369-1177-AB84-06C703D43603}"/>
              </a:ext>
            </a:extLst>
          </p:cNvPr>
          <p:cNvSpPr txBox="1"/>
          <p:nvPr/>
        </p:nvSpPr>
        <p:spPr>
          <a:xfrm>
            <a:off x="627907" y="5101817"/>
            <a:ext cx="8900159" cy="307777"/>
          </a:xfrm>
          <a:prstGeom prst="rect">
            <a:avLst/>
          </a:prstGeom>
          <a:noFill/>
        </p:spPr>
        <p:txBody>
          <a:bodyPr wrap="square">
            <a:spAutoFit/>
          </a:bodyPr>
          <a:lstStyle/>
          <a:p>
            <a:r>
              <a:rPr lang="en-GB" sz="1400" dirty="0">
                <a:latin typeface="Aptos" panose="020B0004020202020204" pitchFamily="34" charset="0"/>
                <a:hlinkClick r:id="rId3"/>
              </a:rPr>
              <a:t>Quality statement 4: Length of home care visits | Home care for older people | Quality standards | NICE</a:t>
            </a:r>
            <a:endParaRPr lang="en-GB" sz="1400" dirty="0">
              <a:latin typeface="Aptos" panose="020B0004020202020204" pitchFamily="34" charset="0"/>
            </a:endParaRPr>
          </a:p>
        </p:txBody>
      </p:sp>
      <p:sp>
        <p:nvSpPr>
          <p:cNvPr id="11" name="TextBox 10">
            <a:extLst>
              <a:ext uri="{FF2B5EF4-FFF2-40B4-BE49-F238E27FC236}">
                <a16:creationId xmlns:a16="http://schemas.microsoft.com/office/drawing/2014/main" id="{3556DA77-01EA-2E25-6BE8-153F06A609EB}"/>
              </a:ext>
            </a:extLst>
          </p:cNvPr>
          <p:cNvSpPr txBox="1"/>
          <p:nvPr/>
        </p:nvSpPr>
        <p:spPr>
          <a:xfrm>
            <a:off x="627907" y="5380099"/>
            <a:ext cx="7888186" cy="523220"/>
          </a:xfrm>
          <a:prstGeom prst="rect">
            <a:avLst/>
          </a:prstGeom>
          <a:noFill/>
        </p:spPr>
        <p:txBody>
          <a:bodyPr wrap="square">
            <a:spAutoFit/>
          </a:bodyPr>
          <a:lstStyle/>
          <a:p>
            <a:pPr algn="ctr"/>
            <a:r>
              <a:rPr lang="en-GB" sz="1400" dirty="0">
                <a:latin typeface="Aptos" panose="020B0004020202020204" pitchFamily="34" charset="0"/>
                <a:hlinkClick r:id="rId4"/>
              </a:rPr>
              <a:t>Fifteen-minute care calls criticised by Ombudsman as ‘rarely enough’ - Local Government and Social Care Ombudsman</a:t>
            </a:r>
            <a:endParaRPr lang="en-GB" sz="1400" dirty="0">
              <a:latin typeface="Aptos" panose="020B0004020202020204" pitchFamily="34" charset="0"/>
            </a:endParaRPr>
          </a:p>
        </p:txBody>
      </p:sp>
    </p:spTree>
    <p:extLst>
      <p:ext uri="{BB962C8B-B14F-4D97-AF65-F5344CB8AC3E}">
        <p14:creationId xmlns:p14="http://schemas.microsoft.com/office/powerpoint/2010/main" val="360413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4FCDD-5EA8-F326-8B93-5DDF459186A7}"/>
              </a:ext>
            </a:extLst>
          </p:cNvPr>
          <p:cNvSpPr>
            <a:spLocks noGrp="1"/>
          </p:cNvSpPr>
          <p:nvPr>
            <p:ph type="title"/>
          </p:nvPr>
        </p:nvSpPr>
        <p:spPr>
          <a:xfrm>
            <a:off x="627906" y="888296"/>
            <a:ext cx="7888188" cy="999119"/>
          </a:xfrm>
        </p:spPr>
        <p:txBody>
          <a:bodyPr>
            <a:noAutofit/>
          </a:bodyPr>
          <a:lstStyle/>
          <a:p>
            <a:pPr algn="ctr"/>
            <a:r>
              <a:rPr lang="en-GB" sz="2800" dirty="0">
                <a:solidFill>
                  <a:schemeClr val="accent1"/>
                </a:solidFill>
                <a:effectLst>
                  <a:outerShdw blurRad="38100" dist="38100" dir="2700000" algn="tl">
                    <a:srgbClr val="000000">
                      <a:alpha val="43137"/>
                    </a:srgbClr>
                  </a:outerShdw>
                </a:effectLst>
                <a:latin typeface="Aptos Black" panose="020B0004020202020204" pitchFamily="34" charset="0"/>
              </a:rPr>
              <a:t>Individuals who could be involved in development &amp; review of support plan</a:t>
            </a:r>
          </a:p>
        </p:txBody>
      </p:sp>
      <p:sp>
        <p:nvSpPr>
          <p:cNvPr id="3" name="Content Placeholder 2">
            <a:extLst>
              <a:ext uri="{FF2B5EF4-FFF2-40B4-BE49-F238E27FC236}">
                <a16:creationId xmlns:a16="http://schemas.microsoft.com/office/drawing/2014/main" id="{2FE845C9-8719-0DED-E484-F79C2B6CD630}"/>
              </a:ext>
            </a:extLst>
          </p:cNvPr>
          <p:cNvSpPr>
            <a:spLocks noGrp="1"/>
          </p:cNvSpPr>
          <p:nvPr>
            <p:ph idx="1"/>
          </p:nvPr>
        </p:nvSpPr>
        <p:spPr>
          <a:xfrm>
            <a:off x="627907" y="1887415"/>
            <a:ext cx="7888188" cy="3802185"/>
          </a:xfrm>
        </p:spPr>
        <p:txBody>
          <a:bodyPr>
            <a:normAutofit/>
          </a:bodyPr>
          <a:lstStyle/>
          <a:p>
            <a:pPr>
              <a:buFont typeface="Wingdings" panose="05000000000000000000" pitchFamily="2" charset="2"/>
              <a:buChar char="ü"/>
            </a:pPr>
            <a:r>
              <a:rPr lang="en-GB" sz="1800" dirty="0">
                <a:latin typeface="Aptos" panose="020B0004020202020204" pitchFamily="34" charset="0"/>
              </a:rPr>
              <a:t>The individual (who provides consent to others)</a:t>
            </a:r>
          </a:p>
          <a:p>
            <a:pPr>
              <a:buFont typeface="Wingdings" panose="05000000000000000000" pitchFamily="2" charset="2"/>
              <a:buChar char="ü"/>
            </a:pPr>
            <a:r>
              <a:rPr lang="en-GB" sz="1800" dirty="0">
                <a:latin typeface="Aptos" panose="020B0004020202020204" pitchFamily="34" charset="0"/>
              </a:rPr>
              <a:t>Relative, friends, </a:t>
            </a:r>
            <a:r>
              <a:rPr lang="en-GB" sz="1800" dirty="0" err="1">
                <a:latin typeface="Aptos" panose="020B0004020202020204" pitchFamily="34" charset="0"/>
              </a:rPr>
              <a:t>NoK</a:t>
            </a:r>
            <a:r>
              <a:rPr lang="en-GB" sz="1800" dirty="0">
                <a:latin typeface="Aptos" panose="020B0004020202020204" pitchFamily="34" charset="0"/>
              </a:rPr>
              <a:t>, LPA, EPA or Legal Deputy</a:t>
            </a:r>
          </a:p>
          <a:p>
            <a:pPr>
              <a:buFont typeface="Wingdings" panose="05000000000000000000" pitchFamily="2" charset="2"/>
              <a:buChar char="ü"/>
            </a:pPr>
            <a:r>
              <a:rPr lang="en-GB" sz="1800" dirty="0">
                <a:latin typeface="Aptos" panose="020B0004020202020204" pitchFamily="34" charset="0"/>
              </a:rPr>
              <a:t>Care Act Independent advocate (s67 of Care Act 2014)</a:t>
            </a:r>
          </a:p>
          <a:p>
            <a:pPr>
              <a:buFont typeface="Wingdings" panose="05000000000000000000" pitchFamily="2" charset="2"/>
              <a:buChar char="ü"/>
            </a:pPr>
            <a:r>
              <a:rPr lang="en-GB" sz="1800" dirty="0">
                <a:latin typeface="Aptos" panose="020B0004020202020204" pitchFamily="34" charset="0"/>
              </a:rPr>
              <a:t>Care provider (commissioned service)</a:t>
            </a:r>
          </a:p>
          <a:p>
            <a:pPr>
              <a:buFont typeface="Wingdings" panose="05000000000000000000" pitchFamily="2" charset="2"/>
              <a:buChar char="ü"/>
            </a:pPr>
            <a:r>
              <a:rPr lang="en-GB" sz="1800" dirty="0">
                <a:latin typeface="Aptos" panose="020B0004020202020204" pitchFamily="34" charset="0"/>
              </a:rPr>
              <a:t>Professionals: GP, Occupational Therapists, Speech</a:t>
            </a:r>
          </a:p>
          <a:p>
            <a:pPr marL="0" indent="0">
              <a:buNone/>
            </a:pPr>
            <a:r>
              <a:rPr lang="en-GB" sz="1800" dirty="0">
                <a:latin typeface="Aptos" panose="020B0004020202020204" pitchFamily="34" charset="0"/>
              </a:rPr>
              <a:t>&amp; language therapy, Physiotherapists……</a:t>
            </a:r>
          </a:p>
          <a:p>
            <a:pPr>
              <a:buFont typeface="Wingdings" panose="05000000000000000000" pitchFamily="2" charset="2"/>
              <a:buChar char="ü"/>
            </a:pPr>
            <a:r>
              <a:rPr lang="en-GB" sz="1800" dirty="0">
                <a:latin typeface="Aptos" panose="020B0004020202020204" pitchFamily="34" charset="0"/>
              </a:rPr>
              <a:t>Nurses: District Nurses (DNs), Community </a:t>
            </a:r>
          </a:p>
          <a:p>
            <a:pPr marL="0" indent="0">
              <a:buNone/>
            </a:pPr>
            <a:r>
              <a:rPr lang="en-GB" sz="1800" dirty="0">
                <a:latin typeface="Aptos" panose="020B0004020202020204" pitchFamily="34" charset="0"/>
              </a:rPr>
              <a:t>Psychiatric Nurses (CPN), Learning Disabilities Nurses…….</a:t>
            </a:r>
          </a:p>
          <a:p>
            <a:pPr>
              <a:buFont typeface="Wingdings" panose="05000000000000000000" pitchFamily="2" charset="2"/>
              <a:buChar char="ü"/>
            </a:pPr>
            <a:r>
              <a:rPr lang="en-GB" sz="1800" dirty="0">
                <a:latin typeface="Aptos" panose="020B0004020202020204" pitchFamily="34" charset="0"/>
              </a:rPr>
              <a:t>Private Voluntary Independent (PVI) sector</a:t>
            </a:r>
          </a:p>
          <a:p>
            <a:pPr>
              <a:buFont typeface="Wingdings" panose="05000000000000000000" pitchFamily="2" charset="2"/>
              <a:buChar char="ü"/>
            </a:pPr>
            <a:r>
              <a:rPr lang="en-GB" sz="1800" dirty="0">
                <a:latin typeface="Aptos" panose="020B0004020202020204" pitchFamily="34" charset="0"/>
              </a:rPr>
              <a:t>Community Networks </a:t>
            </a:r>
          </a:p>
          <a:p>
            <a:pPr>
              <a:buFont typeface="Wingdings" panose="05000000000000000000" pitchFamily="2" charset="2"/>
              <a:buChar char="ü"/>
            </a:pPr>
            <a:endParaRPr lang="en-GB" sz="1800" dirty="0">
              <a:latin typeface="+mn-lt"/>
            </a:endParaRPr>
          </a:p>
        </p:txBody>
      </p:sp>
      <p:pic>
        <p:nvPicPr>
          <p:cNvPr id="4" name="Picture 3">
            <a:extLst>
              <a:ext uri="{FF2B5EF4-FFF2-40B4-BE49-F238E27FC236}">
                <a16:creationId xmlns:a16="http://schemas.microsoft.com/office/drawing/2014/main" id="{EF63B06C-F8F1-DC5B-31CF-FA78CB9B7BD4}"/>
              </a:ext>
            </a:extLst>
          </p:cNvPr>
          <p:cNvPicPr>
            <a:picLocks noChangeAspect="1"/>
          </p:cNvPicPr>
          <p:nvPr/>
        </p:nvPicPr>
        <p:blipFill>
          <a:blip r:embed="rId3"/>
          <a:stretch>
            <a:fillRect/>
          </a:stretch>
        </p:blipFill>
        <p:spPr>
          <a:xfrm>
            <a:off x="6377919" y="2235200"/>
            <a:ext cx="2138174" cy="3106614"/>
          </a:xfrm>
          <a:prstGeom prst="rect">
            <a:avLst/>
          </a:prstGeom>
        </p:spPr>
      </p:pic>
    </p:spTree>
    <p:extLst>
      <p:ext uri="{BB962C8B-B14F-4D97-AF65-F5344CB8AC3E}">
        <p14:creationId xmlns:p14="http://schemas.microsoft.com/office/powerpoint/2010/main" val="2643888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8B027-1C82-D9D5-2BDB-4ACA51A8FBB4}"/>
              </a:ext>
            </a:extLst>
          </p:cNvPr>
          <p:cNvSpPr>
            <a:spLocks noGrp="1"/>
          </p:cNvSpPr>
          <p:nvPr>
            <p:ph type="title"/>
          </p:nvPr>
        </p:nvSpPr>
        <p:spPr>
          <a:xfrm>
            <a:off x="627907" y="752867"/>
            <a:ext cx="7888188" cy="758941"/>
          </a:xfrm>
        </p:spPr>
        <p:txBody>
          <a:bodyPr/>
          <a:lstStyle/>
          <a:p>
            <a:pPr algn="ctr"/>
            <a:r>
              <a:rPr lang="en-GB" dirty="0">
                <a:solidFill>
                  <a:schemeClr val="accent1"/>
                </a:solidFill>
                <a:effectLst>
                  <a:outerShdw blurRad="38100" dist="38100" dir="2700000" algn="tl">
                    <a:srgbClr val="000000">
                      <a:alpha val="43137"/>
                    </a:srgbClr>
                  </a:outerShdw>
                </a:effectLst>
                <a:latin typeface="Aptos Black" panose="020B0004020202020204" pitchFamily="34" charset="0"/>
              </a:rPr>
              <a:t>Writing Support Plans </a:t>
            </a:r>
          </a:p>
        </p:txBody>
      </p:sp>
      <p:sp>
        <p:nvSpPr>
          <p:cNvPr id="3" name="Content Placeholder 2">
            <a:extLst>
              <a:ext uri="{FF2B5EF4-FFF2-40B4-BE49-F238E27FC236}">
                <a16:creationId xmlns:a16="http://schemas.microsoft.com/office/drawing/2014/main" id="{AC2902D1-92F9-9895-F79B-29BC4839F08A}"/>
              </a:ext>
            </a:extLst>
          </p:cNvPr>
          <p:cNvSpPr>
            <a:spLocks noGrp="1"/>
          </p:cNvSpPr>
          <p:nvPr>
            <p:ph idx="1"/>
          </p:nvPr>
        </p:nvSpPr>
        <p:spPr>
          <a:xfrm>
            <a:off x="440425" y="1636890"/>
            <a:ext cx="5998671" cy="4590290"/>
          </a:xfrm>
        </p:spPr>
        <p:txBody>
          <a:bodyPr>
            <a:normAutofit/>
          </a:bodyPr>
          <a:lstStyle/>
          <a:p>
            <a:r>
              <a:rPr lang="en-GB" sz="1800" dirty="0">
                <a:latin typeface="Aptos" panose="020B0004020202020204" pitchFamily="34" charset="0"/>
              </a:rPr>
              <a:t>Evidence-based, focus on well-being </a:t>
            </a:r>
          </a:p>
          <a:p>
            <a:r>
              <a:rPr lang="en-GB" sz="1800" dirty="0">
                <a:latin typeface="Aptos" panose="020B0004020202020204" pitchFamily="34" charset="0"/>
              </a:rPr>
              <a:t>The views of adult should be central </a:t>
            </a:r>
          </a:p>
          <a:p>
            <a:r>
              <a:rPr lang="en-GB" sz="1800" dirty="0">
                <a:latin typeface="Aptos" panose="020B0004020202020204" pitchFamily="34" charset="0"/>
              </a:rPr>
              <a:t>Language that humanises </a:t>
            </a:r>
          </a:p>
          <a:p>
            <a:r>
              <a:rPr lang="en-GB" sz="1800" dirty="0">
                <a:latin typeface="Aptos" panose="020B0004020202020204" pitchFamily="34" charset="0"/>
              </a:rPr>
              <a:t>Trauma-Informed ways of writing (mindful of triggers)</a:t>
            </a:r>
          </a:p>
          <a:p>
            <a:r>
              <a:rPr lang="en-GB" sz="1800" dirty="0">
                <a:latin typeface="Aptos" panose="020B0004020202020204" pitchFamily="34" charset="0"/>
              </a:rPr>
              <a:t>Negative connotations of using certain words</a:t>
            </a:r>
          </a:p>
          <a:p>
            <a:pPr marL="457200" lvl="1" indent="0">
              <a:buNone/>
            </a:pPr>
            <a:r>
              <a:rPr lang="en-GB" sz="1400" dirty="0">
                <a:latin typeface="Aptos" panose="020B0004020202020204" pitchFamily="34" charset="0"/>
              </a:rPr>
              <a:t> “”</a:t>
            </a:r>
            <a:r>
              <a:rPr lang="en-GB" sz="1800" b="1" dirty="0">
                <a:latin typeface="Aptos" panose="020B0004020202020204" pitchFamily="34" charset="0"/>
              </a:rPr>
              <a:t>challenging</a:t>
            </a:r>
            <a:r>
              <a:rPr lang="en-GB" sz="1800" dirty="0">
                <a:latin typeface="Aptos" panose="020B0004020202020204" pitchFamily="34" charset="0"/>
              </a:rPr>
              <a:t>”, “</a:t>
            </a:r>
            <a:r>
              <a:rPr lang="en-GB" sz="1800" b="1" dirty="0">
                <a:latin typeface="Aptos" panose="020B0004020202020204" pitchFamily="34" charset="0"/>
              </a:rPr>
              <a:t>non-engaging</a:t>
            </a:r>
            <a:r>
              <a:rPr lang="en-GB" sz="1800" dirty="0">
                <a:latin typeface="Aptos" panose="020B0004020202020204" pitchFamily="34" charset="0"/>
              </a:rPr>
              <a:t>” or “</a:t>
            </a:r>
            <a:r>
              <a:rPr lang="en-GB" sz="1800" b="1" dirty="0">
                <a:latin typeface="Aptos" panose="020B0004020202020204" pitchFamily="34" charset="0"/>
              </a:rPr>
              <a:t>reluctant</a:t>
            </a:r>
            <a:r>
              <a:rPr lang="en-GB" sz="1800" dirty="0">
                <a:latin typeface="Aptos" panose="020B0004020202020204" pitchFamily="34" charset="0"/>
              </a:rPr>
              <a:t>”</a:t>
            </a:r>
          </a:p>
          <a:p>
            <a:r>
              <a:rPr lang="en-GB" sz="1800" dirty="0">
                <a:latin typeface="Aptos" panose="020B0004020202020204" pitchFamily="34" charset="0"/>
              </a:rPr>
              <a:t>Use of professional jargon – disempowering to individual</a:t>
            </a:r>
          </a:p>
          <a:p>
            <a:r>
              <a:rPr lang="en-GB" sz="1800" dirty="0">
                <a:latin typeface="Aptos" panose="020B0004020202020204" pitchFamily="34" charset="0"/>
              </a:rPr>
              <a:t>Use of motivational, aspirational empowering language</a:t>
            </a:r>
          </a:p>
          <a:p>
            <a:r>
              <a:rPr lang="en-GB" sz="1800" dirty="0">
                <a:latin typeface="Aptos" panose="020B0004020202020204" pitchFamily="34" charset="0"/>
              </a:rPr>
              <a:t>Research in Practice </a:t>
            </a:r>
            <a:r>
              <a:rPr lang="en-GB" sz="1800" b="1" i="1" dirty="0">
                <a:latin typeface="Aptos" panose="020B0004020202020204" pitchFamily="34" charset="0"/>
              </a:rPr>
              <a:t>War on Words </a:t>
            </a:r>
            <a:r>
              <a:rPr lang="en-GB" sz="1800" dirty="0">
                <a:latin typeface="Aptos" panose="020B0004020202020204" pitchFamily="34" charset="0"/>
              </a:rPr>
              <a:t>Reflecting on the descriptive language and labels in society given to those with complex or multiple support needs. Put the person before problem. </a:t>
            </a:r>
          </a:p>
          <a:p>
            <a:pPr marL="0" indent="0" algn="ctr">
              <a:buNone/>
            </a:pPr>
            <a:r>
              <a:rPr lang="en-GB" sz="1800" dirty="0">
                <a:hlinkClick r:id="rId3"/>
              </a:rPr>
              <a:t>War on words | Research in Practice</a:t>
            </a:r>
            <a:endParaRPr lang="en-GB" sz="1800" dirty="0">
              <a:latin typeface="+mn-lt"/>
            </a:endParaRPr>
          </a:p>
          <a:p>
            <a:endParaRPr lang="en-GB" sz="1800" dirty="0">
              <a:latin typeface="+mn-lt"/>
            </a:endParaRPr>
          </a:p>
          <a:p>
            <a:endParaRPr lang="en-GB" sz="1800" b="1" i="1" dirty="0">
              <a:latin typeface="+mn-lt"/>
            </a:endParaRPr>
          </a:p>
        </p:txBody>
      </p:sp>
      <p:pic>
        <p:nvPicPr>
          <p:cNvPr id="1026" name="Picture 2" descr="creating your own language">
            <a:extLst>
              <a:ext uri="{FF2B5EF4-FFF2-40B4-BE49-F238E27FC236}">
                <a16:creationId xmlns:a16="http://schemas.microsoft.com/office/drawing/2014/main" id="{D99EFFA5-125A-1670-105D-E815DCFD81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7555" y="1795404"/>
            <a:ext cx="2339621" cy="15578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arning challenges that can impact typing">
            <a:extLst>
              <a:ext uri="{FF2B5EF4-FFF2-40B4-BE49-F238E27FC236}">
                <a16:creationId xmlns:a16="http://schemas.microsoft.com/office/drawing/2014/main" id="{EA40F30D-CD31-2CB9-A560-109BD84769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3212" y="4011083"/>
            <a:ext cx="2233964"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146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49EC7-1970-414E-B2BE-9BDE9FF6C6C1}"/>
              </a:ext>
            </a:extLst>
          </p:cNvPr>
          <p:cNvSpPr>
            <a:spLocks noGrp="1"/>
          </p:cNvSpPr>
          <p:nvPr>
            <p:ph type="title"/>
          </p:nvPr>
        </p:nvSpPr>
        <p:spPr>
          <a:xfrm>
            <a:off x="324090" y="566057"/>
            <a:ext cx="8657863" cy="1962654"/>
          </a:xfrm>
        </p:spPr>
        <p:txBody>
          <a:bodyPr>
            <a:normAutofit fontScale="90000"/>
          </a:bodyPr>
          <a:lstStyle/>
          <a:p>
            <a:pPr algn="ctr"/>
            <a:r>
              <a:rPr lang="en-GB" sz="2800" b="1" dirty="0">
                <a:solidFill>
                  <a:schemeClr val="accent1"/>
                </a:solidFill>
                <a:effectLst>
                  <a:outerShdw blurRad="38100" dist="38100" dir="2700000" algn="tl">
                    <a:srgbClr val="000000">
                      <a:alpha val="43137"/>
                    </a:srgbClr>
                  </a:outerShdw>
                </a:effectLst>
                <a:latin typeface="Aptos Black" panose="020B0004020202020204" pitchFamily="34" charset="0"/>
              </a:rPr>
              <a:t>Final Exercise -  </a:t>
            </a:r>
            <a:br>
              <a:rPr lang="en-GB" sz="2800" b="1" dirty="0">
                <a:solidFill>
                  <a:schemeClr val="accent1"/>
                </a:solidFill>
                <a:latin typeface="+mn-lt"/>
              </a:rPr>
            </a:br>
            <a:br>
              <a:rPr lang="en-GB" sz="2800" b="1" dirty="0">
                <a:solidFill>
                  <a:schemeClr val="accent1"/>
                </a:solidFill>
                <a:latin typeface="+mn-lt"/>
              </a:rPr>
            </a:br>
            <a:r>
              <a:rPr lang="en-GB" sz="2800" dirty="0">
                <a:latin typeface="Aptos" panose="020B0004020202020204" pitchFamily="34" charset="0"/>
              </a:rPr>
              <a:t>Look at the scenario and discuss how you would evidence the </a:t>
            </a:r>
            <a:r>
              <a:rPr lang="en-GB" sz="2800" b="1" dirty="0">
                <a:latin typeface="Aptos" panose="020B0004020202020204" pitchFamily="34" charset="0"/>
              </a:rPr>
              <a:t>PCFs</a:t>
            </a:r>
            <a:r>
              <a:rPr lang="en-GB" sz="2800" dirty="0">
                <a:latin typeface="Aptos" panose="020B0004020202020204" pitchFamily="34" charset="0"/>
              </a:rPr>
              <a:t> when completing a support plan.</a:t>
            </a:r>
            <a:br>
              <a:rPr lang="en-GB" sz="2800" dirty="0">
                <a:latin typeface="Aptos" panose="020B0004020202020204" pitchFamily="34" charset="0"/>
              </a:rPr>
            </a:br>
            <a:br>
              <a:rPr lang="en-GB" sz="2800" dirty="0">
                <a:latin typeface="Aptos" panose="020B0004020202020204" pitchFamily="34" charset="0"/>
              </a:rPr>
            </a:br>
            <a:r>
              <a:rPr lang="en-GB" sz="2800" dirty="0">
                <a:latin typeface="Aptos" panose="020B0004020202020204" pitchFamily="34" charset="0"/>
              </a:rPr>
              <a:t>Also, what </a:t>
            </a:r>
            <a:r>
              <a:rPr lang="en-GB" sz="2800" b="1" dirty="0">
                <a:latin typeface="Aptos" panose="020B0004020202020204" pitchFamily="34" charset="0"/>
              </a:rPr>
              <a:t>theories</a:t>
            </a:r>
            <a:r>
              <a:rPr lang="en-GB" sz="2800" dirty="0">
                <a:latin typeface="Aptos" panose="020B0004020202020204" pitchFamily="34" charset="0"/>
              </a:rPr>
              <a:t> and </a:t>
            </a:r>
            <a:r>
              <a:rPr lang="en-GB" sz="2800" b="1" dirty="0">
                <a:latin typeface="Aptos" panose="020B0004020202020204" pitchFamily="34" charset="0"/>
              </a:rPr>
              <a:t>models </a:t>
            </a:r>
            <a:r>
              <a:rPr lang="en-GB" sz="2800" dirty="0">
                <a:latin typeface="Aptos" panose="020B0004020202020204" pitchFamily="34" charset="0"/>
              </a:rPr>
              <a:t>can be applied….</a:t>
            </a:r>
          </a:p>
        </p:txBody>
      </p:sp>
      <p:pic>
        <p:nvPicPr>
          <p:cNvPr id="5" name="Content Placeholder 3" descr="getAsset">
            <a:extLst>
              <a:ext uri="{FF2B5EF4-FFF2-40B4-BE49-F238E27FC236}">
                <a16:creationId xmlns:a16="http://schemas.microsoft.com/office/drawing/2014/main" id="{87AC80A9-862E-E255-49E2-64FD5B925443}"/>
              </a:ext>
            </a:extLst>
          </p:cNvPr>
          <p:cNvPicPr>
            <a:picLocks noGrp="1"/>
          </p:cNvPicPr>
          <p:nvPr>
            <p:ph sz="half" idx="1"/>
          </p:nvPr>
        </p:nvPicPr>
        <p:blipFill>
          <a:blip r:embed="rId3" cstate="print"/>
          <a:stretch>
            <a:fillRect/>
          </a:stretch>
        </p:blipFill>
        <p:spPr>
          <a:xfrm>
            <a:off x="2536757" y="2685327"/>
            <a:ext cx="3851275" cy="3345084"/>
          </a:xfrm>
          <a:prstGeom prst="rect">
            <a:avLst/>
          </a:prstGeom>
          <a:effectLst/>
        </p:spPr>
      </p:pic>
    </p:spTree>
    <p:extLst>
      <p:ext uri="{BB962C8B-B14F-4D97-AF65-F5344CB8AC3E}">
        <p14:creationId xmlns:p14="http://schemas.microsoft.com/office/powerpoint/2010/main" val="2273845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B9FF1F-3891-A678-4D49-C89730F06BF3}"/>
              </a:ext>
            </a:extLst>
          </p:cNvPr>
          <p:cNvSpPr>
            <a:spLocks noGrp="1"/>
          </p:cNvSpPr>
          <p:nvPr>
            <p:ph idx="1"/>
          </p:nvPr>
        </p:nvSpPr>
        <p:spPr>
          <a:xfrm>
            <a:off x="627907" y="509667"/>
            <a:ext cx="7888188" cy="5426438"/>
          </a:xfrm>
        </p:spPr>
        <p:txBody>
          <a:bodyPr>
            <a:normAutofit/>
          </a:bodyPr>
          <a:lstStyle/>
          <a:p>
            <a:endParaRPr lang="en-GB" sz="2800" dirty="0">
              <a:solidFill>
                <a:srgbClr val="000000"/>
              </a:solidFill>
              <a:latin typeface="+mn-lt"/>
              <a:ea typeface="Times New Roman" panose="02020603050405020304" pitchFamily="18" charset="0"/>
              <a:cs typeface="Times New Roman" panose="02020603050405020304" pitchFamily="18" charset="0"/>
            </a:endParaRPr>
          </a:p>
          <a:p>
            <a:pPr marL="0" indent="0" algn="ctr">
              <a:buNone/>
            </a:pPr>
            <a:r>
              <a:rPr lang="en-GB" sz="3200" dirty="0">
                <a:solidFill>
                  <a:schemeClr val="accent1"/>
                </a:solidFill>
                <a:effectLst>
                  <a:outerShdw blurRad="38100" dist="38100" dir="2700000" algn="tl">
                    <a:srgbClr val="000000">
                      <a:alpha val="43137"/>
                    </a:srgbClr>
                  </a:outerShdw>
                </a:effectLst>
                <a:latin typeface="Aptos Black" panose="020B0004020202020204" pitchFamily="34" charset="0"/>
                <a:ea typeface="Times New Roman" panose="02020603050405020304" pitchFamily="18" charset="0"/>
                <a:cs typeface="Times New Roman" panose="02020603050405020304" pitchFamily="18" charset="0"/>
              </a:rPr>
              <a:t>Direct Payments Learning Resources </a:t>
            </a:r>
          </a:p>
          <a:p>
            <a:pPr marL="0" indent="0">
              <a:buNone/>
            </a:pPr>
            <a:endParaRPr lang="en-GB" sz="2000" dirty="0">
              <a:solidFill>
                <a:srgbClr val="000000"/>
              </a:solidFill>
              <a:latin typeface="Aptos" panose="020B0004020202020204" pitchFamily="34" charset="0"/>
              <a:ea typeface="Times New Roman" panose="02020603050405020304" pitchFamily="18" charset="0"/>
              <a:cs typeface="Times New Roman" panose="02020603050405020304" pitchFamily="18" charset="0"/>
            </a:endParaRPr>
          </a:p>
          <a:p>
            <a:pPr marL="0" indent="0">
              <a:buNone/>
            </a:pPr>
            <a:r>
              <a:rPr lang="en-GB" sz="20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The following hyperlink contains several coproduced learning videos and resources by Think Local Act Personal (TLAP) to support your development and knowledge of Direct Payments (DPs).  </a:t>
            </a:r>
          </a:p>
          <a:p>
            <a:pPr marL="0" indent="0">
              <a:buNone/>
            </a:pPr>
            <a:r>
              <a:rPr lang="en-GB" sz="20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A direct payment allows adults with assessed eligible needs under the Care Act (2014) to receive money in the form of a ‘</a:t>
            </a:r>
            <a:r>
              <a:rPr lang="en-GB" sz="2000" b="1"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personal budget’, </a:t>
            </a:r>
            <a:r>
              <a:rPr lang="en-GB" sz="20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directly from the Council. The promotion of DPs forms part of a personalisation agenda and enables adults and family’s flexibility and choice in their care planning arrangements. </a:t>
            </a:r>
          </a:p>
          <a:p>
            <a:pPr marL="0" indent="0">
              <a:buNone/>
            </a:pPr>
            <a:r>
              <a:rPr lang="en-GB" sz="20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DP Standard Operating Procedure (SOP) on the Information Hub </a:t>
            </a:r>
            <a:r>
              <a:rPr lang="en-GB" sz="2000" dirty="0">
                <a:solidFill>
                  <a:srgbClr val="000000"/>
                </a:solidFill>
                <a:latin typeface="Aptos" panose="020B0004020202020204" pitchFamily="34" charset="0"/>
                <a:ea typeface="Times New Roman" panose="02020603050405020304" pitchFamily="18" charset="0"/>
                <a:cs typeface="Times New Roman" panose="02020603050405020304" pitchFamily="18" charset="0"/>
                <a:hlinkClick r:id="rId3"/>
              </a:rPr>
              <a:t>https://www.salfordappp.co.uk/wp-content/uploads/2024/07/SOP-direct-payments-and-contacting-Penderels-July-2024.pdf</a:t>
            </a:r>
            <a:r>
              <a:rPr lang="en-GB" sz="20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 </a:t>
            </a:r>
          </a:p>
          <a:p>
            <a:pPr marL="0" indent="0" algn="ctr">
              <a:buNone/>
            </a:pPr>
            <a:endParaRPr lang="en-GB" sz="2000" dirty="0">
              <a:solidFill>
                <a:srgbClr val="000000"/>
              </a:solidFill>
              <a:latin typeface="Aptos" panose="020B000402020202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754295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2">
            <a:extLst>
              <a:ext uri="{FF2B5EF4-FFF2-40B4-BE49-F238E27FC236}">
                <a16:creationId xmlns:a16="http://schemas.microsoft.com/office/drawing/2014/main" id="{AED758D0-9C7D-F79D-E0AF-8993A8DE1B26}"/>
              </a:ext>
            </a:extLst>
          </p:cNvPr>
          <p:cNvGraphicFramePr>
            <a:graphicFrameLocks noGrp="1"/>
          </p:cNvGraphicFramePr>
          <p:nvPr/>
        </p:nvGraphicFramePr>
        <p:xfrm>
          <a:off x="749147" y="1544105"/>
          <a:ext cx="7799941" cy="4222305"/>
        </p:xfrm>
        <a:graphic>
          <a:graphicData uri="http://schemas.openxmlformats.org/drawingml/2006/table">
            <a:tbl>
              <a:tblPr firstRow="1" bandRow="1">
                <a:tableStyleId>{2D5ABB26-0587-4C30-8999-92F81FD0307C}</a:tableStyleId>
              </a:tblPr>
              <a:tblGrid>
                <a:gridCol w="7799941">
                  <a:extLst>
                    <a:ext uri="{9D8B030D-6E8A-4147-A177-3AD203B41FA5}">
                      <a16:colId xmlns:a16="http://schemas.microsoft.com/office/drawing/2014/main" val="2445099954"/>
                    </a:ext>
                  </a:extLst>
                </a:gridCol>
              </a:tblGrid>
              <a:tr h="4222305">
                <a:tc>
                  <a:txBody>
                    <a:bodyPr/>
                    <a:lstStyle/>
                    <a:p>
                      <a:pPr algn="l"/>
                      <a:endParaRPr lang="en-GB" sz="2000" dirty="0">
                        <a:latin typeface="+mn-lt"/>
                        <a:cs typeface="Arial" panose="020B0604020202020204" pitchFamily="34" charset="0"/>
                      </a:endParaRPr>
                    </a:p>
                  </a:txBody>
                  <a:tcPr/>
                </a:tc>
                <a:extLst>
                  <a:ext uri="{0D108BD9-81ED-4DB2-BD59-A6C34878D82A}">
                    <a16:rowId xmlns:a16="http://schemas.microsoft.com/office/drawing/2014/main" val="834925465"/>
                  </a:ext>
                </a:extLst>
              </a:tr>
            </a:tbl>
          </a:graphicData>
        </a:graphic>
      </p:graphicFrame>
      <p:sp>
        <p:nvSpPr>
          <p:cNvPr id="2" name="Title 1">
            <a:extLst>
              <a:ext uri="{FF2B5EF4-FFF2-40B4-BE49-F238E27FC236}">
                <a16:creationId xmlns:a16="http://schemas.microsoft.com/office/drawing/2014/main" id="{D34303DB-57A9-DC31-01BB-7CDB7A579C6E}"/>
              </a:ext>
            </a:extLst>
          </p:cNvPr>
          <p:cNvSpPr>
            <a:spLocks noGrp="1"/>
          </p:cNvSpPr>
          <p:nvPr>
            <p:ph type="title"/>
          </p:nvPr>
        </p:nvSpPr>
        <p:spPr>
          <a:xfrm>
            <a:off x="627907" y="752867"/>
            <a:ext cx="7888188" cy="901762"/>
          </a:xfrm>
        </p:spPr>
        <p:txBody>
          <a:bodyPr>
            <a:normAutofit/>
          </a:bodyPr>
          <a:lstStyle/>
          <a:p>
            <a:pPr algn="ctr"/>
            <a:r>
              <a:rPr lang="en-GB" sz="3600" b="1" dirty="0">
                <a:solidFill>
                  <a:schemeClr val="accent1"/>
                </a:solidFill>
                <a:effectLst>
                  <a:outerShdw blurRad="38100" dist="38100" dir="2700000" algn="tl">
                    <a:srgbClr val="000000">
                      <a:alpha val="43137"/>
                    </a:srgbClr>
                  </a:outerShdw>
                </a:effectLst>
                <a:latin typeface="Aptos Black" panose="020B0004020202020204" pitchFamily="34" charset="0"/>
                <a:cs typeface="Arial" panose="020B0604020202020204" pitchFamily="34" charset="0"/>
              </a:rPr>
              <a:t>Housekeeping </a:t>
            </a:r>
          </a:p>
        </p:txBody>
      </p:sp>
      <p:sp>
        <p:nvSpPr>
          <p:cNvPr id="3" name="Rectangle 2">
            <a:extLst>
              <a:ext uri="{FF2B5EF4-FFF2-40B4-BE49-F238E27FC236}">
                <a16:creationId xmlns:a16="http://schemas.microsoft.com/office/drawing/2014/main" id="{6A35E6F9-F2CB-FA56-0008-F56B42C836C9}"/>
              </a:ext>
            </a:extLst>
          </p:cNvPr>
          <p:cNvSpPr/>
          <p:nvPr/>
        </p:nvSpPr>
        <p:spPr>
          <a:xfrm>
            <a:off x="1090667" y="1843547"/>
            <a:ext cx="3316077" cy="815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ptos" panose="020B0004020202020204" pitchFamily="34" charset="0"/>
              </a:rPr>
              <a:t>Time for Reflection</a:t>
            </a:r>
          </a:p>
        </p:txBody>
      </p:sp>
      <p:sp>
        <p:nvSpPr>
          <p:cNvPr id="7" name="Rectangle 6">
            <a:extLst>
              <a:ext uri="{FF2B5EF4-FFF2-40B4-BE49-F238E27FC236}">
                <a16:creationId xmlns:a16="http://schemas.microsoft.com/office/drawing/2014/main" id="{A594F836-079B-0CD7-A2FE-5258EF4AB121}"/>
              </a:ext>
            </a:extLst>
          </p:cNvPr>
          <p:cNvSpPr/>
          <p:nvPr/>
        </p:nvSpPr>
        <p:spPr>
          <a:xfrm>
            <a:off x="4819879" y="1817783"/>
            <a:ext cx="3316077" cy="815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ptos" panose="020B0004020202020204" pitchFamily="34" charset="0"/>
              </a:rPr>
              <a:t>Listening and participating</a:t>
            </a:r>
          </a:p>
        </p:txBody>
      </p:sp>
      <p:sp>
        <p:nvSpPr>
          <p:cNvPr id="8" name="Rectangle 7">
            <a:extLst>
              <a:ext uri="{FF2B5EF4-FFF2-40B4-BE49-F238E27FC236}">
                <a16:creationId xmlns:a16="http://schemas.microsoft.com/office/drawing/2014/main" id="{5498EAE8-51BF-165C-2631-A2D12D3881AD}"/>
              </a:ext>
            </a:extLst>
          </p:cNvPr>
          <p:cNvSpPr/>
          <p:nvPr/>
        </p:nvSpPr>
        <p:spPr>
          <a:xfrm>
            <a:off x="1090669" y="3016645"/>
            <a:ext cx="3316077" cy="815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ptos" panose="020B0004020202020204" pitchFamily="34" charset="0"/>
              </a:rPr>
              <a:t>Respecting others' opinions</a:t>
            </a:r>
          </a:p>
        </p:txBody>
      </p:sp>
      <p:sp>
        <p:nvSpPr>
          <p:cNvPr id="9" name="Rectangle 8">
            <a:extLst>
              <a:ext uri="{FF2B5EF4-FFF2-40B4-BE49-F238E27FC236}">
                <a16:creationId xmlns:a16="http://schemas.microsoft.com/office/drawing/2014/main" id="{56E5E11E-6830-D263-DE4D-67B7823D1518}"/>
              </a:ext>
            </a:extLst>
          </p:cNvPr>
          <p:cNvSpPr/>
          <p:nvPr/>
        </p:nvSpPr>
        <p:spPr>
          <a:xfrm>
            <a:off x="4819879" y="3016645"/>
            <a:ext cx="3316077" cy="815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ptos" panose="020B0004020202020204" pitchFamily="34" charset="0"/>
              </a:rPr>
              <a:t>Self-Care</a:t>
            </a:r>
          </a:p>
        </p:txBody>
      </p:sp>
      <p:sp>
        <p:nvSpPr>
          <p:cNvPr id="10" name="Rectangle 9">
            <a:extLst>
              <a:ext uri="{FF2B5EF4-FFF2-40B4-BE49-F238E27FC236}">
                <a16:creationId xmlns:a16="http://schemas.microsoft.com/office/drawing/2014/main" id="{B9785099-F05B-AA6B-6A26-E2C3260ED1D6}"/>
              </a:ext>
            </a:extLst>
          </p:cNvPr>
          <p:cNvSpPr/>
          <p:nvPr/>
        </p:nvSpPr>
        <p:spPr>
          <a:xfrm>
            <a:off x="1090668" y="4215507"/>
            <a:ext cx="3316077" cy="815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ptos" panose="020B0004020202020204" pitchFamily="34" charset="0"/>
              </a:rPr>
              <a:t>Confidentiality</a:t>
            </a:r>
          </a:p>
        </p:txBody>
      </p:sp>
      <p:sp>
        <p:nvSpPr>
          <p:cNvPr id="11" name="Rectangle 10">
            <a:extLst>
              <a:ext uri="{FF2B5EF4-FFF2-40B4-BE49-F238E27FC236}">
                <a16:creationId xmlns:a16="http://schemas.microsoft.com/office/drawing/2014/main" id="{ACE6A742-1BA7-EB57-E7B2-B01D52C04502}"/>
              </a:ext>
            </a:extLst>
          </p:cNvPr>
          <p:cNvSpPr/>
          <p:nvPr/>
        </p:nvSpPr>
        <p:spPr>
          <a:xfrm>
            <a:off x="4789582" y="4215507"/>
            <a:ext cx="3316077" cy="815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ptos" panose="020B0004020202020204" pitchFamily="34" charset="0"/>
              </a:rPr>
              <a:t>Phones on Silent</a:t>
            </a:r>
          </a:p>
        </p:txBody>
      </p:sp>
    </p:spTree>
    <p:extLst>
      <p:ext uri="{BB962C8B-B14F-4D97-AF65-F5344CB8AC3E}">
        <p14:creationId xmlns:p14="http://schemas.microsoft.com/office/powerpoint/2010/main" val="3127410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8ED24C-58B9-6AC6-CA72-D724118E4E77}"/>
              </a:ext>
            </a:extLst>
          </p:cNvPr>
          <p:cNvSpPr>
            <a:spLocks noGrp="1"/>
          </p:cNvSpPr>
          <p:nvPr>
            <p:ph idx="1"/>
          </p:nvPr>
        </p:nvSpPr>
        <p:spPr/>
        <p:txBody>
          <a:bodyPr/>
          <a:lstStyle/>
          <a:p>
            <a:pPr marL="0" indent="0" algn="ctr">
              <a:buNone/>
            </a:pPr>
            <a:r>
              <a:rPr lang="en-GB"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Thank you all for attending and to Beecared4</a:t>
            </a:r>
          </a:p>
          <a:p>
            <a:pPr marL="0" indent="0" algn="ctr">
              <a:buNone/>
            </a:pPr>
            <a:endParaRPr lang="en-GB" dirty="0">
              <a:solidFill>
                <a:srgbClr val="000000"/>
              </a:solidFill>
              <a:latin typeface="Aptos" panose="020B0004020202020204" pitchFamily="34" charset="0"/>
              <a:ea typeface="Times New Roman" panose="02020603050405020304" pitchFamily="18" charset="0"/>
              <a:cs typeface="Times New Roman" panose="02020603050405020304" pitchFamily="18" charset="0"/>
            </a:endParaRPr>
          </a:p>
          <a:p>
            <a:pPr marL="0" indent="0" algn="ctr">
              <a:buNone/>
            </a:pPr>
            <a:r>
              <a:rPr lang="en-GB"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 Feel free to share any feedback for the development of future sessions </a:t>
            </a:r>
            <a:r>
              <a:rPr lang="en-GB" dirty="0">
                <a:solidFill>
                  <a:srgbClr val="000000"/>
                </a:solidFill>
                <a:latin typeface="Aptos" panose="020B0004020202020204" pitchFamily="34" charset="0"/>
                <a:ea typeface="Times New Roman" panose="02020603050405020304" pitchFamily="18" charset="0"/>
                <a:cs typeface="Times New Roman" panose="02020603050405020304" pitchFamily="18" charset="0"/>
                <a:hlinkClick r:id="rId3"/>
              </a:rPr>
              <a:t>Shoyley.Chowdhury@nca.nhs.uk</a:t>
            </a:r>
            <a:r>
              <a:rPr lang="en-GB"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 </a:t>
            </a:r>
          </a:p>
          <a:p>
            <a:endParaRPr lang="en-GB" dirty="0"/>
          </a:p>
        </p:txBody>
      </p:sp>
    </p:spTree>
    <p:extLst>
      <p:ext uri="{BB962C8B-B14F-4D97-AF65-F5344CB8AC3E}">
        <p14:creationId xmlns:p14="http://schemas.microsoft.com/office/powerpoint/2010/main" val="3664655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490AE-6728-6757-ECEC-CA8C90A5B40F}"/>
              </a:ext>
            </a:extLst>
          </p:cNvPr>
          <p:cNvSpPr>
            <a:spLocks noGrp="1"/>
          </p:cNvSpPr>
          <p:nvPr>
            <p:ph type="title"/>
          </p:nvPr>
        </p:nvSpPr>
        <p:spPr>
          <a:xfrm>
            <a:off x="627907" y="752867"/>
            <a:ext cx="7888188" cy="901762"/>
          </a:xfrm>
        </p:spPr>
        <p:txBody>
          <a:bodyPr>
            <a:normAutofit/>
          </a:bodyPr>
          <a:lstStyle/>
          <a:p>
            <a:pPr algn="ctr"/>
            <a:r>
              <a:rPr lang="en-GB" sz="3000" b="1" dirty="0">
                <a:solidFill>
                  <a:schemeClr val="accent1"/>
                </a:solidFill>
                <a:effectLst>
                  <a:outerShdw blurRad="38100" dist="38100" dir="2700000" algn="tl">
                    <a:srgbClr val="000000">
                      <a:alpha val="43137"/>
                    </a:srgbClr>
                  </a:outerShdw>
                </a:effectLst>
                <a:latin typeface="Aptos Black" panose="020B0004020202020204" pitchFamily="34" charset="0"/>
              </a:rPr>
              <a:t>Session Aim &amp; Agendas</a:t>
            </a:r>
          </a:p>
        </p:txBody>
      </p:sp>
      <p:sp>
        <p:nvSpPr>
          <p:cNvPr id="3" name="Subtitle 2">
            <a:extLst>
              <a:ext uri="{FF2B5EF4-FFF2-40B4-BE49-F238E27FC236}">
                <a16:creationId xmlns:a16="http://schemas.microsoft.com/office/drawing/2014/main" id="{E6340E42-6B92-AAD2-8581-54CE718A393B}"/>
              </a:ext>
            </a:extLst>
          </p:cNvPr>
          <p:cNvSpPr>
            <a:spLocks noGrp="1"/>
          </p:cNvSpPr>
          <p:nvPr>
            <p:ph idx="1"/>
          </p:nvPr>
        </p:nvSpPr>
        <p:spPr>
          <a:xfrm>
            <a:off x="508000" y="1654629"/>
            <a:ext cx="8293100" cy="4537590"/>
          </a:xfrm>
        </p:spPr>
        <p:txBody>
          <a:bodyPr>
            <a:normAutofit/>
          </a:bodyPr>
          <a:lstStyle/>
          <a:p>
            <a:pPr marL="0" indent="0">
              <a:lnSpc>
                <a:spcPct val="90000"/>
              </a:lnSpc>
              <a:spcBef>
                <a:spcPts val="1000"/>
              </a:spcBef>
              <a:buNone/>
            </a:pPr>
            <a:r>
              <a:rPr lang="en-GB" sz="24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Agenda &amp; objectives </a:t>
            </a:r>
          </a:p>
          <a:p>
            <a:pPr>
              <a:buFont typeface="Courier New" panose="02070309020205020404" pitchFamily="49" charset="0"/>
              <a:buChar char="o"/>
            </a:pPr>
            <a:r>
              <a:rPr lang="en-GB" sz="2000" dirty="0">
                <a:solidFill>
                  <a:srgbClr val="000000"/>
                </a:solidFill>
                <a:latin typeface="Aptos" panose="020B0004020202020204" pitchFamily="34" charset="0"/>
                <a:ea typeface="Calibri" panose="020F0502020204030204" pitchFamily="34" charset="0"/>
                <a:cs typeface="Times New Roman" panose="02020603050405020304" pitchFamily="18" charset="0"/>
              </a:rPr>
              <a:t>Legal Frameworks Assessment &amp; Support Planning</a:t>
            </a:r>
          </a:p>
          <a:p>
            <a:pPr>
              <a:buFont typeface="Courier New" panose="02070309020205020404" pitchFamily="49" charset="0"/>
              <a:buChar char="o"/>
            </a:pPr>
            <a:r>
              <a:rPr lang="en-GB" sz="2000" dirty="0">
                <a:solidFill>
                  <a:srgbClr val="000000"/>
                </a:solidFill>
                <a:latin typeface="Aptos" panose="020B0004020202020204" pitchFamily="34" charset="0"/>
                <a:ea typeface="Calibri" panose="020F0502020204030204" pitchFamily="34" charset="0"/>
                <a:cs typeface="Times New Roman" panose="02020603050405020304" pitchFamily="18" charset="0"/>
              </a:rPr>
              <a:t>Care Provider Effective Support Planning – Beecared4 (including Q&amp;A)</a:t>
            </a:r>
          </a:p>
          <a:p>
            <a:pPr>
              <a:buFont typeface="Courier New" panose="02070309020205020404" pitchFamily="49" charset="0"/>
              <a:buChar char="o"/>
            </a:pPr>
            <a:r>
              <a:rPr lang="en-GB" sz="2000" dirty="0">
                <a:solidFill>
                  <a:srgbClr val="000000"/>
                </a:solidFill>
                <a:latin typeface="Aptos" panose="020B0004020202020204" pitchFamily="34" charset="0"/>
                <a:ea typeface="Calibri" panose="020F0502020204030204" pitchFamily="34" charset="0"/>
                <a:cs typeface="Times New Roman" panose="02020603050405020304" pitchFamily="18" charset="0"/>
              </a:rPr>
              <a:t>Support Planning – Helpful Hints, Length of Calls, Writing</a:t>
            </a:r>
          </a:p>
          <a:p>
            <a:pPr>
              <a:buFont typeface="Courier New" panose="02070309020205020404" pitchFamily="49" charset="0"/>
              <a:buChar char="o"/>
            </a:pPr>
            <a:r>
              <a:rPr lang="en-GB" sz="2000" dirty="0">
                <a:solidFill>
                  <a:srgbClr val="000000"/>
                </a:solidFill>
                <a:latin typeface="Aptos" panose="020B0004020202020204" pitchFamily="34" charset="0"/>
                <a:ea typeface="Calibri" panose="020F0502020204030204" pitchFamily="34" charset="0"/>
                <a:cs typeface="Times New Roman" panose="02020603050405020304" pitchFamily="18" charset="0"/>
              </a:rPr>
              <a:t>Final Reflective Activity</a:t>
            </a:r>
            <a:endParaRPr lang="en-GB" sz="2000" dirty="0">
              <a:solidFill>
                <a:srgbClr val="000000"/>
              </a:solidFill>
              <a:latin typeface="+mn-lt"/>
              <a:ea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GB" sz="2000" dirty="0">
              <a:solidFill>
                <a:srgbClr val="000000"/>
              </a:solidFill>
              <a:latin typeface="+mn-lt"/>
              <a:ea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GB" sz="2000" dirty="0">
              <a:solidFill>
                <a:srgbClr val="000000"/>
              </a:solidFill>
              <a:latin typeface="+mn-lt"/>
              <a:ea typeface="Times New Roman" panose="02020603050405020304" pitchFamily="18" charset="0"/>
              <a:cs typeface="Times New Roman" panose="02020603050405020304" pitchFamily="18" charset="0"/>
            </a:endParaRPr>
          </a:p>
          <a:p>
            <a:pPr marL="0" indent="0">
              <a:buNone/>
            </a:pPr>
            <a:endParaRPr lang="en-GB" sz="2000" dirty="0">
              <a:solidFill>
                <a:srgbClr val="000000"/>
              </a:solidFill>
              <a:latin typeface="+mn-lt"/>
              <a:ea typeface="Times New Roman" panose="02020603050405020304" pitchFamily="18" charset="0"/>
              <a:cs typeface="Times New Roman" panose="02020603050405020304" pitchFamily="18" charset="0"/>
            </a:endParaRPr>
          </a:p>
          <a:p>
            <a:pPr marL="0" indent="0">
              <a:buNone/>
            </a:pPr>
            <a:endParaRPr lang="en-GB" sz="2000" dirty="0">
              <a:solidFill>
                <a:srgbClr val="000000"/>
              </a:solidFill>
              <a:latin typeface="+mn-lt"/>
              <a:ea typeface="Times New Roman" panose="02020603050405020304" pitchFamily="18" charset="0"/>
              <a:cs typeface="Times New Roman" panose="02020603050405020304" pitchFamily="18" charset="0"/>
            </a:endParaRPr>
          </a:p>
          <a:p>
            <a:pPr marL="0" lvl="0" indent="0" algn="ctr">
              <a:lnSpc>
                <a:spcPct val="90000"/>
              </a:lnSpc>
              <a:buNone/>
              <a:tabLst>
                <a:tab pos="457200" algn="l"/>
              </a:tabLst>
            </a:pPr>
            <a:r>
              <a:rPr lang="en-GB" sz="18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(This session is not specially covering support planning for carers or specific accommodation settings)</a:t>
            </a:r>
            <a:endParaRPr lang="en-GB" sz="1400" dirty="0"/>
          </a:p>
          <a:p>
            <a:pPr marL="285750" indent="-285750" algn="l">
              <a:buFont typeface="Courier New" panose="02070309020205020404" pitchFamily="49" charset="0"/>
              <a:buChar char="o"/>
            </a:pPr>
            <a:endParaRPr lang="en-GB" sz="1800" dirty="0"/>
          </a:p>
          <a:p>
            <a:pPr algn="l"/>
            <a:endParaRPr lang="en-GB" sz="1800" dirty="0"/>
          </a:p>
        </p:txBody>
      </p:sp>
    </p:spTree>
    <p:extLst>
      <p:ext uri="{BB962C8B-B14F-4D97-AF65-F5344CB8AC3E}">
        <p14:creationId xmlns:p14="http://schemas.microsoft.com/office/powerpoint/2010/main" val="3882110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7683F-F64E-00F5-E98A-067C87050629}"/>
              </a:ext>
            </a:extLst>
          </p:cNvPr>
          <p:cNvSpPr>
            <a:spLocks noGrp="1"/>
          </p:cNvSpPr>
          <p:nvPr>
            <p:ph type="title"/>
          </p:nvPr>
        </p:nvSpPr>
        <p:spPr>
          <a:xfrm>
            <a:off x="627907" y="752867"/>
            <a:ext cx="7888188" cy="1063233"/>
          </a:xfrm>
        </p:spPr>
        <p:txBody>
          <a:bodyPr>
            <a:normAutofit fontScale="90000"/>
          </a:bodyPr>
          <a:lstStyle/>
          <a:p>
            <a:pPr algn="ctr"/>
            <a:r>
              <a:rPr lang="en-GB" sz="3600" dirty="0">
                <a:solidFill>
                  <a:schemeClr val="accent1"/>
                </a:solidFill>
                <a:effectLst>
                  <a:outerShdw blurRad="38100" dist="38100" dir="2700000" algn="tl">
                    <a:srgbClr val="000000">
                      <a:alpha val="43137"/>
                    </a:srgbClr>
                  </a:outerShdw>
                </a:effectLst>
                <a:latin typeface="Aptos Black" panose="020B0004020202020204" pitchFamily="34" charset="0"/>
              </a:rPr>
              <a:t>The Vision of Salford Adult Social Care </a:t>
            </a:r>
          </a:p>
        </p:txBody>
      </p:sp>
      <p:pic>
        <p:nvPicPr>
          <p:cNvPr id="5" name="Content Placeholder 4">
            <a:extLst>
              <a:ext uri="{FF2B5EF4-FFF2-40B4-BE49-F238E27FC236}">
                <a16:creationId xmlns:a16="http://schemas.microsoft.com/office/drawing/2014/main" id="{54122E99-AD7C-1065-A702-8718A86E86A2}"/>
              </a:ext>
            </a:extLst>
          </p:cNvPr>
          <p:cNvPicPr>
            <a:picLocks noGrp="1" noChangeAspect="1"/>
          </p:cNvPicPr>
          <p:nvPr>
            <p:ph idx="1"/>
          </p:nvPr>
        </p:nvPicPr>
        <p:blipFill>
          <a:blip r:embed="rId3"/>
          <a:stretch>
            <a:fillRect/>
          </a:stretch>
        </p:blipFill>
        <p:spPr>
          <a:xfrm>
            <a:off x="2799605" y="1816100"/>
            <a:ext cx="6223000" cy="4200133"/>
          </a:xfrm>
        </p:spPr>
      </p:pic>
      <p:sp>
        <p:nvSpPr>
          <p:cNvPr id="7" name="TextBox 6">
            <a:extLst>
              <a:ext uri="{FF2B5EF4-FFF2-40B4-BE49-F238E27FC236}">
                <a16:creationId xmlns:a16="http://schemas.microsoft.com/office/drawing/2014/main" id="{D2D812C7-6CAF-7C32-7BF0-A85A820F2954}"/>
              </a:ext>
            </a:extLst>
          </p:cNvPr>
          <p:cNvSpPr txBox="1"/>
          <p:nvPr/>
        </p:nvSpPr>
        <p:spPr>
          <a:xfrm>
            <a:off x="304800" y="2077627"/>
            <a:ext cx="2494805" cy="3416320"/>
          </a:xfrm>
          <a:prstGeom prst="rect">
            <a:avLst/>
          </a:prstGeom>
          <a:noFill/>
        </p:spPr>
        <p:txBody>
          <a:bodyPr wrap="square">
            <a:spAutoFit/>
          </a:bodyPr>
          <a:lstStyle/>
          <a:p>
            <a:endParaRPr lang="en-GB" dirty="0">
              <a:latin typeface="Aptos" panose="020B0004020202020204" pitchFamily="34" charset="0"/>
            </a:endParaRPr>
          </a:p>
          <a:p>
            <a:r>
              <a:rPr lang="en-GB" dirty="0">
                <a:latin typeface="Aptos" panose="020B0004020202020204" pitchFamily="34" charset="0"/>
              </a:rPr>
              <a:t>Our vision is encapsulated in our mission statement:</a:t>
            </a:r>
          </a:p>
          <a:p>
            <a:endParaRPr lang="en-GB" dirty="0">
              <a:latin typeface="Aptos" panose="020B0004020202020204" pitchFamily="34" charset="0"/>
            </a:endParaRPr>
          </a:p>
          <a:p>
            <a:r>
              <a:rPr lang="en-GB" dirty="0">
                <a:latin typeface="Aptos" panose="020B0004020202020204" pitchFamily="34" charset="0"/>
              </a:rPr>
              <a:t> </a:t>
            </a:r>
            <a:r>
              <a:rPr lang="en-GB" b="1" dirty="0">
                <a:latin typeface="Aptos" panose="020B0004020202020204" pitchFamily="34" charset="0"/>
              </a:rPr>
              <a:t>“Working with communities and partners so every person can lead fulfilling, healthy, safe, and independent lives.”</a:t>
            </a:r>
          </a:p>
        </p:txBody>
      </p:sp>
    </p:spTree>
    <p:extLst>
      <p:ext uri="{BB962C8B-B14F-4D97-AF65-F5344CB8AC3E}">
        <p14:creationId xmlns:p14="http://schemas.microsoft.com/office/powerpoint/2010/main" val="1793715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F525E-0D0C-22EF-D289-FE87B195E303}"/>
              </a:ext>
            </a:extLst>
          </p:cNvPr>
          <p:cNvSpPr>
            <a:spLocks noGrp="1"/>
          </p:cNvSpPr>
          <p:nvPr>
            <p:ph type="title"/>
          </p:nvPr>
        </p:nvSpPr>
        <p:spPr>
          <a:xfrm>
            <a:off x="627906" y="1638299"/>
            <a:ext cx="7888188" cy="883827"/>
          </a:xfrm>
        </p:spPr>
        <p:txBody>
          <a:bodyPr>
            <a:normAutofit fontScale="90000"/>
          </a:bodyPr>
          <a:lstStyle/>
          <a:p>
            <a:pPr algn="ctr"/>
            <a:r>
              <a:rPr lang="en-GB" sz="4000" dirty="0">
                <a:solidFill>
                  <a:schemeClr val="accent1"/>
                </a:solidFill>
                <a:latin typeface="Aptos Black" panose="020B0004020202020204" pitchFamily="34" charset="0"/>
                <a:ea typeface="Calibri" panose="020F0502020204030204" pitchFamily="34" charset="0"/>
                <a:cs typeface="Times New Roman" panose="02020603050405020304" pitchFamily="18" charset="0"/>
              </a:rPr>
              <a:t>Legal Frameworks underpinning </a:t>
            </a:r>
            <a:br>
              <a:rPr lang="en-GB" sz="4000" dirty="0">
                <a:solidFill>
                  <a:schemeClr val="accent1"/>
                </a:solidFill>
                <a:latin typeface="Aptos Black" panose="020B0004020202020204" pitchFamily="34" charset="0"/>
                <a:ea typeface="Calibri" panose="020F0502020204030204" pitchFamily="34" charset="0"/>
                <a:cs typeface="Times New Roman" panose="02020603050405020304" pitchFamily="18" charset="0"/>
              </a:rPr>
            </a:br>
            <a:r>
              <a:rPr lang="en-GB" sz="4000" dirty="0">
                <a:solidFill>
                  <a:schemeClr val="accent1"/>
                </a:solidFill>
                <a:latin typeface="Aptos Black" panose="020B0004020202020204" pitchFamily="34" charset="0"/>
                <a:ea typeface="Calibri" panose="020F0502020204030204" pitchFamily="34" charset="0"/>
                <a:cs typeface="Times New Roman" panose="02020603050405020304" pitchFamily="18" charset="0"/>
              </a:rPr>
              <a:t>Assessment &amp; </a:t>
            </a:r>
            <a:r>
              <a:rPr lang="en-GB" sz="4000" u="sng" dirty="0">
                <a:solidFill>
                  <a:schemeClr val="accent1"/>
                </a:solidFill>
                <a:latin typeface="Aptos Black" panose="020B0004020202020204" pitchFamily="34" charset="0"/>
                <a:ea typeface="Calibri" panose="020F0502020204030204" pitchFamily="34" charset="0"/>
                <a:cs typeface="Times New Roman" panose="02020603050405020304" pitchFamily="18" charset="0"/>
              </a:rPr>
              <a:t>Support Planning</a:t>
            </a:r>
            <a:br>
              <a:rPr lang="en-GB" sz="4400" dirty="0">
                <a:solidFill>
                  <a:schemeClr val="accent1"/>
                </a:solidFill>
                <a:latin typeface="+mn-lt"/>
                <a:ea typeface="Calibri" panose="020F0502020204030204" pitchFamily="34" charset="0"/>
                <a:cs typeface="Times New Roman" panose="02020603050405020304" pitchFamily="18" charset="0"/>
              </a:rPr>
            </a:br>
            <a:endParaRPr lang="en-GB" dirty="0">
              <a:solidFill>
                <a:schemeClr val="accent1"/>
              </a:solidFill>
            </a:endParaRPr>
          </a:p>
        </p:txBody>
      </p:sp>
      <p:pic>
        <p:nvPicPr>
          <p:cNvPr id="4" name="Content Placeholder 3">
            <a:extLst>
              <a:ext uri="{FF2B5EF4-FFF2-40B4-BE49-F238E27FC236}">
                <a16:creationId xmlns:a16="http://schemas.microsoft.com/office/drawing/2014/main" id="{E63F3FE6-28C8-DD5F-1745-359A9FF9B78F}"/>
              </a:ext>
            </a:extLst>
          </p:cNvPr>
          <p:cNvPicPr>
            <a:picLocks noGrp="1" noChangeAspect="1"/>
          </p:cNvPicPr>
          <p:nvPr>
            <p:ph idx="1"/>
          </p:nvPr>
        </p:nvPicPr>
        <p:blipFill>
          <a:blip r:embed="rId3"/>
          <a:stretch>
            <a:fillRect/>
          </a:stretch>
        </p:blipFill>
        <p:spPr>
          <a:xfrm>
            <a:off x="3562350" y="2817812"/>
            <a:ext cx="2019300" cy="2266950"/>
          </a:xfrm>
          <a:prstGeom prst="rect">
            <a:avLst/>
          </a:prstGeom>
        </p:spPr>
      </p:pic>
    </p:spTree>
    <p:extLst>
      <p:ext uri="{BB962C8B-B14F-4D97-AF65-F5344CB8AC3E}">
        <p14:creationId xmlns:p14="http://schemas.microsoft.com/office/powerpoint/2010/main" val="2750090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DBECE-8021-AEE8-7598-0AE895DC2B4A}"/>
              </a:ext>
            </a:extLst>
          </p:cNvPr>
          <p:cNvSpPr>
            <a:spLocks noGrp="1"/>
          </p:cNvSpPr>
          <p:nvPr>
            <p:ph type="title"/>
          </p:nvPr>
        </p:nvSpPr>
        <p:spPr>
          <a:xfrm>
            <a:off x="1052915" y="660443"/>
            <a:ext cx="7038169" cy="842017"/>
          </a:xfrm>
        </p:spPr>
        <p:txBody>
          <a:bodyPr>
            <a:noAutofit/>
          </a:bodyPr>
          <a:lstStyle/>
          <a:p>
            <a:pPr algn="ctr"/>
            <a:r>
              <a:rPr lang="en-GB" sz="3200" dirty="0">
                <a:solidFill>
                  <a:schemeClr val="accent1"/>
                </a:solidFill>
                <a:effectLst>
                  <a:outerShdw blurRad="38100" dist="38100" dir="2700000" algn="tl">
                    <a:srgbClr val="000000">
                      <a:alpha val="43137"/>
                    </a:srgbClr>
                  </a:outerShdw>
                </a:effectLst>
                <a:latin typeface="Aptos Black" panose="020B0004020202020204" pitchFamily="34" charset="0"/>
              </a:rPr>
              <a:t>Care Act (2014) Well-being</a:t>
            </a:r>
          </a:p>
        </p:txBody>
      </p:sp>
      <p:sp>
        <p:nvSpPr>
          <p:cNvPr id="3" name="Content Placeholder 2">
            <a:extLst>
              <a:ext uri="{FF2B5EF4-FFF2-40B4-BE49-F238E27FC236}">
                <a16:creationId xmlns:a16="http://schemas.microsoft.com/office/drawing/2014/main" id="{3C4A0EFF-0EA8-93BD-5B3B-D7E5CB169B29}"/>
              </a:ext>
            </a:extLst>
          </p:cNvPr>
          <p:cNvSpPr>
            <a:spLocks noGrp="1"/>
          </p:cNvSpPr>
          <p:nvPr>
            <p:ph idx="1"/>
          </p:nvPr>
        </p:nvSpPr>
        <p:spPr>
          <a:xfrm>
            <a:off x="521269" y="2781230"/>
            <a:ext cx="5806262" cy="4076769"/>
          </a:xfrm>
        </p:spPr>
        <p:txBody>
          <a:bodyPr>
            <a:normAutofit/>
          </a:bodyPr>
          <a:lstStyle/>
          <a:p>
            <a:pPr algn="l">
              <a:spcBef>
                <a:spcPts val="0"/>
              </a:spcBef>
              <a:buFont typeface="Arial" panose="020B0604020202020204" pitchFamily="34" charset="0"/>
              <a:buNone/>
            </a:pPr>
            <a:r>
              <a:rPr lang="en-GB" sz="1700" b="0" i="0" dirty="0">
                <a:solidFill>
                  <a:srgbClr val="0B0C0C"/>
                </a:solidFill>
                <a:effectLst/>
                <a:latin typeface="Aptos" panose="020B0004020202020204" pitchFamily="34" charset="0"/>
              </a:rPr>
              <a:t>Important considerations in promoting </a:t>
            </a:r>
            <a:r>
              <a:rPr lang="en-GB" sz="2400" b="1" i="0" u="sng" dirty="0">
                <a:solidFill>
                  <a:srgbClr val="0B0C0C"/>
                </a:solidFill>
                <a:effectLst/>
                <a:latin typeface="Aptos" panose="020B0004020202020204" pitchFamily="34" charset="0"/>
              </a:rPr>
              <a:t>well-being</a:t>
            </a:r>
          </a:p>
          <a:p>
            <a:pPr algn="l">
              <a:spcBef>
                <a:spcPts val="600"/>
              </a:spcBef>
              <a:buFont typeface="Courier New" panose="02070309020205020404" pitchFamily="49" charset="0"/>
              <a:buChar char="o"/>
            </a:pPr>
            <a:r>
              <a:rPr lang="en-GB" sz="1600" dirty="0">
                <a:solidFill>
                  <a:srgbClr val="0B0C0C"/>
                </a:solidFill>
                <a:latin typeface="Aptos" panose="020B0004020202020204" pitchFamily="34" charset="0"/>
              </a:rPr>
              <a:t>I</a:t>
            </a:r>
            <a:r>
              <a:rPr lang="en-GB" sz="1600" b="0" i="0" dirty="0">
                <a:solidFill>
                  <a:srgbClr val="0B0C0C"/>
                </a:solidFill>
                <a:effectLst/>
                <a:latin typeface="Aptos" panose="020B0004020202020204" pitchFamily="34" charset="0"/>
              </a:rPr>
              <a:t>ndividual is best placed </a:t>
            </a:r>
          </a:p>
          <a:p>
            <a:pPr algn="l">
              <a:spcBef>
                <a:spcPts val="600"/>
              </a:spcBef>
              <a:buFont typeface="Courier New" panose="02070309020205020404" pitchFamily="49" charset="0"/>
              <a:buChar char="o"/>
            </a:pPr>
            <a:r>
              <a:rPr lang="en-GB" sz="1600" dirty="0">
                <a:solidFill>
                  <a:srgbClr val="0B0C0C"/>
                </a:solidFill>
                <a:latin typeface="Aptos" panose="020B0004020202020204" pitchFamily="34" charset="0"/>
              </a:rPr>
              <a:t>V</a:t>
            </a:r>
            <a:r>
              <a:rPr lang="en-GB" sz="1600" b="0" i="0" dirty="0">
                <a:solidFill>
                  <a:srgbClr val="0B0C0C"/>
                </a:solidFill>
                <a:effectLst/>
                <a:latin typeface="Aptos" panose="020B0004020202020204" pitchFamily="34" charset="0"/>
              </a:rPr>
              <a:t>iews, wishes, feelings</a:t>
            </a:r>
            <a:endParaRPr lang="en-GB" sz="1600" dirty="0">
              <a:solidFill>
                <a:srgbClr val="0B0C0C"/>
              </a:solidFill>
              <a:latin typeface="Aptos" panose="020B0004020202020204" pitchFamily="34" charset="0"/>
            </a:endParaRPr>
          </a:p>
          <a:p>
            <a:pPr algn="l">
              <a:spcBef>
                <a:spcPts val="600"/>
              </a:spcBef>
              <a:buFont typeface="Courier New" panose="02070309020205020404" pitchFamily="49" charset="0"/>
              <a:buChar char="o"/>
            </a:pPr>
            <a:r>
              <a:rPr lang="en-GB" sz="1600" b="0" i="0" dirty="0">
                <a:solidFill>
                  <a:srgbClr val="0B0C0C"/>
                </a:solidFill>
                <a:effectLst/>
                <a:latin typeface="Aptos" panose="020B0004020202020204" pitchFamily="34" charset="0"/>
              </a:rPr>
              <a:t>Prevent/delaying development of needs </a:t>
            </a:r>
          </a:p>
          <a:p>
            <a:pPr algn="l">
              <a:spcBef>
                <a:spcPts val="600"/>
              </a:spcBef>
              <a:buFont typeface="Courier New" panose="02070309020205020404" pitchFamily="49" charset="0"/>
              <a:buChar char="o"/>
            </a:pPr>
            <a:r>
              <a:rPr lang="en-GB" sz="1600" b="0" i="0" dirty="0">
                <a:solidFill>
                  <a:srgbClr val="0B0C0C"/>
                </a:solidFill>
                <a:effectLst/>
                <a:latin typeface="Aptos" panose="020B0004020202020204" pitchFamily="34" charset="0"/>
              </a:rPr>
              <a:t>Individuals' circumstances (not assumptions)</a:t>
            </a:r>
          </a:p>
          <a:p>
            <a:pPr algn="l">
              <a:spcBef>
                <a:spcPts val="600"/>
              </a:spcBef>
              <a:buFont typeface="Courier New" panose="02070309020205020404" pitchFamily="49" charset="0"/>
              <a:buChar char="o"/>
            </a:pPr>
            <a:r>
              <a:rPr lang="en-GB" sz="1600" dirty="0">
                <a:solidFill>
                  <a:srgbClr val="0B0C0C"/>
                </a:solidFill>
                <a:latin typeface="Aptos" panose="020B0004020202020204" pitchFamily="34" charset="0"/>
              </a:rPr>
              <a:t>Full participation of i</a:t>
            </a:r>
            <a:r>
              <a:rPr lang="en-GB" sz="1600" b="0" i="0" dirty="0">
                <a:solidFill>
                  <a:srgbClr val="0B0C0C"/>
                </a:solidFill>
                <a:effectLst/>
                <a:latin typeface="Aptos" panose="020B0004020202020204" pitchFamily="34" charset="0"/>
              </a:rPr>
              <a:t>ndividual </a:t>
            </a:r>
          </a:p>
          <a:p>
            <a:pPr algn="l">
              <a:spcBef>
                <a:spcPts val="600"/>
              </a:spcBef>
              <a:buFont typeface="Courier New" panose="02070309020205020404" pitchFamily="49" charset="0"/>
              <a:buChar char="o"/>
            </a:pPr>
            <a:r>
              <a:rPr lang="en-GB" sz="1600" b="0" i="0" dirty="0">
                <a:solidFill>
                  <a:srgbClr val="0B0C0C"/>
                </a:solidFill>
                <a:effectLst/>
                <a:latin typeface="Aptos" panose="020B0004020202020204" pitchFamily="34" charset="0"/>
              </a:rPr>
              <a:t>Balancing the individual's wellbeing and those caring for them</a:t>
            </a:r>
          </a:p>
          <a:p>
            <a:pPr algn="l">
              <a:spcBef>
                <a:spcPts val="600"/>
              </a:spcBef>
              <a:buFont typeface="Courier New" panose="02070309020205020404" pitchFamily="49" charset="0"/>
              <a:buChar char="o"/>
            </a:pPr>
            <a:r>
              <a:rPr lang="en-GB" sz="1600" b="0" i="0" dirty="0">
                <a:solidFill>
                  <a:srgbClr val="0B0C0C"/>
                </a:solidFill>
                <a:effectLst/>
                <a:latin typeface="Aptos" panose="020B0004020202020204" pitchFamily="34" charset="0"/>
              </a:rPr>
              <a:t>Protect from abuse and neglect (not only safeguarding)</a:t>
            </a:r>
          </a:p>
          <a:p>
            <a:pPr algn="l">
              <a:spcBef>
                <a:spcPts val="600"/>
              </a:spcBef>
              <a:buFont typeface="Courier New" panose="02070309020205020404" pitchFamily="49" charset="0"/>
              <a:buChar char="o"/>
            </a:pPr>
            <a:r>
              <a:rPr lang="en-GB" sz="1600" dirty="0">
                <a:solidFill>
                  <a:srgbClr val="0B0C0C"/>
                </a:solidFill>
                <a:latin typeface="Aptos" panose="020B0004020202020204" pitchFamily="34" charset="0"/>
              </a:rPr>
              <a:t>E</a:t>
            </a:r>
            <a:r>
              <a:rPr lang="en-GB" sz="1600" b="0" i="0" dirty="0">
                <a:solidFill>
                  <a:srgbClr val="0B0C0C"/>
                </a:solidFill>
                <a:effectLst/>
                <a:latin typeface="Aptos" panose="020B0004020202020204" pitchFamily="34" charset="0"/>
              </a:rPr>
              <a:t>nsure any restriction on individuals rights or freedom of action of the function is kept to minimum necessary (Least restrictive) </a:t>
            </a:r>
          </a:p>
          <a:p>
            <a:pPr algn="l">
              <a:buFont typeface="Arial" panose="020B0604020202020204" pitchFamily="34" charset="0"/>
              <a:buChar char="•"/>
            </a:pPr>
            <a:endParaRPr lang="en-GB" b="0" i="0" dirty="0">
              <a:solidFill>
                <a:srgbClr val="0B0C0C"/>
              </a:solidFill>
              <a:effectLst/>
              <a:latin typeface="GDS Transport"/>
            </a:endParaRPr>
          </a:p>
          <a:p>
            <a:pPr marL="0" indent="0">
              <a:buNone/>
            </a:pPr>
            <a:endParaRPr lang="en-GB" dirty="0"/>
          </a:p>
          <a:p>
            <a:pPr marL="0" indent="0">
              <a:buNone/>
            </a:pPr>
            <a:endParaRPr lang="en-GB" dirty="0"/>
          </a:p>
        </p:txBody>
      </p:sp>
      <p:pic>
        <p:nvPicPr>
          <p:cNvPr id="4" name="Picture 3" descr="A diagram of different colored circles&#10;&#10;Description automatically generated">
            <a:extLst>
              <a:ext uri="{FF2B5EF4-FFF2-40B4-BE49-F238E27FC236}">
                <a16:creationId xmlns:a16="http://schemas.microsoft.com/office/drawing/2014/main" id="{91C7898F-DA9C-C728-66B0-42101BD43151}"/>
              </a:ext>
            </a:extLst>
          </p:cNvPr>
          <p:cNvPicPr>
            <a:picLocks noChangeAspect="1"/>
          </p:cNvPicPr>
          <p:nvPr/>
        </p:nvPicPr>
        <p:blipFill>
          <a:blip r:embed="rId3"/>
          <a:stretch>
            <a:fillRect/>
          </a:stretch>
        </p:blipFill>
        <p:spPr>
          <a:xfrm>
            <a:off x="6327530" y="3086031"/>
            <a:ext cx="2532185" cy="2564493"/>
          </a:xfrm>
          <a:prstGeom prst="rect">
            <a:avLst/>
          </a:prstGeom>
        </p:spPr>
      </p:pic>
      <p:sp>
        <p:nvSpPr>
          <p:cNvPr id="6" name="TextBox 5">
            <a:extLst>
              <a:ext uri="{FF2B5EF4-FFF2-40B4-BE49-F238E27FC236}">
                <a16:creationId xmlns:a16="http://schemas.microsoft.com/office/drawing/2014/main" id="{4701200D-C450-4464-7C11-543DA40115B9}"/>
              </a:ext>
            </a:extLst>
          </p:cNvPr>
          <p:cNvSpPr txBox="1"/>
          <p:nvPr/>
        </p:nvSpPr>
        <p:spPr>
          <a:xfrm>
            <a:off x="591606" y="1586879"/>
            <a:ext cx="7960788" cy="1077218"/>
          </a:xfrm>
          <a:prstGeom prst="rect">
            <a:avLst/>
          </a:prstGeom>
          <a:noFill/>
        </p:spPr>
        <p:txBody>
          <a:bodyPr wrap="square">
            <a:spAutoFit/>
          </a:bodyPr>
          <a:lstStyle/>
          <a:p>
            <a:pPr marL="0" indent="0">
              <a:buNone/>
            </a:pPr>
            <a:r>
              <a:rPr lang="en-GB" sz="1600" b="1" dirty="0">
                <a:latin typeface="Aptos" panose="020B0004020202020204" pitchFamily="34" charset="0"/>
              </a:rPr>
              <a:t>Section 1 Well-Being (1)</a:t>
            </a:r>
            <a:r>
              <a:rPr lang="en-GB" sz="1600" b="0" i="0" dirty="0">
                <a:solidFill>
                  <a:srgbClr val="1E1E1E"/>
                </a:solidFill>
                <a:effectLst/>
                <a:latin typeface="Aptos" panose="020B0004020202020204" pitchFamily="34" charset="0"/>
              </a:rPr>
              <a:t> The general duty of a local authority, in exercising a function under this Part in the case of an individual, is to promote that individual's well-being.</a:t>
            </a:r>
            <a:r>
              <a:rPr lang="en-GB" sz="1600" b="1" dirty="0">
                <a:latin typeface="Aptos" panose="020B0004020202020204" pitchFamily="34" charset="0"/>
              </a:rPr>
              <a:t> </a:t>
            </a:r>
            <a:r>
              <a:rPr lang="en-GB" sz="1600" dirty="0">
                <a:latin typeface="Aptos" panose="020B0004020202020204" pitchFamily="34" charset="0"/>
              </a:rPr>
              <a:t> </a:t>
            </a:r>
          </a:p>
          <a:p>
            <a:pPr marL="0" indent="0" algn="ctr">
              <a:buNone/>
            </a:pPr>
            <a:r>
              <a:rPr lang="en-GB" sz="1600" b="1" i="0" dirty="0">
                <a:solidFill>
                  <a:schemeClr val="accent1"/>
                </a:solidFill>
                <a:effectLst/>
                <a:latin typeface="Aptos" panose="020B0004020202020204" pitchFamily="34" charset="0"/>
              </a:rPr>
              <a:t>The core purpose of adult care and support is to help people to achieve the outcomes that matter to them in their life. </a:t>
            </a:r>
          </a:p>
        </p:txBody>
      </p:sp>
    </p:spTree>
    <p:extLst>
      <p:ext uri="{BB962C8B-B14F-4D97-AF65-F5344CB8AC3E}">
        <p14:creationId xmlns:p14="http://schemas.microsoft.com/office/powerpoint/2010/main" val="2496073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4B37C-682F-7A41-AC93-FF76862EE760}"/>
              </a:ext>
            </a:extLst>
          </p:cNvPr>
          <p:cNvSpPr>
            <a:spLocks noGrp="1"/>
          </p:cNvSpPr>
          <p:nvPr>
            <p:ph type="title"/>
          </p:nvPr>
        </p:nvSpPr>
        <p:spPr>
          <a:xfrm>
            <a:off x="627907" y="752867"/>
            <a:ext cx="7888188" cy="1087656"/>
          </a:xfrm>
        </p:spPr>
        <p:txBody>
          <a:bodyPr>
            <a:normAutofit/>
          </a:bodyPr>
          <a:lstStyle/>
          <a:p>
            <a:pPr algn="ctr"/>
            <a:r>
              <a:rPr lang="en-GB" sz="3200" dirty="0">
                <a:solidFill>
                  <a:schemeClr val="accent1"/>
                </a:solidFill>
                <a:effectLst>
                  <a:outerShdw blurRad="38100" dist="38100" dir="2700000" algn="tl">
                    <a:srgbClr val="000000">
                      <a:alpha val="43137"/>
                    </a:srgbClr>
                  </a:outerShdw>
                </a:effectLst>
                <a:latin typeface="Aptos Black" panose="020B0004020202020204" pitchFamily="34" charset="0"/>
              </a:rPr>
              <a:t>Care Act (2014) Assessment of Need</a:t>
            </a:r>
          </a:p>
        </p:txBody>
      </p:sp>
      <p:sp>
        <p:nvSpPr>
          <p:cNvPr id="3" name="Content Placeholder 2">
            <a:extLst>
              <a:ext uri="{FF2B5EF4-FFF2-40B4-BE49-F238E27FC236}">
                <a16:creationId xmlns:a16="http://schemas.microsoft.com/office/drawing/2014/main" id="{5DEA54EE-BDFB-650A-E85C-FD4FD1DA3BCA}"/>
              </a:ext>
            </a:extLst>
          </p:cNvPr>
          <p:cNvSpPr>
            <a:spLocks noGrp="1"/>
          </p:cNvSpPr>
          <p:nvPr>
            <p:ph idx="1"/>
          </p:nvPr>
        </p:nvSpPr>
        <p:spPr>
          <a:xfrm>
            <a:off x="768584" y="1699847"/>
            <a:ext cx="7888188" cy="4405286"/>
          </a:xfrm>
        </p:spPr>
        <p:txBody>
          <a:bodyPr>
            <a:normAutofit/>
          </a:bodyPr>
          <a:lstStyle/>
          <a:p>
            <a:pPr marL="0" indent="0" algn="ctr">
              <a:spcBef>
                <a:spcPts val="0"/>
              </a:spcBef>
              <a:buNone/>
            </a:pPr>
            <a:r>
              <a:rPr lang="en-GB" sz="1800" b="0" i="0" dirty="0">
                <a:solidFill>
                  <a:schemeClr val="accent1"/>
                </a:solidFill>
                <a:effectLst/>
                <a:latin typeface="Aptos" panose="020B0004020202020204" pitchFamily="34" charset="0"/>
              </a:rPr>
              <a:t>The</a:t>
            </a:r>
            <a:r>
              <a:rPr lang="en-GB" sz="1800" b="1" i="0" dirty="0">
                <a:solidFill>
                  <a:schemeClr val="accent1"/>
                </a:solidFill>
                <a:effectLst/>
                <a:latin typeface="Aptos" panose="020B0004020202020204" pitchFamily="34" charset="0"/>
              </a:rPr>
              <a:t> assessment </a:t>
            </a:r>
            <a:r>
              <a:rPr lang="en-GB" sz="1800" b="0" i="0" dirty="0">
                <a:solidFill>
                  <a:schemeClr val="accent1"/>
                </a:solidFill>
                <a:effectLst/>
                <a:latin typeface="Aptos" panose="020B0004020202020204" pitchFamily="34" charset="0"/>
              </a:rPr>
              <a:t>and </a:t>
            </a:r>
            <a:r>
              <a:rPr lang="en-GB" sz="1800" b="1" i="0" dirty="0">
                <a:solidFill>
                  <a:schemeClr val="accent1"/>
                </a:solidFill>
                <a:effectLst/>
                <a:latin typeface="Aptos" panose="020B0004020202020204" pitchFamily="34" charset="0"/>
              </a:rPr>
              <a:t>eligibility</a:t>
            </a:r>
            <a:r>
              <a:rPr lang="en-GB" sz="1800" b="0" i="0" dirty="0">
                <a:solidFill>
                  <a:schemeClr val="accent1"/>
                </a:solidFill>
                <a:effectLst/>
                <a:latin typeface="Aptos" panose="020B0004020202020204" pitchFamily="34" charset="0"/>
              </a:rPr>
              <a:t> process provides a framework to identify any level of need for care and support</a:t>
            </a:r>
          </a:p>
          <a:p>
            <a:pPr marL="0" indent="0">
              <a:spcBef>
                <a:spcPts val="0"/>
              </a:spcBef>
              <a:buNone/>
            </a:pPr>
            <a:endParaRPr lang="en-GB" sz="1800" b="1" dirty="0">
              <a:solidFill>
                <a:srgbClr val="0B0C0C"/>
              </a:solidFill>
              <a:latin typeface="Aptos" panose="020B0004020202020204" pitchFamily="34" charset="0"/>
            </a:endParaRPr>
          </a:p>
          <a:p>
            <a:pPr marL="0" indent="0" algn="l">
              <a:spcBef>
                <a:spcPts val="0"/>
              </a:spcBef>
              <a:buNone/>
            </a:pPr>
            <a:r>
              <a:rPr lang="en-GB" sz="1800" b="1" dirty="0">
                <a:solidFill>
                  <a:srgbClr val="0B0C0C"/>
                </a:solidFill>
                <a:latin typeface="Aptos" panose="020B0004020202020204" pitchFamily="34" charset="0"/>
              </a:rPr>
              <a:t>Section 9 Needs assessment (1) </a:t>
            </a:r>
            <a:r>
              <a:rPr lang="en-GB" sz="1800" b="0" i="0" dirty="0">
                <a:solidFill>
                  <a:srgbClr val="1E1E1E"/>
                </a:solidFill>
                <a:effectLst/>
                <a:latin typeface="Aptos" panose="020B0004020202020204" pitchFamily="34" charset="0"/>
              </a:rPr>
              <a:t>Where it appears to a local authority that an adult may have needs for care and support, the authority </a:t>
            </a:r>
            <a:r>
              <a:rPr lang="en-GB" sz="1800" b="1" i="0" dirty="0">
                <a:solidFill>
                  <a:srgbClr val="1E1E1E"/>
                </a:solidFill>
                <a:effectLst/>
                <a:latin typeface="Aptos" panose="020B0004020202020204" pitchFamily="34" charset="0"/>
              </a:rPr>
              <a:t>must </a:t>
            </a:r>
            <a:r>
              <a:rPr lang="en-GB" sz="1800" b="0" i="0" dirty="0">
                <a:solidFill>
                  <a:srgbClr val="1E1E1E"/>
                </a:solidFill>
                <a:effectLst/>
                <a:latin typeface="Aptos" panose="020B0004020202020204" pitchFamily="34" charset="0"/>
              </a:rPr>
              <a:t>assess—</a:t>
            </a:r>
          </a:p>
          <a:p>
            <a:pPr marL="0" indent="0" algn="l">
              <a:spcBef>
                <a:spcPts val="0"/>
              </a:spcBef>
              <a:buNone/>
            </a:pPr>
            <a:endParaRPr lang="en-GB" sz="1800" dirty="0">
              <a:solidFill>
                <a:srgbClr val="1E1E1E"/>
              </a:solidFill>
              <a:latin typeface="+mn-lt"/>
            </a:endParaRPr>
          </a:p>
          <a:p>
            <a:pPr marL="0" indent="0" algn="l">
              <a:spcBef>
                <a:spcPts val="0"/>
              </a:spcBef>
              <a:buNone/>
            </a:pPr>
            <a:endParaRPr lang="en-GB" sz="1800" b="0" i="0" dirty="0">
              <a:solidFill>
                <a:srgbClr val="1E1E1E"/>
              </a:solidFill>
              <a:effectLst/>
              <a:latin typeface="+mn-lt"/>
            </a:endParaRPr>
          </a:p>
          <a:p>
            <a:pPr marL="0" indent="0" algn="l">
              <a:spcBef>
                <a:spcPts val="0"/>
              </a:spcBef>
              <a:buNone/>
            </a:pPr>
            <a:endParaRPr lang="en-GB" sz="4000" b="0" i="0" dirty="0">
              <a:solidFill>
                <a:srgbClr val="1E1E1E"/>
              </a:solidFill>
              <a:effectLst/>
              <a:latin typeface="+mn-lt"/>
            </a:endParaRPr>
          </a:p>
          <a:p>
            <a:pPr marL="0" indent="0">
              <a:spcBef>
                <a:spcPts val="0"/>
              </a:spcBef>
              <a:buNone/>
            </a:pPr>
            <a:r>
              <a:rPr lang="en-GB" sz="1800" b="1" dirty="0">
                <a:latin typeface="+mn-lt"/>
              </a:rPr>
              <a:t>(4</a:t>
            </a:r>
            <a:r>
              <a:rPr lang="en-GB" sz="1800" b="1" dirty="0">
                <a:latin typeface="Aptos" panose="020B0004020202020204" pitchFamily="34" charset="0"/>
              </a:rPr>
              <a:t>) </a:t>
            </a:r>
            <a:r>
              <a:rPr lang="en-GB" sz="1800" dirty="0">
                <a:latin typeface="Aptos" panose="020B0004020202020204" pitchFamily="34" charset="0"/>
              </a:rPr>
              <a:t>A needs assessment must include an assessment of-</a:t>
            </a:r>
            <a:endParaRPr lang="en-GB" sz="1800" dirty="0">
              <a:solidFill>
                <a:schemeClr val="accent1"/>
              </a:solidFill>
              <a:latin typeface="Aptos" panose="020B0004020202020204" pitchFamily="34" charset="0"/>
            </a:endParaRPr>
          </a:p>
          <a:p>
            <a:pPr marL="0" indent="0">
              <a:spcBef>
                <a:spcPts val="0"/>
              </a:spcBef>
              <a:buNone/>
            </a:pPr>
            <a:endParaRPr lang="en-GB" sz="1800" b="0" i="0" dirty="0">
              <a:solidFill>
                <a:schemeClr val="accent1"/>
              </a:solidFill>
              <a:effectLst/>
              <a:latin typeface="+mn-lt"/>
            </a:endParaRPr>
          </a:p>
          <a:p>
            <a:pPr marL="0" indent="0" algn="l">
              <a:buNone/>
            </a:pPr>
            <a:endParaRPr lang="en-GB" sz="1200" b="0" i="0" dirty="0">
              <a:solidFill>
                <a:srgbClr val="1E1E1E"/>
              </a:solidFill>
              <a:effectLst/>
              <a:latin typeface="arial" panose="020B0604020202020204" pitchFamily="34" charset="0"/>
            </a:endParaRPr>
          </a:p>
          <a:p>
            <a:pPr marL="0" indent="0">
              <a:buNone/>
            </a:pPr>
            <a:endParaRPr lang="en-GB" sz="1800" dirty="0">
              <a:latin typeface="+mn-lt"/>
            </a:endParaRPr>
          </a:p>
        </p:txBody>
      </p:sp>
      <p:sp>
        <p:nvSpPr>
          <p:cNvPr id="4" name="Rectangle: Rounded Corners 3">
            <a:extLst>
              <a:ext uri="{FF2B5EF4-FFF2-40B4-BE49-F238E27FC236}">
                <a16:creationId xmlns:a16="http://schemas.microsoft.com/office/drawing/2014/main" id="{4E5C18EC-E561-223B-EC80-ED30550EA5E9}"/>
              </a:ext>
            </a:extLst>
          </p:cNvPr>
          <p:cNvSpPr/>
          <p:nvPr/>
        </p:nvSpPr>
        <p:spPr>
          <a:xfrm>
            <a:off x="1321778" y="3079750"/>
            <a:ext cx="6781800" cy="69850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l">
              <a:spcBef>
                <a:spcPts val="0"/>
              </a:spcBef>
              <a:buNone/>
            </a:pPr>
            <a:r>
              <a:rPr lang="en-GB" sz="1600" b="0" i="0" dirty="0">
                <a:solidFill>
                  <a:srgbClr val="1E1E1E"/>
                </a:solidFill>
                <a:effectLst/>
                <a:latin typeface="Aptos" panose="020B0004020202020204" pitchFamily="34" charset="0"/>
              </a:rPr>
              <a:t>(a)whether the adult does have needs for care and support, and</a:t>
            </a:r>
          </a:p>
          <a:p>
            <a:pPr marL="0" indent="0" algn="l">
              <a:spcBef>
                <a:spcPts val="0"/>
              </a:spcBef>
              <a:buNone/>
            </a:pPr>
            <a:r>
              <a:rPr lang="en-GB" sz="1600" b="0" i="0" dirty="0">
                <a:solidFill>
                  <a:srgbClr val="1E1E1E"/>
                </a:solidFill>
                <a:effectLst/>
                <a:latin typeface="Aptos" panose="020B0004020202020204" pitchFamily="34" charset="0"/>
              </a:rPr>
              <a:t>(b)if the adult does, what those needs are.</a:t>
            </a:r>
          </a:p>
        </p:txBody>
      </p:sp>
      <p:sp>
        <p:nvSpPr>
          <p:cNvPr id="5" name="Rectangle: Rounded Corners 4">
            <a:extLst>
              <a:ext uri="{FF2B5EF4-FFF2-40B4-BE49-F238E27FC236}">
                <a16:creationId xmlns:a16="http://schemas.microsoft.com/office/drawing/2014/main" id="{FEB95FB7-D8B8-E8E4-DB81-C91DF5FEAA6C}"/>
              </a:ext>
            </a:extLst>
          </p:cNvPr>
          <p:cNvSpPr/>
          <p:nvPr/>
        </p:nvSpPr>
        <p:spPr>
          <a:xfrm>
            <a:off x="1321778" y="4455087"/>
            <a:ext cx="6781800" cy="1406132"/>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spcBef>
                <a:spcPts val="0"/>
              </a:spcBef>
              <a:buAutoNum type="alphaLcParenBoth"/>
            </a:pPr>
            <a:r>
              <a:rPr lang="en-GB" sz="1600" dirty="0">
                <a:solidFill>
                  <a:schemeClr val="tx1"/>
                </a:solidFill>
                <a:latin typeface="Aptos" panose="020B0004020202020204" pitchFamily="34" charset="0"/>
              </a:rPr>
              <a:t>The impact of the adult’s needs for care and support on the matters specified in section 1 (2) </a:t>
            </a:r>
          </a:p>
          <a:p>
            <a:pPr marL="342900" indent="-342900">
              <a:spcBef>
                <a:spcPts val="0"/>
              </a:spcBef>
              <a:buAutoNum type="alphaLcParenBoth"/>
            </a:pPr>
            <a:r>
              <a:rPr lang="en-GB" sz="1600" dirty="0">
                <a:solidFill>
                  <a:schemeClr val="tx1"/>
                </a:solidFill>
                <a:latin typeface="Aptos" panose="020B0004020202020204" pitchFamily="34" charset="0"/>
              </a:rPr>
              <a:t>The outcomes that the adult wishes to achieve in day-to-day life, and</a:t>
            </a:r>
          </a:p>
          <a:p>
            <a:pPr>
              <a:spcBef>
                <a:spcPts val="0"/>
              </a:spcBef>
            </a:pPr>
            <a:r>
              <a:rPr lang="en-GB" sz="1600" dirty="0">
                <a:solidFill>
                  <a:schemeClr val="tx1"/>
                </a:solidFill>
                <a:latin typeface="Aptos" panose="020B0004020202020204" pitchFamily="34" charset="0"/>
              </a:rPr>
              <a:t>(c)  Whether, and if so, to what extent the provision of care and support      could contribute to the achievement of those outcomes</a:t>
            </a:r>
            <a:endParaRPr lang="en-GB" sz="1600" b="0" i="0" dirty="0">
              <a:solidFill>
                <a:schemeClr val="tx1"/>
              </a:solidFill>
              <a:effectLst/>
              <a:latin typeface="Aptos" panose="020B0004020202020204" pitchFamily="34" charset="0"/>
            </a:endParaRPr>
          </a:p>
        </p:txBody>
      </p:sp>
    </p:spTree>
    <p:extLst>
      <p:ext uri="{BB962C8B-B14F-4D97-AF65-F5344CB8AC3E}">
        <p14:creationId xmlns:p14="http://schemas.microsoft.com/office/powerpoint/2010/main" val="805220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DD20-8874-01C7-A0E4-37AEDCA61939}"/>
              </a:ext>
            </a:extLst>
          </p:cNvPr>
          <p:cNvSpPr>
            <a:spLocks noGrp="1"/>
          </p:cNvSpPr>
          <p:nvPr>
            <p:ph type="title"/>
          </p:nvPr>
        </p:nvSpPr>
        <p:spPr>
          <a:xfrm>
            <a:off x="627907" y="752867"/>
            <a:ext cx="7888188" cy="821933"/>
          </a:xfrm>
        </p:spPr>
        <p:txBody>
          <a:bodyPr>
            <a:normAutofit/>
          </a:bodyPr>
          <a:lstStyle/>
          <a:p>
            <a:pPr algn="ctr"/>
            <a:r>
              <a:rPr lang="en-GB" sz="3600" dirty="0">
                <a:solidFill>
                  <a:schemeClr val="accent1"/>
                </a:solidFill>
                <a:effectLst>
                  <a:outerShdw blurRad="38100" dist="38100" dir="2700000" algn="tl">
                    <a:srgbClr val="000000">
                      <a:alpha val="43137"/>
                    </a:srgbClr>
                  </a:outerShdw>
                </a:effectLst>
                <a:latin typeface="Aptos Black" panose="020B0004020202020204" pitchFamily="34" charset="0"/>
              </a:rPr>
              <a:t>Care Act (2014) Support Planning</a:t>
            </a:r>
            <a:endParaRPr lang="en-GB" sz="3600" dirty="0">
              <a:effectLst>
                <a:outerShdw blurRad="38100" dist="38100" dir="2700000" algn="tl">
                  <a:srgbClr val="000000">
                    <a:alpha val="43137"/>
                  </a:srgbClr>
                </a:outerShdw>
              </a:effectLst>
              <a:latin typeface="Aptos Black" panose="020B0004020202020204" pitchFamily="34" charset="0"/>
            </a:endParaRPr>
          </a:p>
        </p:txBody>
      </p:sp>
      <p:sp>
        <p:nvSpPr>
          <p:cNvPr id="3" name="Content Placeholder 2">
            <a:extLst>
              <a:ext uri="{FF2B5EF4-FFF2-40B4-BE49-F238E27FC236}">
                <a16:creationId xmlns:a16="http://schemas.microsoft.com/office/drawing/2014/main" id="{DF1B83C1-0B6A-3D74-9212-7CB7699B1014}"/>
              </a:ext>
            </a:extLst>
          </p:cNvPr>
          <p:cNvSpPr>
            <a:spLocks noGrp="1"/>
          </p:cNvSpPr>
          <p:nvPr>
            <p:ph idx="1"/>
          </p:nvPr>
        </p:nvSpPr>
        <p:spPr>
          <a:xfrm>
            <a:off x="812799" y="1778000"/>
            <a:ext cx="7703296" cy="3911600"/>
          </a:xfrm>
        </p:spPr>
        <p:txBody>
          <a:bodyPr>
            <a:normAutofit/>
          </a:bodyPr>
          <a:lstStyle/>
          <a:p>
            <a:pPr marL="0" indent="0">
              <a:buNone/>
            </a:pPr>
            <a:r>
              <a:rPr lang="en-GB" sz="1800" b="1" i="0" dirty="0">
                <a:effectLst/>
                <a:latin typeface="Aptos" panose="020B0004020202020204" pitchFamily="34" charset="0"/>
                <a:hlinkClick r:id="rId3">
                  <a:extLst>
                    <a:ext uri="{A12FA001-AC4F-418D-AE19-62706E023703}">
                      <ahyp:hlinkClr xmlns:ahyp="http://schemas.microsoft.com/office/drawing/2018/hyperlinkcolor" val="tx"/>
                    </a:ext>
                  </a:extLst>
                </a:hlinkClick>
              </a:rPr>
              <a:t>Section 13</a:t>
            </a:r>
            <a:r>
              <a:rPr lang="en-GB" sz="1800" b="1" i="0" dirty="0">
                <a:effectLst/>
                <a:latin typeface="Aptos" panose="020B0004020202020204" pitchFamily="34" charset="0"/>
              </a:rPr>
              <a:t> </a:t>
            </a:r>
            <a:r>
              <a:rPr lang="en-GB" sz="1800" b="0" i="0" dirty="0">
                <a:effectLst/>
                <a:latin typeface="Aptos" panose="020B0004020202020204" pitchFamily="34" charset="0"/>
              </a:rPr>
              <a:t>of the Care Act 2014 and the </a:t>
            </a:r>
            <a:r>
              <a:rPr lang="en-GB" sz="1800" b="1" i="0" dirty="0">
                <a:effectLst/>
                <a:latin typeface="Aptos" panose="020B0004020202020204" pitchFamily="34" charset="0"/>
                <a:hlinkClick r:id="rId4">
                  <a:extLst>
                    <a:ext uri="{A12FA001-AC4F-418D-AE19-62706E023703}">
                      <ahyp:hlinkClr xmlns:ahyp="http://schemas.microsoft.com/office/drawing/2018/hyperlinkcolor" val="tx"/>
                    </a:ext>
                  </a:extLst>
                </a:hlinkClick>
              </a:rPr>
              <a:t>Care and Support (Eligibility Criteria) Regulations 2015</a:t>
            </a:r>
            <a:r>
              <a:rPr lang="en-GB" sz="1800" b="1" i="0" dirty="0">
                <a:effectLst/>
                <a:latin typeface="Aptos" panose="020B0004020202020204" pitchFamily="34" charset="0"/>
              </a:rPr>
              <a:t> </a:t>
            </a:r>
            <a:r>
              <a:rPr lang="en-GB" sz="1800" b="0" i="0" dirty="0">
                <a:effectLst/>
                <a:latin typeface="Aptos" panose="020B0004020202020204" pitchFamily="34" charset="0"/>
              </a:rPr>
              <a:t>sets out the national eligibility criteria which must be followed to determine if an individual has eligible needs for care and/or support.</a:t>
            </a:r>
          </a:p>
          <a:p>
            <a:pPr marL="0" indent="0">
              <a:buNone/>
            </a:pPr>
            <a:endParaRPr lang="en-GB" sz="1800" dirty="0">
              <a:latin typeface="+mn-lt"/>
            </a:endParaRPr>
          </a:p>
        </p:txBody>
      </p:sp>
      <p:sp>
        <p:nvSpPr>
          <p:cNvPr id="4" name="Rectangle: Rounded Corners 3">
            <a:extLst>
              <a:ext uri="{FF2B5EF4-FFF2-40B4-BE49-F238E27FC236}">
                <a16:creationId xmlns:a16="http://schemas.microsoft.com/office/drawing/2014/main" id="{0E18E000-8037-F60B-74E8-BC023019AAD9}"/>
              </a:ext>
            </a:extLst>
          </p:cNvPr>
          <p:cNvSpPr/>
          <p:nvPr/>
        </p:nvSpPr>
        <p:spPr>
          <a:xfrm>
            <a:off x="1549959" y="2819400"/>
            <a:ext cx="6623050" cy="229870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b="1" u="sng" dirty="0">
                <a:solidFill>
                  <a:schemeClr val="tx1"/>
                </a:solidFill>
                <a:latin typeface="Aptos" panose="020B0004020202020204" pitchFamily="34" charset="0"/>
              </a:rPr>
              <a:t>Three</a:t>
            </a:r>
            <a:r>
              <a:rPr lang="en-GB" b="1" i="0" u="sng" dirty="0">
                <a:solidFill>
                  <a:schemeClr val="tx1"/>
                </a:solidFill>
                <a:effectLst/>
                <a:latin typeface="Aptos" panose="020B0004020202020204" pitchFamily="34" charset="0"/>
              </a:rPr>
              <a:t> conditions </a:t>
            </a:r>
            <a:r>
              <a:rPr lang="en-GB" b="0" i="0" dirty="0">
                <a:solidFill>
                  <a:schemeClr val="tx1"/>
                </a:solidFill>
                <a:effectLst/>
                <a:latin typeface="Aptos" panose="020B0004020202020204" pitchFamily="34" charset="0"/>
              </a:rPr>
              <a:t>for determining eligibility are:</a:t>
            </a:r>
          </a:p>
          <a:p>
            <a:pPr algn="l">
              <a:buFont typeface="+mj-lt"/>
              <a:buAutoNum type="arabicPeriod"/>
            </a:pPr>
            <a:r>
              <a:rPr lang="en-GB" b="0" i="0" dirty="0">
                <a:solidFill>
                  <a:schemeClr val="tx1"/>
                </a:solidFill>
                <a:effectLst/>
                <a:latin typeface="Aptos" panose="020B0004020202020204" pitchFamily="34" charset="0"/>
              </a:rPr>
              <a:t>The adult’s needs arise from, or are related to, a physical or mental impairment or illness.</a:t>
            </a:r>
          </a:p>
          <a:p>
            <a:pPr algn="l">
              <a:buFont typeface="+mj-lt"/>
              <a:buAutoNum type="arabicPeriod"/>
            </a:pPr>
            <a:r>
              <a:rPr lang="en-GB" b="0" i="0" dirty="0">
                <a:solidFill>
                  <a:schemeClr val="tx1"/>
                </a:solidFill>
                <a:effectLst/>
                <a:latin typeface="Aptos" panose="020B0004020202020204" pitchFamily="34" charset="0"/>
              </a:rPr>
              <a:t>As a result of the adult’s needs, the adult is unable to achieve two or more of the specified outcomes </a:t>
            </a:r>
          </a:p>
          <a:p>
            <a:pPr algn="l">
              <a:buFont typeface="+mj-lt"/>
              <a:buAutoNum type="arabicPeriod"/>
            </a:pPr>
            <a:r>
              <a:rPr lang="en-GB" b="0" i="0" dirty="0">
                <a:solidFill>
                  <a:schemeClr val="tx1"/>
                </a:solidFill>
                <a:effectLst/>
                <a:latin typeface="Aptos" panose="020B0004020202020204" pitchFamily="34" charset="0"/>
              </a:rPr>
              <a:t>As a consequence of being unable to achieve these outcomes there is, or there is likely to be, a significant impact on the adult’s wellbeing.</a:t>
            </a:r>
          </a:p>
        </p:txBody>
      </p:sp>
      <p:pic>
        <p:nvPicPr>
          <p:cNvPr id="6" name="Picture 5">
            <a:extLst>
              <a:ext uri="{FF2B5EF4-FFF2-40B4-BE49-F238E27FC236}">
                <a16:creationId xmlns:a16="http://schemas.microsoft.com/office/drawing/2014/main" id="{CE4F991A-BAE5-15A0-073D-43D48215BC0F}"/>
              </a:ext>
            </a:extLst>
          </p:cNvPr>
          <p:cNvPicPr>
            <a:picLocks noChangeAspect="1"/>
          </p:cNvPicPr>
          <p:nvPr/>
        </p:nvPicPr>
        <p:blipFill>
          <a:blip r:embed="rId5"/>
          <a:stretch>
            <a:fillRect/>
          </a:stretch>
        </p:blipFill>
        <p:spPr>
          <a:xfrm>
            <a:off x="3118409" y="5257800"/>
            <a:ext cx="3486150" cy="847333"/>
          </a:xfrm>
          <a:prstGeom prst="rect">
            <a:avLst/>
          </a:prstGeom>
        </p:spPr>
      </p:pic>
    </p:spTree>
    <p:extLst>
      <p:ext uri="{BB962C8B-B14F-4D97-AF65-F5344CB8AC3E}">
        <p14:creationId xmlns:p14="http://schemas.microsoft.com/office/powerpoint/2010/main" val="1785575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3FE829-BC7A-A8D7-339D-509F5958EB73}"/>
              </a:ext>
            </a:extLst>
          </p:cNvPr>
          <p:cNvPicPr>
            <a:picLocks noChangeAspect="1"/>
          </p:cNvPicPr>
          <p:nvPr/>
        </p:nvPicPr>
        <p:blipFill>
          <a:blip r:embed="rId3"/>
          <a:stretch>
            <a:fillRect/>
          </a:stretch>
        </p:blipFill>
        <p:spPr>
          <a:xfrm>
            <a:off x="659399" y="800100"/>
            <a:ext cx="4731418" cy="3987800"/>
          </a:xfrm>
          <a:prstGeom prst="rect">
            <a:avLst/>
          </a:prstGeom>
        </p:spPr>
      </p:pic>
      <p:sp>
        <p:nvSpPr>
          <p:cNvPr id="2" name="Rectangle 1">
            <a:extLst>
              <a:ext uri="{FF2B5EF4-FFF2-40B4-BE49-F238E27FC236}">
                <a16:creationId xmlns:a16="http://schemas.microsoft.com/office/drawing/2014/main" id="{7AD31495-BF43-A055-6507-C62441977258}"/>
              </a:ext>
            </a:extLst>
          </p:cNvPr>
          <p:cNvSpPr/>
          <p:nvPr/>
        </p:nvSpPr>
        <p:spPr>
          <a:xfrm>
            <a:off x="5606717" y="914400"/>
            <a:ext cx="3372183" cy="50927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Aptos" panose="020B0004020202020204" pitchFamily="34" charset="0"/>
              </a:rPr>
              <a:t>How can identified needs  and outcomes be achieved: </a:t>
            </a:r>
          </a:p>
          <a:p>
            <a:pPr marL="285750" indent="-285750">
              <a:buFont typeface="Arial" panose="020B0604020202020204" pitchFamily="34" charset="0"/>
              <a:buChar char="•"/>
            </a:pPr>
            <a:r>
              <a:rPr lang="en-GB" dirty="0">
                <a:latin typeface="Aptos" panose="020B0004020202020204" pitchFamily="34" charset="0"/>
              </a:rPr>
              <a:t>Building on persons own strengths </a:t>
            </a:r>
          </a:p>
          <a:p>
            <a:pPr marL="285750" indent="-285750">
              <a:buFont typeface="Arial" panose="020B0604020202020204" pitchFamily="34" charset="0"/>
              <a:buChar char="•"/>
            </a:pPr>
            <a:r>
              <a:rPr lang="en-GB" dirty="0">
                <a:latin typeface="Aptos" panose="020B0004020202020204" pitchFamily="34" charset="0"/>
              </a:rPr>
              <a:t>Wider support Networks</a:t>
            </a:r>
          </a:p>
          <a:p>
            <a:pPr marL="285750" indent="-285750">
              <a:buFont typeface="Arial" panose="020B0604020202020204" pitchFamily="34" charset="0"/>
              <a:buChar char="•"/>
            </a:pPr>
            <a:r>
              <a:rPr lang="en-GB" dirty="0">
                <a:latin typeface="Aptos" panose="020B0004020202020204" pitchFamily="34" charset="0"/>
              </a:rPr>
              <a:t>My City Directory</a:t>
            </a:r>
          </a:p>
          <a:p>
            <a:pPr marL="285750" indent="-285750">
              <a:buFont typeface="Arial" panose="020B0604020202020204" pitchFamily="34" charset="0"/>
              <a:buChar char="•"/>
            </a:pPr>
            <a:r>
              <a:rPr lang="en-GB" dirty="0">
                <a:latin typeface="Aptos" panose="020B0004020202020204" pitchFamily="34" charset="0"/>
              </a:rPr>
              <a:t>Community Led Approach</a:t>
            </a:r>
          </a:p>
          <a:p>
            <a:pPr marL="285750" indent="-285750">
              <a:buFont typeface="Arial" panose="020B0604020202020204" pitchFamily="34" charset="0"/>
              <a:buChar char="•"/>
            </a:pPr>
            <a:r>
              <a:rPr lang="en-GB" dirty="0">
                <a:latin typeface="Aptos" panose="020B0004020202020204" pitchFamily="34" charset="0"/>
              </a:rPr>
              <a:t>Well-being services</a:t>
            </a:r>
          </a:p>
          <a:p>
            <a:pPr marL="285750" indent="-285750">
              <a:buFont typeface="Arial" panose="020B0604020202020204" pitchFamily="34" charset="0"/>
              <a:buChar char="•"/>
            </a:pPr>
            <a:r>
              <a:rPr lang="en-GB" dirty="0">
                <a:latin typeface="Aptos" panose="020B0004020202020204" pitchFamily="34" charset="0"/>
              </a:rPr>
              <a:t>Assistive technology </a:t>
            </a:r>
          </a:p>
          <a:p>
            <a:pPr marL="285750" indent="-285750">
              <a:buFont typeface="Arial" panose="020B0604020202020204" pitchFamily="34" charset="0"/>
              <a:buChar char="•"/>
            </a:pPr>
            <a:r>
              <a:rPr lang="en-GB" dirty="0">
                <a:latin typeface="Aptos" panose="020B0004020202020204" pitchFamily="34" charset="0"/>
              </a:rPr>
              <a:t>Reablement </a:t>
            </a:r>
          </a:p>
          <a:p>
            <a:pPr marL="285750" indent="-285750">
              <a:buFont typeface="Arial" panose="020B0604020202020204" pitchFamily="34" charset="0"/>
              <a:buChar char="•"/>
            </a:pPr>
            <a:r>
              <a:rPr lang="en-GB" dirty="0">
                <a:latin typeface="Aptos" panose="020B0004020202020204" pitchFamily="34" charset="0"/>
              </a:rPr>
              <a:t>Signposting, info, advice </a:t>
            </a:r>
          </a:p>
          <a:p>
            <a:pPr marL="285750" indent="-285750">
              <a:buFont typeface="Arial" panose="020B0604020202020204" pitchFamily="34" charset="0"/>
              <a:buChar char="•"/>
            </a:pPr>
            <a:r>
              <a:rPr lang="en-GB" dirty="0">
                <a:latin typeface="Aptos" panose="020B0004020202020204" pitchFamily="34" charset="0"/>
              </a:rPr>
              <a:t>Requesting a health review</a:t>
            </a:r>
          </a:p>
          <a:p>
            <a:pPr marL="285750" indent="-285750">
              <a:buFont typeface="Arial" panose="020B0604020202020204" pitchFamily="34" charset="0"/>
              <a:buChar char="•"/>
            </a:pPr>
            <a:r>
              <a:rPr lang="en-GB" dirty="0">
                <a:latin typeface="Aptos" panose="020B0004020202020204" pitchFamily="34" charset="0"/>
              </a:rPr>
              <a:t>Input from other professionals…. </a:t>
            </a:r>
          </a:p>
          <a:p>
            <a:r>
              <a:rPr lang="en-GB" dirty="0">
                <a:latin typeface="Aptos" panose="020B0004020202020204" pitchFamily="34" charset="0"/>
              </a:rPr>
              <a:t>(Not all assessments lead to a commissioned/funded service)</a:t>
            </a:r>
          </a:p>
        </p:txBody>
      </p:sp>
      <p:sp>
        <p:nvSpPr>
          <p:cNvPr id="5" name="TextBox 4">
            <a:extLst>
              <a:ext uri="{FF2B5EF4-FFF2-40B4-BE49-F238E27FC236}">
                <a16:creationId xmlns:a16="http://schemas.microsoft.com/office/drawing/2014/main" id="{E6A1BDAE-9895-D227-C2D3-59685F9133C6}"/>
              </a:ext>
            </a:extLst>
          </p:cNvPr>
          <p:cNvSpPr txBox="1"/>
          <p:nvPr/>
        </p:nvSpPr>
        <p:spPr>
          <a:xfrm>
            <a:off x="659399" y="4882236"/>
            <a:ext cx="4495799" cy="1073884"/>
          </a:xfrm>
          <a:prstGeom prst="rect">
            <a:avLst/>
          </a:prstGeom>
          <a:noFill/>
        </p:spPr>
        <p:txBody>
          <a:bodyPr wrap="square">
            <a:spAutoFit/>
          </a:bodyPr>
          <a:lstStyle/>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Let’s look at our Strengths-Based Statement of Principles……</a:t>
            </a:r>
          </a:p>
          <a:p>
            <a:pPr>
              <a:lnSpc>
                <a:spcPct val="107000"/>
              </a:lnSpc>
              <a:spcAft>
                <a:spcPts val="800"/>
              </a:spcAft>
            </a:pPr>
            <a:r>
              <a:rPr lang="en-GB" kern="100" dirty="0">
                <a:latin typeface="Aptos" panose="020B0004020202020204" pitchFamily="34" charset="0"/>
                <a:ea typeface="Aptos" panose="020B0004020202020204" pitchFamily="34" charset="0"/>
                <a:cs typeface="Times New Roman" panose="02020603050405020304" pitchFamily="18" charset="0"/>
              </a:rPr>
              <a:t>And latest Winter Offer 2025…..</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776813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8b39839-b2da-476c-b95c-d38b97cf65d1">
      <Terms xmlns="http://schemas.microsoft.com/office/infopath/2007/PartnerControls"/>
    </lcf76f155ced4ddcb4097134ff3c332f>
    <TaxCatchAll xmlns="93d7bcdd-730d-492f-8ba0-44fe4acc0fd9" xsi:nil="true"/>
    <_x0031_ xmlns="68b39839-b2da-476c-b95c-d38b97cf65d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B1AB4C41174840980B6C460F07E502" ma:contentTypeVersion="18" ma:contentTypeDescription="Create a new document." ma:contentTypeScope="" ma:versionID="f17ca1b8a609c4104cba35e5b75415d4">
  <xsd:schema xmlns:xsd="http://www.w3.org/2001/XMLSchema" xmlns:xs="http://www.w3.org/2001/XMLSchema" xmlns:p="http://schemas.microsoft.com/office/2006/metadata/properties" xmlns:ns2="68b39839-b2da-476c-b95c-d38b97cf65d1" xmlns:ns3="93d7bcdd-730d-492f-8ba0-44fe4acc0fd9" targetNamespace="http://schemas.microsoft.com/office/2006/metadata/properties" ma:root="true" ma:fieldsID="62e540901cbb85082b1240325a93e44d" ns2:_="" ns3:_="">
    <xsd:import namespace="68b39839-b2da-476c-b95c-d38b97cf65d1"/>
    <xsd:import namespace="93d7bcdd-730d-492f-8ba0-44fe4acc0f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_x0031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b39839-b2da-476c-b95c-d38b97cf65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290ff7-9158-40dc-94cf-fe9c84514b8f" ma:termSetId="09814cd3-568e-fe90-9814-8d621ff8fb84" ma:anchorId="fba54fb3-c3e1-fe81-a776-ca4b69148c4d" ma:open="true" ma:isKeyword="false">
      <xsd:complexType>
        <xsd:sequence>
          <xsd:element ref="pc:Terms" minOccurs="0" maxOccurs="1"/>
        </xsd:sequence>
      </xsd:complexType>
    </xsd:element>
    <xsd:element name="_x0031_" ma:index="24" nillable="true" ma:displayName="1" ma:format="Dropdown" ma:internalName="_x0031_"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93d7bcdd-730d-492f-8ba0-44fe4acc0fd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49829c0-cfac-4f6d-a017-0ff6ad18a537}" ma:internalName="TaxCatchAll" ma:showField="CatchAllData" ma:web="93d7bcdd-730d-492f-8ba0-44fe4acc0f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207399-A8CC-42FB-A00D-E03B0A7A7D15}">
  <ds:schemaRefs>
    <ds:schemaRef ds:uri="http://purl.org/dc/dcmitype/"/>
    <ds:schemaRef ds:uri="93d7bcdd-730d-492f-8ba0-44fe4acc0fd9"/>
    <ds:schemaRef ds:uri="http://purl.org/dc/elements/1.1/"/>
    <ds:schemaRef ds:uri="http://schemas.microsoft.com/office/infopath/2007/PartnerControls"/>
    <ds:schemaRef ds:uri="68b39839-b2da-476c-b95c-d38b97cf65d1"/>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E4A444A-5798-4E7D-B83A-57F5AEC5E555}">
  <ds:schemaRefs>
    <ds:schemaRef ds:uri="http://schemas.microsoft.com/sharepoint/v3/contenttype/forms"/>
  </ds:schemaRefs>
</ds:datastoreItem>
</file>

<file path=customXml/itemProps3.xml><?xml version="1.0" encoding="utf-8"?>
<ds:datastoreItem xmlns:ds="http://schemas.openxmlformats.org/officeDocument/2006/customXml" ds:itemID="{0589E2A4-A345-4DBF-A764-10D0FBB3A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b39839-b2da-476c-b95c-d38b97cf65d1"/>
    <ds:schemaRef ds:uri="93d7bcdd-730d-492f-8ba0-44fe4acc0f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18741</TotalTime>
  <Words>4014</Words>
  <Application>Microsoft Office PowerPoint</Application>
  <PresentationFormat>On-screen Show (4:3)</PresentationFormat>
  <Paragraphs>336</Paragraphs>
  <Slides>20</Slides>
  <Notes>20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2" baseType="lpstr">
      <vt:lpstr>Aptos</vt:lpstr>
      <vt:lpstr>Aptos Black</vt:lpstr>
      <vt:lpstr>Arial</vt:lpstr>
      <vt:lpstr>Arial</vt:lpstr>
      <vt:lpstr>Calibri</vt:lpstr>
      <vt:lpstr>Courier New</vt:lpstr>
      <vt:lpstr>GDS Transport</vt:lpstr>
      <vt:lpstr>Inter</vt:lpstr>
      <vt:lpstr>Wingdings</vt:lpstr>
      <vt:lpstr>Work Sans</vt:lpstr>
      <vt:lpstr>Custom Design</vt:lpstr>
      <vt:lpstr>Presentation</vt:lpstr>
      <vt:lpstr>Monthly Reflective Session  Support Planning</vt:lpstr>
      <vt:lpstr>Housekeeping </vt:lpstr>
      <vt:lpstr>Session Aim &amp; Agendas</vt:lpstr>
      <vt:lpstr>The Vision of Salford Adult Social Care </vt:lpstr>
      <vt:lpstr>Legal Frameworks underpinning  Assessment &amp; Support Planning </vt:lpstr>
      <vt:lpstr>Care Act (2014) Well-being</vt:lpstr>
      <vt:lpstr>Care Act (2014) Assessment of Need</vt:lpstr>
      <vt:lpstr>Care Act (2014) Support Planning</vt:lpstr>
      <vt:lpstr>PowerPoint Presentation</vt:lpstr>
      <vt:lpstr>Care Act (2014) other relevant sections…..</vt:lpstr>
      <vt:lpstr>Other Legal Frameworks….</vt:lpstr>
      <vt:lpstr>Effective Support Planning Beecared4</vt:lpstr>
      <vt:lpstr>Helpful tips when Support Planning</vt:lpstr>
      <vt:lpstr>Length of care visits </vt:lpstr>
      <vt:lpstr>Length of care visits </vt:lpstr>
      <vt:lpstr>Individuals who could be involved in development &amp; review of support plan</vt:lpstr>
      <vt:lpstr>Writing Support Plans </vt:lpstr>
      <vt:lpstr>Final Exercise -    Look at the scenario and discuss how you would evidence the PCFs when completing a support plan.  Also, what theories and models can be applied….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Shoyley Chowdhury</cp:lastModifiedBy>
  <cp:revision>164</cp:revision>
  <cp:lastPrinted>2023-08-23T07:32:44Z</cp:lastPrinted>
  <dcterms:created xsi:type="dcterms:W3CDTF">2018-01-30T11:20:32Z</dcterms:created>
  <dcterms:modified xsi:type="dcterms:W3CDTF">2025-11-24T12:37:39Z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0x010100E1B1AB4C41174840980B6C460F07E502</vt:lpwstr>
  </property>
</Properties>
</file>