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409" r:id="rId3"/>
    <p:sldId id="364" r:id="rId4"/>
    <p:sldId id="361" r:id="rId5"/>
    <p:sldId id="410" r:id="rId6"/>
    <p:sldId id="362" r:id="rId7"/>
    <p:sldId id="363" r:id="rId8"/>
    <p:sldId id="365" r:id="rId9"/>
    <p:sldId id="366" r:id="rId10"/>
    <p:sldId id="367" r:id="rId11"/>
    <p:sldId id="369" r:id="rId12"/>
    <p:sldId id="370" r:id="rId13"/>
    <p:sldId id="371" r:id="rId14"/>
    <p:sldId id="404" r:id="rId15"/>
    <p:sldId id="368" r:id="rId16"/>
    <p:sldId id="376" r:id="rId17"/>
    <p:sldId id="379" r:id="rId18"/>
    <p:sldId id="381" r:id="rId19"/>
    <p:sldId id="386" r:id="rId20"/>
    <p:sldId id="382" r:id="rId21"/>
    <p:sldId id="408" r:id="rId22"/>
    <p:sldId id="393" r:id="rId23"/>
    <p:sldId id="394" r:id="rId24"/>
    <p:sldId id="384" r:id="rId25"/>
    <p:sldId id="389" r:id="rId26"/>
    <p:sldId id="390" r:id="rId27"/>
    <p:sldId id="391" r:id="rId28"/>
    <p:sldId id="392" r:id="rId29"/>
    <p:sldId id="387" r:id="rId30"/>
    <p:sldId id="397" r:id="rId31"/>
    <p:sldId id="411" r:id="rId32"/>
    <p:sldId id="378" r:id="rId33"/>
    <p:sldId id="374" r:id="rId34"/>
    <p:sldId id="359" r:id="rId35"/>
    <p:sldId id="388" r:id="rId36"/>
    <p:sldId id="402" r:id="rId37"/>
    <p:sldId id="405"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B4A0F091-7F71-445B-A713-AC4A6A4BB011}">
          <p14:sldIdLst>
            <p14:sldId id="256"/>
            <p14:sldId id="409"/>
            <p14:sldId id="364"/>
            <p14:sldId id="361"/>
            <p14:sldId id="410"/>
            <p14:sldId id="362"/>
            <p14:sldId id="363"/>
            <p14:sldId id="365"/>
            <p14:sldId id="366"/>
            <p14:sldId id="367"/>
            <p14:sldId id="369"/>
            <p14:sldId id="370"/>
            <p14:sldId id="371"/>
            <p14:sldId id="404"/>
            <p14:sldId id="368"/>
          </p14:sldIdLst>
        </p14:section>
        <p14:section name="Untitled Section" id="{8AA8B180-07BB-4826-A326-512A2317B627}">
          <p14:sldIdLst>
            <p14:sldId id="376"/>
            <p14:sldId id="379"/>
            <p14:sldId id="381"/>
            <p14:sldId id="386"/>
            <p14:sldId id="382"/>
            <p14:sldId id="408"/>
            <p14:sldId id="393"/>
            <p14:sldId id="394"/>
            <p14:sldId id="384"/>
            <p14:sldId id="389"/>
            <p14:sldId id="390"/>
            <p14:sldId id="391"/>
            <p14:sldId id="392"/>
            <p14:sldId id="387"/>
            <p14:sldId id="397"/>
            <p14:sldId id="411"/>
            <p14:sldId id="378"/>
            <p14:sldId id="374"/>
            <p14:sldId id="359"/>
            <p14:sldId id="388"/>
            <p14:sldId id="402"/>
            <p14:sldId id="4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varScale="1">
        <p:scale>
          <a:sx n="75" d="100"/>
          <a:sy n="75" d="100"/>
        </p:scale>
        <p:origin x="1195" y="43"/>
      </p:cViewPr>
      <p:guideLst>
        <p:guide orient="horz" pos="2160"/>
        <p:guide pos="2880"/>
      </p:guideLst>
    </p:cSldViewPr>
  </p:slideViewPr>
  <p:notesTextViewPr>
    <p:cViewPr>
      <p:scale>
        <a:sx n="100" d="100"/>
        <a:sy n="100" d="100"/>
      </p:scale>
      <p:origin x="0" y="0"/>
    </p:cViewPr>
  </p:notesTextViewPr>
  <p:notesViewPr>
    <p:cSldViewPr>
      <p:cViewPr varScale="1">
        <p:scale>
          <a:sx n="62" d="100"/>
          <a:sy n="62" d="100"/>
        </p:scale>
        <p:origin x="-1728" y="-91"/>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F043F99-DB79-4EE0-9D45-C8746BE4812E}" type="datetimeFigureOut">
              <a:rPr lang="en-GB"/>
              <a:pPr>
                <a:defRPr/>
              </a:pPr>
              <a:t>29/01/2026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46AFAB2-BE1F-40CE-BBA8-861358A107E8}" type="slidenum">
              <a:rPr lang="en-GB"/>
              <a:pPr>
                <a:defRPr/>
              </a:pPr>
              <a:t>‹#›</a:t>
            </a:fld>
            <a:endParaRPr lang="en-GB"/>
          </a:p>
        </p:txBody>
      </p:sp>
    </p:spTree>
    <p:extLst>
      <p:ext uri="{BB962C8B-B14F-4D97-AF65-F5344CB8AC3E}">
        <p14:creationId xmlns:p14="http://schemas.microsoft.com/office/powerpoint/2010/main" val="19311141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72008" y="332656"/>
            <a:ext cx="7772400" cy="1470025"/>
          </a:xfrm>
        </p:spPr>
        <p:txBody>
          <a:bodyPr/>
          <a:lstStyle/>
          <a:p>
            <a:r>
              <a:rPr lang="en-US"/>
              <a:t>Click to edit Master title style</a:t>
            </a:r>
            <a:endParaRPr lang="en-GB" dirty="0"/>
          </a:p>
        </p:txBody>
      </p:sp>
      <p:sp>
        <p:nvSpPr>
          <p:cNvPr id="3" name="Subtitle 2"/>
          <p:cNvSpPr>
            <a:spLocks noGrp="1"/>
          </p:cNvSpPr>
          <p:nvPr>
            <p:ph type="subTitle" idx="1"/>
          </p:nvPr>
        </p:nvSpPr>
        <p:spPr>
          <a:xfrm>
            <a:off x="469776" y="2088431"/>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1D6D1EE6-50A0-4004-9BF5-962C43390552}" type="datetimeFigureOut">
              <a:rPr lang="en-GB"/>
              <a:pPr>
                <a:defRPr/>
              </a:pPr>
              <a:t>29/01/2026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B21C446-84B2-414A-8FE3-19354AA562D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0EBA4556-143E-4771-983B-F906A1AC10D9}" type="datetimeFigureOut">
              <a:rPr lang="en-GB"/>
              <a:pPr>
                <a:defRPr/>
              </a:pPr>
              <a:t>29/01/2026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9577A6A-89C7-4357-847B-B6343888C7B2}"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457200" y="1600201"/>
            <a:ext cx="4038600" cy="384502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48200" y="1600201"/>
            <a:ext cx="4038600" cy="384502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0C5C885-9B7A-4B17-8310-EE530C425DEA}" type="datetimeFigureOut">
              <a:rPr lang="en-GB"/>
              <a:pPr>
                <a:defRPr/>
              </a:pPr>
              <a:t>29/01/2026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58B8EEB-990A-4F0C-9291-EF0B977359B7}"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1263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1263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D9EF1C09-CA4F-4BCE-BBB3-807960A4357F}" type="datetimeFigureOut">
              <a:rPr lang="en-GB"/>
              <a:pPr>
                <a:defRPr/>
              </a:pPr>
              <a:t>29/01/2026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CB32059-D609-49A4-BBEE-188E4A31895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EE8B223E-DBDC-4596-AD6E-315197730161}" type="datetimeFigureOut">
              <a:rPr lang="en-GB"/>
              <a:pPr>
                <a:defRPr/>
              </a:pPr>
              <a:t>29/01/2026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106BFBA4-6516-40C8-AEF4-AB2662BBA5FB}"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2F0576E-825C-4DA2-A822-3D2C3D0BC806}" type="datetimeFigureOut">
              <a:rPr lang="en-GB"/>
              <a:pPr>
                <a:defRPr/>
              </a:pPr>
              <a:t>29/01/2026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E588EEBB-A273-4EC8-983C-5A76BDE144D5}"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1"/>
            <a:ext cx="5111750" cy="502815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0298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B4B4FAF-A78A-4619-B78C-C65CF7A61D53}" type="datetimeFigureOut">
              <a:rPr lang="en-GB"/>
              <a:pPr>
                <a:defRPr/>
              </a:pPr>
              <a:t>29/01/2026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993AD8-5123-4799-A9FF-E48235408F7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E032865-5FA2-45F9-8E10-899A4E44107A}" type="datetimeFigureOut">
              <a:rPr lang="en-GB"/>
              <a:pPr>
                <a:defRPr/>
              </a:pPr>
              <a:t>29/01/2026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A90AA21-B7B8-479A-ACA4-08F77861034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8C87B5D5-18AC-4EF3-8D03-C03C8F18FBED}" type="datetimeFigureOut">
              <a:rPr lang="en-GB"/>
              <a:pPr>
                <a:defRPr/>
              </a:pPr>
              <a:t>29/01/2026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5A9085A-68BE-4358-8496-9F9D032EC037}"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35575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0BF14D1-D151-4788-BC1E-A3F45E455EE9}" type="datetimeFigureOut">
              <a:rPr lang="en-GB"/>
              <a:pPr>
                <a:defRPr/>
              </a:pPr>
              <a:t>29/01/2026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21C4393-EEF7-4566-A8B2-70AC627E6E86}" type="slidenum">
              <a:rPr lang="en-GB"/>
              <a:pPr>
                <a:defRPr/>
              </a:pPr>
              <a:t>‹#›</a:t>
            </a:fld>
            <a:endParaRPr lang="en-GB"/>
          </a:p>
        </p:txBody>
      </p:sp>
      <p:pic>
        <p:nvPicPr>
          <p:cNvPr id="1031" name="Picture 6" descr="Salford safeguarding graphic_landscape_FINAL-01.jpg"/>
          <p:cNvPicPr>
            <a:picLocks noChangeAspect="1" noChangeArrowheads="1"/>
          </p:cNvPicPr>
          <p:nvPr/>
        </p:nvPicPr>
        <p:blipFill>
          <a:blip r:embed="rId12" cstate="print"/>
          <a:srcRect t="71677"/>
          <a:stretch>
            <a:fillRect/>
          </a:stretch>
        </p:blipFill>
        <p:spPr bwMode="auto">
          <a:xfrm>
            <a:off x="0" y="5043488"/>
            <a:ext cx="9144000" cy="1841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capacityguide.org.uk/" TargetMode="External"/><Relationship Id="rId2" Type="http://schemas.openxmlformats.org/officeDocument/2006/relationships/hyperlink" Target="https://www.gov.uk/government/consultations/changes-to-the-mca-code-of-practice-and-implementation-of-the-lps" TargetMode="External"/><Relationship Id="rId1" Type="http://schemas.openxmlformats.org/officeDocument/2006/relationships/slideLayout" Target="../slideLayouts/slideLayout2.xml"/><Relationship Id="rId4" Type="http://schemas.openxmlformats.org/officeDocument/2006/relationships/hyperlink" Target="https://www.bailii.org/ew/cases/EWCOP/2025/6.html"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www.gov.uk/find-someones-attorney-deputy-or-guardian" TargetMode="External"/><Relationship Id="rId2" Type="http://schemas.openxmlformats.org/officeDocument/2006/relationships/hyperlink" Target="https://www.39essex.com/resources-and-training/mental-capacity-law/" TargetMode="External"/><Relationship Id="rId1" Type="http://schemas.openxmlformats.org/officeDocument/2006/relationships/slideLayout" Target="../slideLayouts/slideLayout2.xml"/><Relationship Id="rId4" Type="http://schemas.openxmlformats.org/officeDocument/2006/relationships/hyperlink" Target="mailto:clientaffairs.finance@nca.nhs.uk"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www.scie.org.uk/mca" TargetMode="External"/><Relationship Id="rId2" Type="http://schemas.openxmlformats.org/officeDocument/2006/relationships/hyperlink" Target="https://www.nice.org.uk/guidance/NG108" TargetMode="External"/><Relationship Id="rId1" Type="http://schemas.openxmlformats.org/officeDocument/2006/relationships/slideLayout" Target="../slideLayouts/slideLayout2.xml"/><Relationship Id="rId6" Type="http://schemas.openxmlformats.org/officeDocument/2006/relationships/hyperlink" Target="https://restraintreductionnetwork.org/" TargetMode="External"/><Relationship Id="rId5" Type="http://schemas.openxmlformats.org/officeDocument/2006/relationships/hyperlink" Target="https://www.local.gov.uk/publications/promoting-less-restrictive-practice-reducing-restrictions-tool-practitioners" TargetMode="External"/><Relationship Id="rId4" Type="http://schemas.openxmlformats.org/officeDocument/2006/relationships/hyperlink" Target="https://www.scie.org.uk/mca/practice/get-me-to-hospital/"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empowermentmattersweb.files.wordpress.com/2014/09/assessing-capacity-financial-decisions-guidance-final.pdf" TargetMode="External"/><Relationship Id="rId2" Type="http://schemas.openxmlformats.org/officeDocument/2006/relationships/hyperlink" Target="https://dewischoice.org.uk/wp-content/uploads/2022/02/Dewis-Choice-Dementia-and-DA_COMPRESSED.pdf" TargetMode="External"/><Relationship Id="rId1" Type="http://schemas.openxmlformats.org/officeDocument/2006/relationships/slideLayout" Target="../slideLayouts/slideLayout2.xml"/><Relationship Id="rId4" Type="http://schemas.openxmlformats.org/officeDocument/2006/relationships/hyperlink" Target="https://safeguardingadults.salford.gov.uk/professionals/safeguarding-adult-reviews-sar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471488" y="333375"/>
            <a:ext cx="7772400" cy="1470025"/>
          </a:xfrm>
        </p:spPr>
        <p:txBody>
          <a:bodyPr/>
          <a:lstStyle/>
          <a:p>
            <a:pPr eaLnBrk="1" hangingPunct="1"/>
            <a:br>
              <a:rPr lang="en-GB" sz="4000" b="1" dirty="0"/>
            </a:br>
            <a:r>
              <a:rPr lang="en-GB" sz="4000" b="1" dirty="0"/>
              <a:t>The Mental Capacity Act</a:t>
            </a:r>
            <a:br>
              <a:rPr lang="en-GB" sz="2800" dirty="0"/>
            </a:br>
            <a:r>
              <a:rPr lang="en-GB" sz="2800" dirty="0"/>
              <a:t>Training for Salford adult social care NQSWs</a:t>
            </a:r>
            <a:br>
              <a:rPr lang="en-GB" sz="2800" dirty="0"/>
            </a:br>
            <a:r>
              <a:rPr lang="en-GB" sz="2800" dirty="0"/>
              <a:t>January 2026</a:t>
            </a:r>
          </a:p>
        </p:txBody>
      </p:sp>
      <p:sp>
        <p:nvSpPr>
          <p:cNvPr id="3" name="Subtitle 2"/>
          <p:cNvSpPr>
            <a:spLocks noGrp="1"/>
          </p:cNvSpPr>
          <p:nvPr>
            <p:ph type="subTitle" idx="1"/>
          </p:nvPr>
        </p:nvSpPr>
        <p:spPr>
          <a:xfrm>
            <a:off x="467544" y="3284984"/>
            <a:ext cx="6400800" cy="1752600"/>
          </a:xfrm>
        </p:spPr>
        <p:txBody>
          <a:bodyPr rtlCol="0">
            <a:normAutofit fontScale="32500" lnSpcReduction="20000"/>
          </a:bodyPr>
          <a:lstStyle/>
          <a:p>
            <a:pPr eaLnBrk="1" fontAlgn="auto" hangingPunct="1">
              <a:spcAft>
                <a:spcPts val="0"/>
              </a:spcAft>
              <a:buFont typeface="Arial" pitchFamily="34" charset="0"/>
              <a:buNone/>
              <a:defRPr/>
            </a:pPr>
            <a:r>
              <a:rPr lang="en-GB" dirty="0"/>
              <a:t>Martin Sexton</a:t>
            </a:r>
          </a:p>
          <a:p>
            <a:pPr eaLnBrk="1" fontAlgn="auto" hangingPunct="1">
              <a:spcAft>
                <a:spcPts val="0"/>
              </a:spcAft>
              <a:buFont typeface="Arial" pitchFamily="34" charset="0"/>
              <a:buNone/>
              <a:defRPr/>
            </a:pPr>
            <a:r>
              <a:rPr lang="en-GB" dirty="0"/>
              <a:t>Principal Social Worker</a:t>
            </a:r>
          </a:p>
          <a:p>
            <a:pPr eaLnBrk="1" fontAlgn="auto" hangingPunct="1">
              <a:spcAft>
                <a:spcPts val="0"/>
              </a:spcAft>
              <a:buFont typeface="Arial" pitchFamily="34" charset="0"/>
              <a:buNone/>
              <a:defRPr/>
            </a:pPr>
            <a:r>
              <a:rPr lang="en-GB" dirty="0"/>
              <a:t>Salford Adult Social Care</a:t>
            </a:r>
          </a:p>
          <a:p>
            <a:pPr eaLnBrk="1" fontAlgn="auto" hangingPunct="1">
              <a:spcAft>
                <a:spcPts val="0"/>
              </a:spcAft>
              <a:buFont typeface="Arial" pitchFamily="34" charset="0"/>
              <a:buNone/>
              <a:defRPr/>
            </a:pPr>
            <a:endParaRPr lang="en-GB" dirty="0"/>
          </a:p>
          <a:p>
            <a:pPr eaLnBrk="1" fontAlgn="auto" hangingPunct="1">
              <a:spcAft>
                <a:spcPts val="0"/>
              </a:spcAft>
              <a:buFont typeface="Arial" pitchFamily="34" charset="0"/>
              <a:buNone/>
              <a:defRPr/>
            </a:pPr>
            <a:r>
              <a:rPr lang="en-GB" dirty="0"/>
              <a:t>Suzanne Jankowski</a:t>
            </a:r>
          </a:p>
          <a:p>
            <a:pPr eaLnBrk="1" fontAlgn="auto" hangingPunct="1">
              <a:spcAft>
                <a:spcPts val="0"/>
              </a:spcAft>
              <a:buFont typeface="Arial" pitchFamily="34" charset="0"/>
              <a:buNone/>
              <a:defRPr/>
            </a:pPr>
            <a:r>
              <a:rPr lang="en-GB" dirty="0"/>
              <a:t>MCA/DOLS team manager</a:t>
            </a:r>
            <a:br>
              <a:rPr lang="en-GB" dirty="0"/>
            </a:br>
            <a:r>
              <a:rPr lang="en-GB" dirty="0"/>
              <a:t>Salford City Council</a:t>
            </a:r>
          </a:p>
          <a:p>
            <a:pPr eaLnBrk="1" fontAlgn="auto" hangingPunct="1">
              <a:spcAft>
                <a:spcPts val="0"/>
              </a:spcAft>
              <a:buFont typeface="Arial" pitchFamily="34" charset="0"/>
              <a:buNone/>
              <a:defRPr/>
            </a:pPr>
            <a:endParaRPr lang="en-GB" dirty="0"/>
          </a:p>
          <a:p>
            <a:pPr eaLnBrk="1" fontAlgn="auto" hangingPunct="1">
              <a:spcAft>
                <a:spcPts val="0"/>
              </a:spcAft>
              <a:buFont typeface="Arial" pitchFamily="34" charset="0"/>
              <a:buNone/>
              <a:defRPr/>
            </a:pPr>
            <a:r>
              <a:rPr lang="en-GB" dirty="0"/>
              <a:t>Jim Leech</a:t>
            </a:r>
          </a:p>
          <a:p>
            <a:pPr eaLnBrk="1" fontAlgn="auto" hangingPunct="1">
              <a:spcAft>
                <a:spcPts val="0"/>
              </a:spcAft>
              <a:buFont typeface="Arial" pitchFamily="34" charset="0"/>
              <a:buNone/>
              <a:defRPr/>
            </a:pPr>
            <a:r>
              <a:rPr lang="en-GB" dirty="0"/>
              <a:t>Best Interests Assessor / AMHP</a:t>
            </a:r>
          </a:p>
          <a:p>
            <a:pPr eaLnBrk="1" fontAlgn="auto" hangingPunct="1">
              <a:spcAft>
                <a:spcPts val="0"/>
              </a:spcAft>
              <a:buFont typeface="Arial" pitchFamily="34" charset="0"/>
              <a:buNone/>
              <a:defRPr/>
            </a:pPr>
            <a:r>
              <a:rPr lang="en-GB" dirty="0"/>
              <a:t>Salford City Council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E78B5-62F6-48A0-BAC1-7013FB0837A5}"/>
              </a:ext>
            </a:extLst>
          </p:cNvPr>
          <p:cNvSpPr>
            <a:spLocks noGrp="1"/>
          </p:cNvSpPr>
          <p:nvPr>
            <p:ph type="title"/>
          </p:nvPr>
        </p:nvSpPr>
        <p:spPr/>
        <p:txBody>
          <a:bodyPr/>
          <a:lstStyle/>
          <a:p>
            <a:r>
              <a:rPr lang="en-GB" b="1" dirty="0"/>
              <a:t>Assessing mental capacity</a:t>
            </a:r>
          </a:p>
        </p:txBody>
      </p:sp>
      <p:sp>
        <p:nvSpPr>
          <p:cNvPr id="3" name="Content Placeholder 2">
            <a:extLst>
              <a:ext uri="{FF2B5EF4-FFF2-40B4-BE49-F238E27FC236}">
                <a16:creationId xmlns:a16="http://schemas.microsoft.com/office/drawing/2014/main" id="{E3B7DB3C-D9CE-4A69-83F2-8CD14CDF44BD}"/>
              </a:ext>
            </a:extLst>
          </p:cNvPr>
          <p:cNvSpPr>
            <a:spLocks noGrp="1"/>
          </p:cNvSpPr>
          <p:nvPr>
            <p:ph idx="1"/>
          </p:nvPr>
        </p:nvSpPr>
        <p:spPr>
          <a:xfrm>
            <a:off x="457200" y="1650206"/>
            <a:ext cx="8229600" cy="3557588"/>
          </a:xfrm>
        </p:spPr>
        <p:txBody>
          <a:bodyPr/>
          <a:lstStyle/>
          <a:p>
            <a:pPr marL="0" indent="0">
              <a:buNone/>
            </a:pPr>
            <a:r>
              <a:rPr lang="en-GB" altLang="en-US" sz="2800" dirty="0"/>
              <a:t>Assessment = Conclusions + evidence + reasons why the conclusions are supported by the evidence</a:t>
            </a:r>
            <a:endParaRPr lang="en-GB" sz="2800" u="sng" dirty="0"/>
          </a:p>
          <a:p>
            <a:pPr marL="0" indent="0">
              <a:buNone/>
            </a:pPr>
            <a:r>
              <a:rPr lang="en-GB" sz="2800" u="sng" dirty="0"/>
              <a:t>Three-stage test</a:t>
            </a:r>
            <a:r>
              <a:rPr lang="en-GB" sz="2800" dirty="0"/>
              <a:t>:</a:t>
            </a:r>
          </a:p>
          <a:p>
            <a:pPr marL="914400" lvl="1" indent="-514350">
              <a:buFont typeface="+mj-lt"/>
              <a:buAutoNum type="arabicPeriod"/>
            </a:pPr>
            <a:r>
              <a:rPr lang="en-GB" sz="2400" dirty="0"/>
              <a:t>Are one or more of the 4 elements of capacity not present?  (‘Functional’ test)</a:t>
            </a:r>
          </a:p>
          <a:p>
            <a:pPr marL="914400" lvl="1" indent="-514350">
              <a:buFont typeface="+mj-lt"/>
              <a:buAutoNum type="arabicPeriod"/>
            </a:pPr>
            <a:r>
              <a:rPr lang="en-GB" sz="2400" dirty="0"/>
              <a:t>Does the person have an impairment or disturbance of the mind or brain? (‘Diagnostic’ test)</a:t>
            </a:r>
          </a:p>
          <a:p>
            <a:pPr marL="914400" lvl="1" indent="-514350">
              <a:buFont typeface="+mj-lt"/>
              <a:buAutoNum type="arabicPeriod"/>
            </a:pPr>
            <a:r>
              <a:rPr lang="en-GB" sz="2400" dirty="0"/>
              <a:t>If 1 and 2 are both true, is 1 explained by 2? (‘Causative nexus’ test)</a:t>
            </a:r>
            <a:endParaRPr lang="en-GB" dirty="0"/>
          </a:p>
          <a:p>
            <a:pPr marL="0" indent="0">
              <a:buNone/>
            </a:pPr>
            <a:r>
              <a:rPr lang="en-GB" dirty="0"/>
              <a:t>All based on balance of probability</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28403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EEADA-228A-4216-9EF4-F91CD5036EDA}"/>
              </a:ext>
            </a:extLst>
          </p:cNvPr>
          <p:cNvSpPr>
            <a:spLocks noGrp="1"/>
          </p:cNvSpPr>
          <p:nvPr>
            <p:ph type="title"/>
          </p:nvPr>
        </p:nvSpPr>
        <p:spPr/>
        <p:txBody>
          <a:bodyPr/>
          <a:lstStyle/>
          <a:p>
            <a:r>
              <a:rPr lang="en-GB" b="1" dirty="0"/>
              <a:t>Assessing mental capacity</a:t>
            </a:r>
          </a:p>
        </p:txBody>
      </p:sp>
      <p:sp>
        <p:nvSpPr>
          <p:cNvPr id="3" name="Content Placeholder 2">
            <a:extLst>
              <a:ext uri="{FF2B5EF4-FFF2-40B4-BE49-F238E27FC236}">
                <a16:creationId xmlns:a16="http://schemas.microsoft.com/office/drawing/2014/main" id="{445AE923-EC0E-4FD0-A3CE-D7D2892ACD62}"/>
              </a:ext>
            </a:extLst>
          </p:cNvPr>
          <p:cNvSpPr>
            <a:spLocks noGrp="1"/>
          </p:cNvSpPr>
          <p:nvPr>
            <p:ph idx="1"/>
          </p:nvPr>
        </p:nvSpPr>
        <p:spPr/>
        <p:txBody>
          <a:bodyPr/>
          <a:lstStyle/>
          <a:p>
            <a:r>
              <a:rPr lang="en-GB" sz="2400" dirty="0"/>
              <a:t>Three-part test needed because people can lack decision-making capacity for other reasons, e.g. undue influence</a:t>
            </a:r>
          </a:p>
          <a:p>
            <a:pPr lvl="1"/>
            <a:r>
              <a:rPr lang="en-GB" sz="2000" dirty="0"/>
              <a:t>The ‘Power Wheel’ can help assess whether coercion and control are factors to consider</a:t>
            </a:r>
          </a:p>
          <a:p>
            <a:r>
              <a:rPr lang="en-GB" sz="2400" dirty="0"/>
              <a:t>Anything can trigger assessment of capacity but the outcomes must be presented as 1 – 2 – 3.</a:t>
            </a:r>
          </a:p>
          <a:p>
            <a:r>
              <a:rPr lang="en-GB" sz="2400" dirty="0"/>
              <a:t>Legal advice needed if the person can’t make the decision but criteria 2 is not satisfied.</a:t>
            </a:r>
          </a:p>
          <a:p>
            <a:r>
              <a:rPr lang="en-GB" sz="2400" dirty="0"/>
              <a:t>Further psychiatric / neuropsychological assessment may be needed if 1 and 2 are met but 3 is uncertain</a:t>
            </a:r>
            <a:endParaRPr lang="en-GB" sz="2800" dirty="0"/>
          </a:p>
        </p:txBody>
      </p:sp>
    </p:spTree>
    <p:extLst>
      <p:ext uri="{BB962C8B-B14F-4D97-AF65-F5344CB8AC3E}">
        <p14:creationId xmlns:p14="http://schemas.microsoft.com/office/powerpoint/2010/main" val="2973932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9208B-A37D-4491-914B-8FC72D8034F8}"/>
              </a:ext>
            </a:extLst>
          </p:cNvPr>
          <p:cNvSpPr>
            <a:spLocks noGrp="1"/>
          </p:cNvSpPr>
          <p:nvPr>
            <p:ph type="title"/>
          </p:nvPr>
        </p:nvSpPr>
        <p:spPr/>
        <p:txBody>
          <a:bodyPr/>
          <a:lstStyle/>
          <a:p>
            <a:r>
              <a:rPr lang="en-GB" b="1" dirty="0"/>
              <a:t>Assessing mental capacity</a:t>
            </a:r>
          </a:p>
        </p:txBody>
      </p:sp>
      <p:sp>
        <p:nvSpPr>
          <p:cNvPr id="3" name="Content Placeholder 2">
            <a:extLst>
              <a:ext uri="{FF2B5EF4-FFF2-40B4-BE49-F238E27FC236}">
                <a16:creationId xmlns:a16="http://schemas.microsoft.com/office/drawing/2014/main" id="{2190D5DF-76DE-44D3-B21F-C0283B0361D2}"/>
              </a:ext>
            </a:extLst>
          </p:cNvPr>
          <p:cNvSpPr>
            <a:spLocks noGrp="1"/>
          </p:cNvSpPr>
          <p:nvPr>
            <p:ph idx="1"/>
          </p:nvPr>
        </p:nvSpPr>
        <p:spPr/>
        <p:txBody>
          <a:bodyPr/>
          <a:lstStyle/>
          <a:p>
            <a:r>
              <a:rPr lang="en-GB" dirty="0"/>
              <a:t>Evidence for the different tests</a:t>
            </a:r>
          </a:p>
          <a:p>
            <a:pPr lvl="1"/>
            <a:r>
              <a:rPr lang="en-GB" b="1" dirty="0"/>
              <a:t>Functional</a:t>
            </a:r>
          </a:p>
          <a:p>
            <a:pPr lvl="2"/>
            <a:r>
              <a:rPr lang="en-GB" dirty="0"/>
              <a:t>Can be verbal but can also be behavioural – ‘executive function’ – the Code says ‘</a:t>
            </a:r>
            <a:r>
              <a:rPr lang="en-GB" i="1" dirty="0"/>
              <a:t>clear evidence of repeated mismatch</a:t>
            </a:r>
            <a:r>
              <a:rPr lang="en-GB" dirty="0"/>
              <a:t>’ (more later)</a:t>
            </a:r>
          </a:p>
          <a:p>
            <a:pPr lvl="1"/>
            <a:r>
              <a:rPr lang="en-GB" b="1" dirty="0"/>
              <a:t>Diagnostic</a:t>
            </a:r>
          </a:p>
          <a:p>
            <a:pPr lvl="2"/>
            <a:r>
              <a:rPr lang="en-GB" dirty="0"/>
              <a:t>Doesn’t have to be a mental health diagnosis but must be based on evidence</a:t>
            </a:r>
          </a:p>
          <a:p>
            <a:r>
              <a:rPr lang="en-GB" dirty="0"/>
              <a:t>May need to repeat one or both tests to be able to make a balance-of-probabilities call</a:t>
            </a:r>
          </a:p>
        </p:txBody>
      </p:sp>
    </p:spTree>
    <p:extLst>
      <p:ext uri="{BB962C8B-B14F-4D97-AF65-F5344CB8AC3E}">
        <p14:creationId xmlns:p14="http://schemas.microsoft.com/office/powerpoint/2010/main" val="3616632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AE0D-9559-4FF6-967D-EE2C08C5E07F}"/>
              </a:ext>
            </a:extLst>
          </p:cNvPr>
          <p:cNvSpPr>
            <a:spLocks noGrp="1"/>
          </p:cNvSpPr>
          <p:nvPr>
            <p:ph type="title"/>
          </p:nvPr>
        </p:nvSpPr>
        <p:spPr/>
        <p:txBody>
          <a:bodyPr/>
          <a:lstStyle/>
          <a:p>
            <a:r>
              <a:rPr lang="en-GB" b="1" dirty="0"/>
              <a:t>Challenges in practice</a:t>
            </a:r>
          </a:p>
        </p:txBody>
      </p:sp>
      <p:sp>
        <p:nvSpPr>
          <p:cNvPr id="3" name="Content Placeholder 2">
            <a:extLst>
              <a:ext uri="{FF2B5EF4-FFF2-40B4-BE49-F238E27FC236}">
                <a16:creationId xmlns:a16="http://schemas.microsoft.com/office/drawing/2014/main" id="{2A0A9B81-03E0-4DFD-9628-ABA2B2DAC7F2}"/>
              </a:ext>
            </a:extLst>
          </p:cNvPr>
          <p:cNvSpPr>
            <a:spLocks noGrp="1"/>
          </p:cNvSpPr>
          <p:nvPr>
            <p:ph idx="1"/>
          </p:nvPr>
        </p:nvSpPr>
        <p:spPr/>
        <p:txBody>
          <a:bodyPr/>
          <a:lstStyle/>
          <a:p>
            <a:r>
              <a:rPr lang="en-GB" sz="2800" dirty="0"/>
              <a:t>Capacity assessment is tricky!  </a:t>
            </a:r>
          </a:p>
          <a:p>
            <a:r>
              <a:rPr lang="en-GB" sz="2800" dirty="0"/>
              <a:t>The </a:t>
            </a:r>
            <a:r>
              <a:rPr lang="en-GB" sz="2800" u="sng" dirty="0"/>
              <a:t>outcome</a:t>
            </a:r>
            <a:r>
              <a:rPr lang="en-GB" sz="2800" dirty="0"/>
              <a:t> is simple (Yes or No) but the </a:t>
            </a:r>
            <a:r>
              <a:rPr lang="en-GB" sz="2800" u="sng" dirty="0"/>
              <a:t>process</a:t>
            </a:r>
            <a:r>
              <a:rPr lang="en-GB" sz="2800" dirty="0"/>
              <a:t> is anything but!</a:t>
            </a:r>
          </a:p>
          <a:p>
            <a:r>
              <a:rPr lang="en-GB" sz="2800" dirty="0"/>
              <a:t>How can you see inside someone’s head?</a:t>
            </a:r>
          </a:p>
          <a:p>
            <a:r>
              <a:rPr lang="en-GB" sz="2800" dirty="0"/>
              <a:t>Anxieties over capacity assessment</a:t>
            </a:r>
          </a:p>
          <a:p>
            <a:pPr lvl="1"/>
            <a:r>
              <a:rPr lang="en-GB" sz="2400" dirty="0"/>
              <a:t>‘P has capacity’ – am I leaving P at risk?</a:t>
            </a:r>
          </a:p>
          <a:p>
            <a:pPr lvl="1"/>
            <a:r>
              <a:rPr lang="en-GB" sz="2400" dirty="0"/>
              <a:t>‘P lacks capacity’ – am I taking away everything P cares about?</a:t>
            </a:r>
          </a:p>
          <a:p>
            <a:pPr lvl="1"/>
            <a:r>
              <a:rPr lang="en-GB" sz="2400" dirty="0"/>
              <a:t>Other people telling you what to do </a:t>
            </a:r>
          </a:p>
          <a:p>
            <a:pPr lvl="1"/>
            <a:r>
              <a:rPr lang="en-GB" sz="2400" dirty="0"/>
              <a:t>Finding the time to do the assessment properly</a:t>
            </a:r>
          </a:p>
          <a:p>
            <a:endParaRPr lang="en-GB" sz="2800" dirty="0"/>
          </a:p>
        </p:txBody>
      </p:sp>
    </p:spTree>
    <p:extLst>
      <p:ext uri="{BB962C8B-B14F-4D97-AF65-F5344CB8AC3E}">
        <p14:creationId xmlns:p14="http://schemas.microsoft.com/office/powerpoint/2010/main" val="45943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C5A5-0B84-47EB-9E35-3478D1E338F1}"/>
              </a:ext>
            </a:extLst>
          </p:cNvPr>
          <p:cNvSpPr>
            <a:spLocks noGrp="1"/>
          </p:cNvSpPr>
          <p:nvPr>
            <p:ph type="title"/>
          </p:nvPr>
        </p:nvSpPr>
        <p:spPr/>
        <p:txBody>
          <a:bodyPr/>
          <a:lstStyle/>
          <a:p>
            <a:r>
              <a:rPr lang="en-US" b="1" dirty="0"/>
              <a:t>Challenges in practice</a:t>
            </a:r>
            <a:endParaRPr lang="en-GB" dirty="0"/>
          </a:p>
        </p:txBody>
      </p:sp>
      <p:sp>
        <p:nvSpPr>
          <p:cNvPr id="3" name="Content Placeholder 2">
            <a:extLst>
              <a:ext uri="{FF2B5EF4-FFF2-40B4-BE49-F238E27FC236}">
                <a16:creationId xmlns:a16="http://schemas.microsoft.com/office/drawing/2014/main" id="{4701CCEA-29D7-46E5-A450-D6D31FD69B89}"/>
              </a:ext>
            </a:extLst>
          </p:cNvPr>
          <p:cNvSpPr>
            <a:spLocks noGrp="1"/>
          </p:cNvSpPr>
          <p:nvPr>
            <p:ph idx="1"/>
          </p:nvPr>
        </p:nvSpPr>
        <p:spPr/>
        <p:txBody>
          <a:bodyPr/>
          <a:lstStyle/>
          <a:p>
            <a:r>
              <a:rPr lang="en-GB" sz="2000" dirty="0"/>
              <a:t>Be clear about the decision that needs to be made</a:t>
            </a:r>
          </a:p>
          <a:p>
            <a:r>
              <a:rPr lang="en-GB" sz="2000" dirty="0"/>
              <a:t>Gather evidence from different sources over time</a:t>
            </a:r>
          </a:p>
          <a:p>
            <a:r>
              <a:rPr lang="en-GB" sz="2000" dirty="0"/>
              <a:t>Ask the person to show you what they can do, not just talk about it</a:t>
            </a:r>
          </a:p>
          <a:p>
            <a:r>
              <a:rPr lang="en-GB" sz="2000" dirty="0"/>
              <a:t>“He says what people want to hear”; “He’s so impulsive”; “She gives up too easily” – is this ‘behaviour’ or an indication of an underlying problem?</a:t>
            </a:r>
          </a:p>
          <a:p>
            <a:r>
              <a:rPr lang="en-GB" sz="2000" dirty="0"/>
              <a:t>Consider other explanations, e.g. undue influence, coercion and control</a:t>
            </a:r>
          </a:p>
          <a:p>
            <a:r>
              <a:rPr lang="en-GB" sz="2000" dirty="0"/>
              <a:t>How can you support the person to make the decision?</a:t>
            </a:r>
          </a:p>
          <a:p>
            <a:pPr lvl="1"/>
            <a:r>
              <a:rPr lang="en-GB" sz="1600" dirty="0"/>
              <a:t>Some autistic people find it difficult to initiate activity – it need not mean that they lack the capacity to make the decision</a:t>
            </a:r>
          </a:p>
          <a:p>
            <a:r>
              <a:rPr lang="en-GB" sz="2000" dirty="0"/>
              <a:t>Neuropsychological assessment </a:t>
            </a:r>
            <a:r>
              <a:rPr lang="en-GB" sz="2000" u="sng" dirty="0"/>
              <a:t>may</a:t>
            </a:r>
            <a:r>
              <a:rPr lang="en-GB" sz="2000" dirty="0"/>
              <a:t> be needed - but SWs (and others) can make these judgements</a:t>
            </a:r>
            <a:endParaRPr lang="en-GB" dirty="0"/>
          </a:p>
        </p:txBody>
      </p:sp>
    </p:spTree>
    <p:extLst>
      <p:ext uri="{BB962C8B-B14F-4D97-AF65-F5344CB8AC3E}">
        <p14:creationId xmlns:p14="http://schemas.microsoft.com/office/powerpoint/2010/main" val="720780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00142-9E5B-4A05-B90F-B8DC4A12FE67}"/>
              </a:ext>
            </a:extLst>
          </p:cNvPr>
          <p:cNvSpPr>
            <a:spLocks noGrp="1"/>
          </p:cNvSpPr>
          <p:nvPr>
            <p:ph type="title"/>
          </p:nvPr>
        </p:nvSpPr>
        <p:spPr/>
        <p:txBody>
          <a:bodyPr/>
          <a:lstStyle/>
          <a:p>
            <a:r>
              <a:rPr lang="en-GB" sz="3600" b="1" dirty="0"/>
              <a:t>Recording a capacity assessment</a:t>
            </a:r>
            <a:endParaRPr lang="en-GB" b="1" dirty="0"/>
          </a:p>
        </p:txBody>
      </p:sp>
      <p:sp>
        <p:nvSpPr>
          <p:cNvPr id="3" name="Content Placeholder 2">
            <a:extLst>
              <a:ext uri="{FF2B5EF4-FFF2-40B4-BE49-F238E27FC236}">
                <a16:creationId xmlns:a16="http://schemas.microsoft.com/office/drawing/2014/main" id="{BBC90881-1B45-49F9-AC2E-7BBEC7634F9F}"/>
              </a:ext>
            </a:extLst>
          </p:cNvPr>
          <p:cNvSpPr>
            <a:spLocks noGrp="1"/>
          </p:cNvSpPr>
          <p:nvPr>
            <p:ph idx="1"/>
          </p:nvPr>
        </p:nvSpPr>
        <p:spPr/>
        <p:txBody>
          <a:bodyPr/>
          <a:lstStyle/>
          <a:p>
            <a:r>
              <a:rPr lang="en-GB" sz="2800" dirty="0"/>
              <a:t>What is the decision</a:t>
            </a:r>
          </a:p>
          <a:p>
            <a:r>
              <a:rPr lang="en-GB" sz="2800" dirty="0"/>
              <a:t>Why it couldn’t wait</a:t>
            </a:r>
          </a:p>
          <a:p>
            <a:r>
              <a:rPr lang="en-GB" sz="2800" dirty="0"/>
              <a:t>What is the relevant information</a:t>
            </a:r>
          </a:p>
          <a:p>
            <a:r>
              <a:rPr lang="en-GB" sz="2800" dirty="0"/>
              <a:t>How was the person supported</a:t>
            </a:r>
          </a:p>
          <a:p>
            <a:r>
              <a:rPr lang="en-GB" sz="2800" dirty="0"/>
              <a:t>Functional test</a:t>
            </a:r>
            <a:r>
              <a:rPr lang="en-GB" sz="2400" dirty="0"/>
              <a:t> – </a:t>
            </a:r>
            <a:r>
              <a:rPr lang="en-GB" sz="2800" dirty="0"/>
              <a:t>Diagnostic test</a:t>
            </a:r>
            <a:r>
              <a:rPr lang="en-GB" sz="2400" dirty="0"/>
              <a:t> – </a:t>
            </a:r>
            <a:r>
              <a:rPr lang="en-GB" sz="2800" dirty="0"/>
              <a:t>Causative nexus: evidence and analysis on balance of probability</a:t>
            </a:r>
            <a:endParaRPr lang="en-GB" dirty="0"/>
          </a:p>
          <a:p>
            <a:r>
              <a:rPr lang="en-GB" sz="2800" dirty="0"/>
              <a:t>Outcome and next steps</a:t>
            </a:r>
          </a:p>
          <a:p>
            <a:r>
              <a:rPr lang="en-GB" sz="2800" dirty="0"/>
              <a:t>Write up ASAP but don’t delay urgent action</a:t>
            </a:r>
            <a:endParaRPr lang="en-GB" dirty="0"/>
          </a:p>
        </p:txBody>
      </p:sp>
    </p:spTree>
    <p:extLst>
      <p:ext uri="{BB962C8B-B14F-4D97-AF65-F5344CB8AC3E}">
        <p14:creationId xmlns:p14="http://schemas.microsoft.com/office/powerpoint/2010/main" val="3366481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3B690-8903-44BE-86E1-5D58CA403F67}"/>
              </a:ext>
            </a:extLst>
          </p:cNvPr>
          <p:cNvSpPr>
            <a:spLocks noGrp="1"/>
          </p:cNvSpPr>
          <p:nvPr>
            <p:ph type="title"/>
          </p:nvPr>
        </p:nvSpPr>
        <p:spPr/>
        <p:txBody>
          <a:bodyPr/>
          <a:lstStyle/>
          <a:p>
            <a:r>
              <a:rPr lang="en-GB" b="1" dirty="0"/>
              <a:t>Best interests</a:t>
            </a:r>
          </a:p>
        </p:txBody>
      </p:sp>
      <p:sp>
        <p:nvSpPr>
          <p:cNvPr id="3" name="Content Placeholder 2">
            <a:extLst>
              <a:ext uri="{FF2B5EF4-FFF2-40B4-BE49-F238E27FC236}">
                <a16:creationId xmlns:a16="http://schemas.microsoft.com/office/drawing/2014/main" id="{EC74645E-9B2C-4C2D-88A0-818D0CBE6038}"/>
              </a:ext>
            </a:extLst>
          </p:cNvPr>
          <p:cNvSpPr>
            <a:spLocks noGrp="1"/>
          </p:cNvSpPr>
          <p:nvPr>
            <p:ph idx="1"/>
          </p:nvPr>
        </p:nvSpPr>
        <p:spPr/>
        <p:txBody>
          <a:bodyPr/>
          <a:lstStyle/>
          <a:p>
            <a:pPr marL="457200" lvl="1" indent="0">
              <a:buNone/>
            </a:pPr>
            <a:r>
              <a:rPr lang="en-US" sz="2800" dirty="0">
                <a:solidFill>
                  <a:srgbClr val="000000"/>
                </a:solidFill>
                <a:latin typeface="arial" panose="020B0604020202020204" pitchFamily="34" charset="0"/>
              </a:rPr>
              <a:t>‘What is the good of keeping someone safe if it merely makes them miserable?’ </a:t>
            </a:r>
          </a:p>
          <a:p>
            <a:pPr marL="457200" lvl="1" indent="0" algn="r">
              <a:buNone/>
            </a:pPr>
            <a:r>
              <a:rPr lang="en-US" sz="2800" i="1" dirty="0">
                <a:solidFill>
                  <a:srgbClr val="000000"/>
                </a:solidFill>
                <a:latin typeface="arial" panose="020B0604020202020204" pitchFamily="34" charset="0"/>
              </a:rPr>
              <a:t>Sir James Munby</a:t>
            </a:r>
            <a:endParaRPr lang="en-GB" i="1" dirty="0"/>
          </a:p>
          <a:p>
            <a:pPr marL="457200" lvl="1" indent="0">
              <a:buNone/>
            </a:pPr>
            <a:endParaRPr lang="en-GB" dirty="0"/>
          </a:p>
        </p:txBody>
      </p:sp>
    </p:spTree>
    <p:extLst>
      <p:ext uri="{BB962C8B-B14F-4D97-AF65-F5344CB8AC3E}">
        <p14:creationId xmlns:p14="http://schemas.microsoft.com/office/powerpoint/2010/main" val="2344588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4EB8B-35B2-4755-BFA9-B478BCAABD59}"/>
              </a:ext>
            </a:extLst>
          </p:cNvPr>
          <p:cNvSpPr>
            <a:spLocks noGrp="1"/>
          </p:cNvSpPr>
          <p:nvPr>
            <p:ph type="title"/>
          </p:nvPr>
        </p:nvSpPr>
        <p:spPr/>
        <p:txBody>
          <a:bodyPr/>
          <a:lstStyle/>
          <a:p>
            <a:r>
              <a:rPr lang="en-GB" sz="3600" b="1" dirty="0"/>
              <a:t>MCA principles and best interests</a:t>
            </a:r>
            <a:endParaRPr lang="en-GB" b="1" dirty="0"/>
          </a:p>
        </p:txBody>
      </p:sp>
      <p:sp>
        <p:nvSpPr>
          <p:cNvPr id="3" name="Content Placeholder 2">
            <a:extLst>
              <a:ext uri="{FF2B5EF4-FFF2-40B4-BE49-F238E27FC236}">
                <a16:creationId xmlns:a16="http://schemas.microsoft.com/office/drawing/2014/main" id="{8CB98C2C-BD7A-406B-B122-800BCD3F46D3}"/>
              </a:ext>
            </a:extLst>
          </p:cNvPr>
          <p:cNvSpPr>
            <a:spLocks noGrp="1"/>
          </p:cNvSpPr>
          <p:nvPr>
            <p:ph idx="1"/>
          </p:nvPr>
        </p:nvSpPr>
        <p:spPr/>
        <p:txBody>
          <a:bodyPr/>
          <a:lstStyle/>
          <a:p>
            <a:pPr marL="0" indent="0" algn="l">
              <a:buNone/>
            </a:pPr>
            <a:r>
              <a:rPr lang="en-US" sz="2000" dirty="0">
                <a:solidFill>
                  <a:srgbClr val="000000"/>
                </a:solidFill>
                <a:latin typeface="arial" panose="020B0604020202020204" pitchFamily="34" charset="0"/>
              </a:rPr>
              <a:t>4. ‘An act done, or decision made, under this Act for or on behalf of a person who lacks capacity must be done, or made, in his best interests’</a:t>
            </a:r>
          </a:p>
          <a:p>
            <a:pPr marL="0" indent="0" algn="l">
              <a:buNone/>
            </a:pPr>
            <a:endParaRPr lang="en-US" sz="2000" dirty="0">
              <a:solidFill>
                <a:srgbClr val="000000"/>
              </a:solidFill>
              <a:latin typeface="arial" panose="020B0604020202020204" pitchFamily="34" charset="0"/>
            </a:endParaRPr>
          </a:p>
          <a:p>
            <a:r>
              <a:rPr lang="en-GB" sz="2000" dirty="0">
                <a:solidFill>
                  <a:srgbClr val="000000"/>
                </a:solidFill>
                <a:latin typeface="arial" panose="020B0604020202020204" pitchFamily="34" charset="0"/>
              </a:rPr>
              <a:t>Best interests decision is a judgment – the best we can do</a:t>
            </a:r>
          </a:p>
          <a:p>
            <a:r>
              <a:rPr lang="en-GB" sz="2000" dirty="0">
                <a:solidFill>
                  <a:srgbClr val="000000"/>
                </a:solidFill>
                <a:latin typeface="arial" panose="020B0604020202020204" pitchFamily="34" charset="0"/>
              </a:rPr>
              <a:t>Reasonable people can reasonably disagree about best interests</a:t>
            </a:r>
          </a:p>
          <a:p>
            <a:r>
              <a:rPr lang="en-GB" sz="2000" u="sng" dirty="0">
                <a:solidFill>
                  <a:srgbClr val="000000"/>
                </a:solidFill>
                <a:latin typeface="arial" panose="020B0604020202020204" pitchFamily="34" charset="0"/>
              </a:rPr>
              <a:t>Decision</a:t>
            </a:r>
            <a:r>
              <a:rPr lang="en-GB" sz="2000" dirty="0">
                <a:solidFill>
                  <a:srgbClr val="000000"/>
                </a:solidFill>
                <a:latin typeface="arial" panose="020B0604020202020204" pitchFamily="34" charset="0"/>
              </a:rPr>
              <a:t> can’t be ‘right’ or ‘wrong’ BUT the </a:t>
            </a:r>
            <a:r>
              <a:rPr lang="en-GB" sz="2000" u="sng" dirty="0">
                <a:solidFill>
                  <a:srgbClr val="000000"/>
                </a:solidFill>
                <a:latin typeface="arial" panose="020B0604020202020204" pitchFamily="34" charset="0"/>
              </a:rPr>
              <a:t>process</a:t>
            </a:r>
            <a:r>
              <a:rPr lang="en-GB" sz="2000" dirty="0">
                <a:solidFill>
                  <a:srgbClr val="000000"/>
                </a:solidFill>
                <a:latin typeface="arial" panose="020B0604020202020204" pitchFamily="34" charset="0"/>
              </a:rPr>
              <a:t> can be</a:t>
            </a:r>
          </a:p>
          <a:p>
            <a:pPr lvl="1"/>
            <a:r>
              <a:rPr lang="en-GB" sz="1800" dirty="0">
                <a:solidFill>
                  <a:srgbClr val="000000"/>
                </a:solidFill>
                <a:latin typeface="arial" panose="020B0604020202020204" pitchFamily="34" charset="0"/>
              </a:rPr>
              <a:t>Wrong process ⇨ you can’t rely on the decision ⇨ you have no defence against liability!</a:t>
            </a:r>
          </a:p>
          <a:p>
            <a:r>
              <a:rPr lang="en-GB" sz="2000" dirty="0">
                <a:solidFill>
                  <a:srgbClr val="000000"/>
                </a:solidFill>
                <a:latin typeface="arial" panose="020B0604020202020204" pitchFamily="34" charset="0"/>
              </a:rPr>
              <a:t>You MUST have evidence of lack of capacity first – there is no ‘duty of care’ to make a best interests decision for someone who has the mental capacity to make the decision themselves</a:t>
            </a:r>
          </a:p>
          <a:p>
            <a:pPr lvl="1"/>
            <a:r>
              <a:rPr lang="en-GB" sz="2000" dirty="0">
                <a:solidFill>
                  <a:srgbClr val="000000"/>
                </a:solidFill>
                <a:latin typeface="arial" panose="020B0604020202020204" pitchFamily="34" charset="0"/>
              </a:rPr>
              <a:t>But you should still advise them, warn them, check if they are OK etc  - professional curiosity</a:t>
            </a:r>
          </a:p>
          <a:p>
            <a:pPr marL="0" indent="0" algn="l">
              <a:buNone/>
            </a:pPr>
            <a:endParaRPr lang="en-US" b="0" i="0" dirty="0">
              <a:solidFill>
                <a:srgbClr val="000000"/>
              </a:solidFill>
              <a:effectLst/>
              <a:latin typeface="arial" panose="020B0604020202020204" pitchFamily="34" charset="0"/>
            </a:endParaRPr>
          </a:p>
          <a:p>
            <a:pPr marL="0" indent="0" algn="l">
              <a:buNone/>
            </a:pPr>
            <a:endParaRPr lang="en-US" b="0" i="0" dirty="0">
              <a:solidFill>
                <a:srgbClr val="000000"/>
              </a:solidFill>
              <a:effectLst/>
              <a:latin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1809236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82955-3144-4DF3-84B3-75B0CA3CB94B}"/>
              </a:ext>
            </a:extLst>
          </p:cNvPr>
          <p:cNvSpPr>
            <a:spLocks noGrp="1"/>
          </p:cNvSpPr>
          <p:nvPr>
            <p:ph type="title"/>
          </p:nvPr>
        </p:nvSpPr>
        <p:spPr/>
        <p:txBody>
          <a:bodyPr/>
          <a:lstStyle/>
          <a:p>
            <a:r>
              <a:rPr lang="en-GB" sz="3600" b="1" dirty="0"/>
              <a:t>MCA principles and best interests</a:t>
            </a:r>
          </a:p>
        </p:txBody>
      </p:sp>
      <p:sp>
        <p:nvSpPr>
          <p:cNvPr id="3" name="Content Placeholder 2">
            <a:extLst>
              <a:ext uri="{FF2B5EF4-FFF2-40B4-BE49-F238E27FC236}">
                <a16:creationId xmlns:a16="http://schemas.microsoft.com/office/drawing/2014/main" id="{CDEACAAE-5A20-4940-9F95-5393EA3C2167}"/>
              </a:ext>
            </a:extLst>
          </p:cNvPr>
          <p:cNvSpPr>
            <a:spLocks noGrp="1"/>
          </p:cNvSpPr>
          <p:nvPr>
            <p:ph idx="1"/>
          </p:nvPr>
        </p:nvSpPr>
        <p:spPr/>
        <p:txBody>
          <a:bodyPr/>
          <a:lstStyle/>
          <a:p>
            <a:pPr marL="0" indent="0">
              <a:buNone/>
            </a:pPr>
            <a:r>
              <a:rPr lang="en-US" sz="2400" b="0" i="0" dirty="0">
                <a:solidFill>
                  <a:srgbClr val="000000"/>
                </a:solidFill>
                <a:effectLst/>
                <a:latin typeface="arial" panose="020B0604020202020204" pitchFamily="34" charset="0"/>
              </a:rPr>
              <a:t>5. ‘Before the act is done, or the decision is made, regard must be had to whether the purpose for which it is needed can be as effectively achieved in a way that is less restrictive of the person's rights and freedom of action’.</a:t>
            </a:r>
          </a:p>
          <a:p>
            <a:r>
              <a:rPr lang="en-US" sz="2400" dirty="0">
                <a:solidFill>
                  <a:srgbClr val="000000"/>
                </a:solidFill>
                <a:latin typeface="arial" panose="020B0604020202020204" pitchFamily="34" charset="0"/>
              </a:rPr>
              <a:t>Restraint:</a:t>
            </a:r>
          </a:p>
          <a:p>
            <a:pPr lvl="1"/>
            <a:r>
              <a:rPr lang="en-US" sz="2000" dirty="0">
                <a:solidFill>
                  <a:srgbClr val="000000"/>
                </a:solidFill>
                <a:latin typeface="arial" panose="020B0604020202020204" pitchFamily="34" charset="0"/>
              </a:rPr>
              <a:t>Use of force or threatening to use force</a:t>
            </a:r>
          </a:p>
          <a:p>
            <a:pPr lvl="1"/>
            <a:r>
              <a:rPr lang="en-US" sz="2000" dirty="0">
                <a:solidFill>
                  <a:srgbClr val="000000"/>
                </a:solidFill>
                <a:latin typeface="arial" panose="020B0604020202020204" pitchFamily="34" charset="0"/>
              </a:rPr>
              <a:t>Confining the person to a particular place with or without force</a:t>
            </a:r>
          </a:p>
          <a:p>
            <a:r>
              <a:rPr lang="en-US" sz="2400" dirty="0">
                <a:solidFill>
                  <a:srgbClr val="000000"/>
                </a:solidFill>
                <a:latin typeface="arial" panose="020B0604020202020204" pitchFamily="34" charset="0"/>
              </a:rPr>
              <a:t>Is it necessary?</a:t>
            </a:r>
          </a:p>
          <a:p>
            <a:pPr lvl="1"/>
            <a:r>
              <a:rPr lang="en-US" sz="2000" dirty="0">
                <a:solidFill>
                  <a:srgbClr val="000000"/>
                </a:solidFill>
                <a:latin typeface="arial" panose="020B0604020202020204" pitchFamily="34" charset="0"/>
              </a:rPr>
              <a:t>Will the person be harmed unless it is done?</a:t>
            </a:r>
          </a:p>
          <a:p>
            <a:r>
              <a:rPr lang="en-US" sz="2400" dirty="0">
                <a:solidFill>
                  <a:srgbClr val="000000"/>
                </a:solidFill>
                <a:latin typeface="arial" panose="020B0604020202020204" pitchFamily="34" charset="0"/>
              </a:rPr>
              <a:t>Is it proportionate?</a:t>
            </a:r>
          </a:p>
          <a:p>
            <a:pPr lvl="1"/>
            <a:r>
              <a:rPr lang="en-US" sz="2000" dirty="0">
                <a:solidFill>
                  <a:srgbClr val="000000"/>
                </a:solidFill>
                <a:latin typeface="arial" panose="020B0604020202020204" pitchFamily="34" charset="0"/>
              </a:rPr>
              <a:t>Does it do more good than harm, taking into account any harm (emotional, physical </a:t>
            </a:r>
            <a:r>
              <a:rPr lang="en-US" sz="2000" dirty="0" err="1">
                <a:solidFill>
                  <a:srgbClr val="000000"/>
                </a:solidFill>
                <a:latin typeface="arial" panose="020B0604020202020204" pitchFamily="34" charset="0"/>
              </a:rPr>
              <a:t>etc</a:t>
            </a:r>
            <a:r>
              <a:rPr lang="en-US" sz="2000" dirty="0">
                <a:solidFill>
                  <a:srgbClr val="000000"/>
                </a:solidFill>
                <a:latin typeface="arial" panose="020B0604020202020204" pitchFamily="34" charset="0"/>
              </a:rPr>
              <a:t>) caused by the restriction itself?</a:t>
            </a:r>
          </a:p>
        </p:txBody>
      </p:sp>
    </p:spTree>
    <p:extLst>
      <p:ext uri="{BB962C8B-B14F-4D97-AF65-F5344CB8AC3E}">
        <p14:creationId xmlns:p14="http://schemas.microsoft.com/office/powerpoint/2010/main" val="3146098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2D8D0-89D2-4F14-8668-5BD85EDC29EA}"/>
              </a:ext>
            </a:extLst>
          </p:cNvPr>
          <p:cNvSpPr>
            <a:spLocks noGrp="1"/>
          </p:cNvSpPr>
          <p:nvPr>
            <p:ph type="title"/>
          </p:nvPr>
        </p:nvSpPr>
        <p:spPr/>
        <p:txBody>
          <a:bodyPr/>
          <a:lstStyle/>
          <a:p>
            <a:r>
              <a:rPr lang="en-GB" sz="3600" b="1" dirty="0"/>
              <a:t>Professional assessment and best interests</a:t>
            </a:r>
          </a:p>
        </p:txBody>
      </p:sp>
      <p:graphicFrame>
        <p:nvGraphicFramePr>
          <p:cNvPr id="4" name="Content Placeholder 3">
            <a:extLst>
              <a:ext uri="{FF2B5EF4-FFF2-40B4-BE49-F238E27FC236}">
                <a16:creationId xmlns:a16="http://schemas.microsoft.com/office/drawing/2014/main" id="{A18E4AF6-5EAD-4A11-BB1D-C83A60563DB4}"/>
              </a:ext>
            </a:extLst>
          </p:cNvPr>
          <p:cNvGraphicFramePr>
            <a:graphicFrameLocks noGrp="1"/>
          </p:cNvGraphicFramePr>
          <p:nvPr>
            <p:ph idx="1"/>
            <p:extLst>
              <p:ext uri="{D42A27DB-BD31-4B8C-83A1-F6EECF244321}">
                <p14:modId xmlns:p14="http://schemas.microsoft.com/office/powerpoint/2010/main" val="2614441693"/>
              </p:ext>
            </p:extLst>
          </p:nvPr>
        </p:nvGraphicFramePr>
        <p:xfrm>
          <a:off x="611560" y="1628800"/>
          <a:ext cx="8075240" cy="4050914"/>
        </p:xfrm>
        <a:graphic>
          <a:graphicData uri="http://schemas.openxmlformats.org/drawingml/2006/table">
            <a:tbl>
              <a:tblPr firstRow="1" firstCol="1" bandRow="1">
                <a:tableStyleId>{5C22544A-7EE6-4342-B048-85BDC9FD1C3A}</a:tableStyleId>
              </a:tblPr>
              <a:tblGrid>
                <a:gridCol w="3857385">
                  <a:extLst>
                    <a:ext uri="{9D8B030D-6E8A-4147-A177-3AD203B41FA5}">
                      <a16:colId xmlns:a16="http://schemas.microsoft.com/office/drawing/2014/main" val="4229123124"/>
                    </a:ext>
                  </a:extLst>
                </a:gridCol>
                <a:gridCol w="4217855">
                  <a:extLst>
                    <a:ext uri="{9D8B030D-6E8A-4147-A177-3AD203B41FA5}">
                      <a16:colId xmlns:a16="http://schemas.microsoft.com/office/drawing/2014/main" val="474512098"/>
                    </a:ext>
                  </a:extLst>
                </a:gridCol>
              </a:tblGrid>
              <a:tr h="304597">
                <a:tc>
                  <a:txBody>
                    <a:bodyPr/>
                    <a:lstStyle/>
                    <a:p>
                      <a:pPr algn="ctr">
                        <a:lnSpc>
                          <a:spcPct val="107000"/>
                        </a:lnSpc>
                        <a:spcAft>
                          <a:spcPts val="800"/>
                        </a:spcAft>
                      </a:pPr>
                      <a:r>
                        <a:rPr lang="en-GB" sz="1100">
                          <a:effectLst/>
                        </a:rPr>
                        <a:t>Care Act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a:effectLst/>
                        </a:rPr>
                        <a:t>Mental Capacity Act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5541439"/>
                  </a:ext>
                </a:extLst>
              </a:tr>
              <a:tr h="806958">
                <a:tc>
                  <a:txBody>
                    <a:bodyPr/>
                    <a:lstStyle/>
                    <a:p>
                      <a:pPr>
                        <a:lnSpc>
                          <a:spcPct val="107000"/>
                        </a:lnSpc>
                        <a:spcAft>
                          <a:spcPts val="800"/>
                        </a:spcAft>
                      </a:pPr>
                      <a:r>
                        <a:rPr lang="en-GB" sz="1100">
                          <a:effectLst/>
                        </a:rPr>
                        <a:t>Begin assessment</a:t>
                      </a:r>
                    </a:p>
                    <a:p>
                      <a:pPr>
                        <a:lnSpc>
                          <a:spcPct val="107000"/>
                        </a:lnSpc>
                        <a:spcAft>
                          <a:spcPts val="800"/>
                        </a:spcAft>
                      </a:pPr>
                      <a:r>
                        <a:rPr lang="en-GB" sz="1100">
                          <a:effectLst/>
                        </a:rPr>
                        <a:t>Consider entitlement to Care Act advocacy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Get consent or make best interests decision whether to assess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1966046"/>
                  </a:ext>
                </a:extLst>
              </a:tr>
              <a:tr h="2314046">
                <a:tc>
                  <a:txBody>
                    <a:bodyPr/>
                    <a:lstStyle/>
                    <a:p>
                      <a:pPr>
                        <a:lnSpc>
                          <a:spcPct val="107000"/>
                        </a:lnSpc>
                        <a:spcAft>
                          <a:spcPts val="800"/>
                        </a:spcAft>
                      </a:pPr>
                      <a:r>
                        <a:rPr lang="en-GB" sz="1100">
                          <a:effectLst/>
                        </a:rPr>
                        <a:t>Consider the person’s views</a:t>
                      </a:r>
                    </a:p>
                    <a:p>
                      <a:pPr>
                        <a:lnSpc>
                          <a:spcPct val="107000"/>
                        </a:lnSpc>
                        <a:spcAft>
                          <a:spcPts val="800"/>
                        </a:spcAft>
                      </a:pPr>
                      <a:r>
                        <a:rPr lang="en-GB" sz="1100">
                          <a:effectLst/>
                        </a:rPr>
                        <a:t>Focus on strengths</a:t>
                      </a:r>
                    </a:p>
                    <a:p>
                      <a:pPr>
                        <a:lnSpc>
                          <a:spcPct val="107000"/>
                        </a:lnSpc>
                        <a:spcAft>
                          <a:spcPts val="800"/>
                        </a:spcAft>
                      </a:pPr>
                      <a:r>
                        <a:rPr lang="en-GB" sz="1100">
                          <a:effectLst/>
                        </a:rPr>
                        <a:t>Assess needs and risks</a:t>
                      </a:r>
                    </a:p>
                    <a:p>
                      <a:pPr>
                        <a:lnSpc>
                          <a:spcPct val="107000"/>
                        </a:lnSpc>
                        <a:spcAft>
                          <a:spcPts val="800"/>
                        </a:spcAft>
                      </a:pPr>
                      <a:r>
                        <a:rPr lang="en-GB" sz="1100">
                          <a:effectLst/>
                        </a:rPr>
                        <a:t>Identify eligible needs</a:t>
                      </a:r>
                    </a:p>
                    <a:p>
                      <a:pPr>
                        <a:lnSpc>
                          <a:spcPct val="107000"/>
                        </a:lnSpc>
                        <a:spcAft>
                          <a:spcPts val="800"/>
                        </a:spcAft>
                      </a:pPr>
                      <a:r>
                        <a:rPr lang="en-GB" sz="1100">
                          <a:effectLst/>
                        </a:rPr>
                        <a:t>Consider well-being principle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1701"/>
                  </a:ext>
                </a:extLst>
              </a:tr>
              <a:tr h="625313">
                <a:tc>
                  <a:txBody>
                    <a:bodyPr/>
                    <a:lstStyle/>
                    <a:p>
                      <a:pPr>
                        <a:lnSpc>
                          <a:spcPct val="107000"/>
                        </a:lnSpc>
                        <a:spcAft>
                          <a:spcPts val="800"/>
                        </a:spcAft>
                      </a:pPr>
                      <a:r>
                        <a:rPr lang="en-GB" sz="1100">
                          <a:effectLst/>
                        </a:rPr>
                        <a:t>Draw up support plan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Get consent or make best interests decision whether to implement support plan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200974"/>
                  </a:ext>
                </a:extLst>
              </a:tr>
            </a:tbl>
          </a:graphicData>
        </a:graphic>
      </p:graphicFrame>
      <p:sp>
        <p:nvSpPr>
          <p:cNvPr id="5" name="Rectangle 1">
            <a:extLst>
              <a:ext uri="{FF2B5EF4-FFF2-40B4-BE49-F238E27FC236}">
                <a16:creationId xmlns:a16="http://schemas.microsoft.com/office/drawing/2014/main" id="{43DD9BCF-433B-4C06-93CE-B083737A6E2B}"/>
              </a:ext>
            </a:extLst>
          </p:cNvPr>
          <p:cNvSpPr>
            <a:spLocks noChangeArrowheads="1"/>
          </p:cNvSpPr>
          <p:nvPr/>
        </p:nvSpPr>
        <p:spPr bwMode="auto">
          <a:xfrm>
            <a:off x="-4176324" y="-87925"/>
            <a:ext cx="17837621" cy="639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95466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CCE32-58F2-FC3B-C9E4-A63684F98D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096A4-EBA8-2CC7-1DB7-9C39FF54D560}"/>
              </a:ext>
            </a:extLst>
          </p:cNvPr>
          <p:cNvSpPr>
            <a:spLocks noGrp="1"/>
          </p:cNvSpPr>
          <p:nvPr>
            <p:ph type="title"/>
          </p:nvPr>
        </p:nvSpPr>
        <p:spPr/>
        <p:txBody>
          <a:bodyPr/>
          <a:lstStyle/>
          <a:p>
            <a:r>
              <a:rPr lang="en-GB" sz="3600" b="1" dirty="0"/>
              <a:t>What is the Mental Capacity Act?</a:t>
            </a:r>
          </a:p>
        </p:txBody>
      </p:sp>
      <p:sp>
        <p:nvSpPr>
          <p:cNvPr id="3" name="Content Placeholder 2">
            <a:extLst>
              <a:ext uri="{FF2B5EF4-FFF2-40B4-BE49-F238E27FC236}">
                <a16:creationId xmlns:a16="http://schemas.microsoft.com/office/drawing/2014/main" id="{B0CAEA96-8D4B-D5D1-83DA-61DE300E803A}"/>
              </a:ext>
            </a:extLst>
          </p:cNvPr>
          <p:cNvSpPr>
            <a:spLocks noGrp="1"/>
          </p:cNvSpPr>
          <p:nvPr>
            <p:ph idx="1"/>
          </p:nvPr>
        </p:nvSpPr>
        <p:spPr/>
        <p:txBody>
          <a:bodyPr/>
          <a:lstStyle/>
          <a:p>
            <a:r>
              <a:rPr lang="en-US" sz="2400" dirty="0"/>
              <a:t>“An Act to make new provision relating to persons who lack capacity; to establish a superior court of record called the Court of Protection … To make provision in connection with the Convention on the International Protection of Adults 2000, and for connected purposes“</a:t>
            </a:r>
          </a:p>
          <a:p>
            <a:pPr marL="0" indent="0">
              <a:buNone/>
            </a:pPr>
            <a:endParaRPr lang="en-US" sz="2400" dirty="0"/>
          </a:p>
          <a:p>
            <a:r>
              <a:rPr lang="en-US" sz="2400" dirty="0"/>
              <a:t>Based on the Law Commission’s 1995 report</a:t>
            </a:r>
          </a:p>
          <a:p>
            <a:r>
              <a:rPr lang="en-US" sz="2400" dirty="0"/>
              <a:t>Royal Assent 2005; implemented 2007</a:t>
            </a:r>
          </a:p>
          <a:p>
            <a:r>
              <a:rPr lang="en-US" sz="2400" dirty="0"/>
              <a:t>Applies from age 16</a:t>
            </a:r>
          </a:p>
          <a:p>
            <a:r>
              <a:rPr lang="en-US" sz="2400" dirty="0"/>
              <a:t>Applies to </a:t>
            </a:r>
            <a:r>
              <a:rPr lang="en-US" sz="2400" u="sng" dirty="0"/>
              <a:t>everyone</a:t>
            </a:r>
            <a:r>
              <a:rPr lang="en-US" sz="2400" dirty="0"/>
              <a:t>, not just professionals</a:t>
            </a:r>
          </a:p>
        </p:txBody>
      </p:sp>
    </p:spTree>
    <p:extLst>
      <p:ext uri="{BB962C8B-B14F-4D97-AF65-F5344CB8AC3E}">
        <p14:creationId xmlns:p14="http://schemas.microsoft.com/office/powerpoint/2010/main" val="1626109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3C1A5-25C1-40B4-82D4-E0C64DAD6E01}"/>
              </a:ext>
            </a:extLst>
          </p:cNvPr>
          <p:cNvSpPr>
            <a:spLocks noGrp="1"/>
          </p:cNvSpPr>
          <p:nvPr>
            <p:ph type="title"/>
          </p:nvPr>
        </p:nvSpPr>
        <p:spPr/>
        <p:txBody>
          <a:bodyPr/>
          <a:lstStyle/>
          <a:p>
            <a:r>
              <a:rPr lang="en-GB" b="1" dirty="0"/>
              <a:t>Who is the decision-maker?</a:t>
            </a:r>
          </a:p>
        </p:txBody>
      </p:sp>
      <p:sp>
        <p:nvSpPr>
          <p:cNvPr id="3" name="Content Placeholder 2">
            <a:extLst>
              <a:ext uri="{FF2B5EF4-FFF2-40B4-BE49-F238E27FC236}">
                <a16:creationId xmlns:a16="http://schemas.microsoft.com/office/drawing/2014/main" id="{9AA98EBE-C727-41C6-BD31-524ABAFD7528}"/>
              </a:ext>
            </a:extLst>
          </p:cNvPr>
          <p:cNvSpPr>
            <a:spLocks noGrp="1"/>
          </p:cNvSpPr>
          <p:nvPr>
            <p:ph idx="1"/>
          </p:nvPr>
        </p:nvSpPr>
        <p:spPr>
          <a:xfrm>
            <a:off x="457200" y="1650206"/>
            <a:ext cx="8229600" cy="3557588"/>
          </a:xfrm>
        </p:spPr>
        <p:txBody>
          <a:bodyPr/>
          <a:lstStyle/>
          <a:p>
            <a:r>
              <a:rPr lang="en-GB" sz="2400" dirty="0"/>
              <a:t>No </a:t>
            </a:r>
            <a:r>
              <a:rPr lang="en-GB" sz="2400" u="sng" dirty="0"/>
              <a:t>powers</a:t>
            </a:r>
            <a:r>
              <a:rPr lang="en-GB" sz="2400" dirty="0"/>
              <a:t> in the MCA, only defences against liability</a:t>
            </a:r>
          </a:p>
          <a:p>
            <a:pPr lvl="1"/>
            <a:r>
              <a:rPr lang="en-GB" sz="2000" dirty="0"/>
              <a:t>Decision-making should be by consensus</a:t>
            </a:r>
          </a:p>
          <a:p>
            <a:pPr lvl="1"/>
            <a:r>
              <a:rPr lang="en-GB" sz="2000" dirty="0"/>
              <a:t>All relevant people must be involved</a:t>
            </a:r>
          </a:p>
          <a:p>
            <a:r>
              <a:rPr lang="en-GB" sz="2400" dirty="0"/>
              <a:t>Professionals need to justify their interventions</a:t>
            </a:r>
          </a:p>
          <a:p>
            <a:r>
              <a:rPr lang="en-GB" sz="2400" dirty="0"/>
              <a:t>If there is an LPA/deputy for health and welfare then they are the decision-maker – must be involved</a:t>
            </a:r>
          </a:p>
          <a:p>
            <a:r>
              <a:rPr lang="en-GB" sz="2400" dirty="0"/>
              <a:t>‘Next of kin’ is a person to consult, not a decision-maker</a:t>
            </a:r>
          </a:p>
          <a:p>
            <a:pPr lvl="1"/>
            <a:r>
              <a:rPr lang="en-GB" sz="1800" dirty="0"/>
              <a:t>Anyone can be next of kin if they are </a:t>
            </a:r>
            <a:r>
              <a:rPr lang="en-GB" sz="1800" u="sng" dirty="0"/>
              <a:t>chosen</a:t>
            </a:r>
            <a:r>
              <a:rPr lang="en-GB" sz="1800" dirty="0"/>
              <a:t> by P – but no-one is next of kin </a:t>
            </a:r>
            <a:r>
              <a:rPr lang="en-GB" sz="1800" u="sng" dirty="0"/>
              <a:t>automatically</a:t>
            </a:r>
            <a:endParaRPr lang="en-GB" sz="2400" u="sng" dirty="0"/>
          </a:p>
        </p:txBody>
      </p:sp>
    </p:spTree>
    <p:extLst>
      <p:ext uri="{BB962C8B-B14F-4D97-AF65-F5344CB8AC3E}">
        <p14:creationId xmlns:p14="http://schemas.microsoft.com/office/powerpoint/2010/main" val="3834278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42F6-4CAE-4032-A13E-4156BFF049D3}"/>
              </a:ext>
            </a:extLst>
          </p:cNvPr>
          <p:cNvSpPr>
            <a:spLocks noGrp="1"/>
          </p:cNvSpPr>
          <p:nvPr>
            <p:ph type="title"/>
          </p:nvPr>
        </p:nvSpPr>
        <p:spPr/>
        <p:txBody>
          <a:bodyPr/>
          <a:lstStyle/>
          <a:p>
            <a:r>
              <a:rPr lang="en-GB" sz="4000" b="1" dirty="0"/>
              <a:t>LPA/deputy for health and welfare</a:t>
            </a:r>
          </a:p>
        </p:txBody>
      </p:sp>
      <p:sp>
        <p:nvSpPr>
          <p:cNvPr id="3" name="Content Placeholder 2">
            <a:extLst>
              <a:ext uri="{FF2B5EF4-FFF2-40B4-BE49-F238E27FC236}">
                <a16:creationId xmlns:a16="http://schemas.microsoft.com/office/drawing/2014/main" id="{30CFA67D-ACD9-4143-9781-1D78BE5316A0}"/>
              </a:ext>
            </a:extLst>
          </p:cNvPr>
          <p:cNvSpPr>
            <a:spLocks noGrp="1"/>
          </p:cNvSpPr>
          <p:nvPr>
            <p:ph idx="1"/>
          </p:nvPr>
        </p:nvSpPr>
        <p:spPr/>
        <p:txBody>
          <a:bodyPr/>
          <a:lstStyle/>
          <a:p>
            <a:pPr lvl="1"/>
            <a:r>
              <a:rPr lang="en-GB" sz="2400" dirty="0"/>
              <a:t>Has the power to give consent/refusal for interventions – so </a:t>
            </a:r>
            <a:r>
              <a:rPr lang="en-GB" sz="2400" b="1" dirty="0"/>
              <a:t>must</a:t>
            </a:r>
            <a:r>
              <a:rPr lang="en-GB" sz="2400" dirty="0"/>
              <a:t> be involved in decision-making</a:t>
            </a:r>
          </a:p>
          <a:p>
            <a:pPr lvl="1"/>
            <a:r>
              <a:rPr lang="en-GB" sz="2400" dirty="0"/>
              <a:t>Cannot demand particular courses of action (but can complain, issue JR proceedings etc)</a:t>
            </a:r>
          </a:p>
          <a:p>
            <a:pPr lvl="1"/>
            <a:r>
              <a:rPr lang="en-GB" sz="2400" dirty="0"/>
              <a:t>Must act in P’s best interests</a:t>
            </a:r>
          </a:p>
          <a:p>
            <a:pPr lvl="1"/>
            <a:r>
              <a:rPr lang="en-GB" sz="2400" dirty="0"/>
              <a:t>Professionals can’t over-ride LPA/deputy – try to resolve disagreements</a:t>
            </a:r>
          </a:p>
          <a:p>
            <a:pPr lvl="1"/>
            <a:r>
              <a:rPr lang="en-GB" sz="2400" dirty="0"/>
              <a:t>Can refuse access to P – BUT is this in P’s best interests?</a:t>
            </a:r>
          </a:p>
          <a:p>
            <a:pPr lvl="1"/>
            <a:r>
              <a:rPr lang="en-GB" sz="2400" dirty="0"/>
              <a:t>Can’t authorise DOL</a:t>
            </a:r>
            <a:endParaRPr lang="en-GB" dirty="0"/>
          </a:p>
        </p:txBody>
      </p:sp>
    </p:spTree>
    <p:extLst>
      <p:ext uri="{BB962C8B-B14F-4D97-AF65-F5344CB8AC3E}">
        <p14:creationId xmlns:p14="http://schemas.microsoft.com/office/powerpoint/2010/main" val="2048965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3DD4D-059A-4827-9CC5-BF83F4427029}"/>
              </a:ext>
            </a:extLst>
          </p:cNvPr>
          <p:cNvSpPr>
            <a:spLocks noGrp="1"/>
          </p:cNvSpPr>
          <p:nvPr>
            <p:ph type="title"/>
          </p:nvPr>
        </p:nvSpPr>
        <p:spPr>
          <a:xfrm>
            <a:off x="457200" y="260570"/>
            <a:ext cx="8229600" cy="1143000"/>
          </a:xfrm>
        </p:spPr>
        <p:txBody>
          <a:bodyPr/>
          <a:lstStyle/>
          <a:p>
            <a:r>
              <a:rPr lang="en-GB" sz="2800" b="1" dirty="0"/>
              <a:t>Independent Mental Capacity Advocate (IMCA)</a:t>
            </a:r>
          </a:p>
        </p:txBody>
      </p:sp>
      <p:sp>
        <p:nvSpPr>
          <p:cNvPr id="3" name="Content Placeholder 2">
            <a:extLst>
              <a:ext uri="{FF2B5EF4-FFF2-40B4-BE49-F238E27FC236}">
                <a16:creationId xmlns:a16="http://schemas.microsoft.com/office/drawing/2014/main" id="{BB3075AF-2CDF-41AE-8ED1-DF52301CE861}"/>
              </a:ext>
            </a:extLst>
          </p:cNvPr>
          <p:cNvSpPr>
            <a:spLocks noGrp="1"/>
          </p:cNvSpPr>
          <p:nvPr>
            <p:ph idx="1"/>
          </p:nvPr>
        </p:nvSpPr>
        <p:spPr/>
        <p:txBody>
          <a:bodyPr/>
          <a:lstStyle/>
          <a:p>
            <a:r>
              <a:rPr lang="en-GB" sz="2400" u="sng" dirty="0"/>
              <a:t>Mandatory</a:t>
            </a:r>
            <a:r>
              <a:rPr lang="en-GB" sz="2400" dirty="0"/>
              <a:t> in these cases if the condition is met:</a:t>
            </a:r>
          </a:p>
          <a:p>
            <a:pPr lvl="1"/>
            <a:r>
              <a:rPr lang="en-GB" sz="2000" dirty="0"/>
              <a:t>‘Serious medical treatment’</a:t>
            </a:r>
          </a:p>
          <a:p>
            <a:pPr lvl="2"/>
            <a:r>
              <a:rPr lang="en-GB" sz="1800" dirty="0"/>
              <a:t>NB Covid vaccination will usually </a:t>
            </a:r>
            <a:r>
              <a:rPr lang="en-GB" sz="1800" b="1" dirty="0"/>
              <a:t>not</a:t>
            </a:r>
            <a:r>
              <a:rPr lang="en-GB" sz="1800" dirty="0"/>
              <a:t> be serious medical treatment</a:t>
            </a:r>
          </a:p>
          <a:p>
            <a:pPr lvl="1"/>
            <a:r>
              <a:rPr lang="en-GB" sz="2000" dirty="0"/>
              <a:t>Hospital admission of 28 days or more</a:t>
            </a:r>
          </a:p>
          <a:p>
            <a:pPr lvl="1"/>
            <a:r>
              <a:rPr lang="en-GB" sz="2000" dirty="0"/>
              <a:t>Local authority/NHS accommodation for 8 weeks or more</a:t>
            </a:r>
          </a:p>
          <a:p>
            <a:pPr lvl="1"/>
            <a:r>
              <a:rPr lang="en-GB" sz="2000" dirty="0"/>
              <a:t>DOLS application</a:t>
            </a:r>
          </a:p>
          <a:p>
            <a:r>
              <a:rPr lang="en-GB" sz="2400" u="sng" dirty="0"/>
              <a:t>Discretionary</a:t>
            </a:r>
            <a:r>
              <a:rPr lang="en-GB" sz="2400" dirty="0"/>
              <a:t> in these cases</a:t>
            </a:r>
          </a:p>
          <a:p>
            <a:pPr lvl="1"/>
            <a:r>
              <a:rPr lang="en-GB" sz="2000" dirty="0"/>
              <a:t>Safeguarding (if a protection plan is needed)</a:t>
            </a:r>
          </a:p>
          <a:p>
            <a:pPr lvl="1"/>
            <a:r>
              <a:rPr lang="en-GB" sz="2000" dirty="0"/>
              <a:t>Care review after 12 weeks</a:t>
            </a:r>
          </a:p>
          <a:p>
            <a:pPr lvl="2"/>
            <a:r>
              <a:rPr lang="en-GB" sz="1800" dirty="0"/>
              <a:t>May be entitled to Care Act advocate</a:t>
            </a:r>
          </a:p>
        </p:txBody>
      </p:sp>
    </p:spTree>
    <p:extLst>
      <p:ext uri="{BB962C8B-B14F-4D97-AF65-F5344CB8AC3E}">
        <p14:creationId xmlns:p14="http://schemas.microsoft.com/office/powerpoint/2010/main" val="823136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A8B43-F91C-445E-A015-49304F016876}"/>
              </a:ext>
            </a:extLst>
          </p:cNvPr>
          <p:cNvSpPr>
            <a:spLocks noGrp="1"/>
          </p:cNvSpPr>
          <p:nvPr>
            <p:ph type="title"/>
          </p:nvPr>
        </p:nvSpPr>
        <p:spPr/>
        <p:txBody>
          <a:bodyPr/>
          <a:lstStyle/>
          <a:p>
            <a:r>
              <a:rPr lang="en-GB" b="1" dirty="0"/>
              <a:t>The role of the IMCA</a:t>
            </a:r>
          </a:p>
        </p:txBody>
      </p:sp>
      <p:sp>
        <p:nvSpPr>
          <p:cNvPr id="3" name="Content Placeholder 2">
            <a:extLst>
              <a:ext uri="{FF2B5EF4-FFF2-40B4-BE49-F238E27FC236}">
                <a16:creationId xmlns:a16="http://schemas.microsoft.com/office/drawing/2014/main" id="{66751EF3-F7F1-47EC-95C9-26DDCDD36FA4}"/>
              </a:ext>
            </a:extLst>
          </p:cNvPr>
          <p:cNvSpPr>
            <a:spLocks noGrp="1"/>
          </p:cNvSpPr>
          <p:nvPr>
            <p:ph idx="1"/>
          </p:nvPr>
        </p:nvSpPr>
        <p:spPr/>
        <p:txBody>
          <a:bodyPr/>
          <a:lstStyle/>
          <a:p>
            <a:pPr marL="0" indent="0">
              <a:buNone/>
            </a:pPr>
            <a:r>
              <a:rPr lang="en-GB" dirty="0"/>
              <a:t>The IMCA condition:</a:t>
            </a:r>
          </a:p>
          <a:p>
            <a:pPr marL="400050" lvl="1" indent="0">
              <a:buNone/>
            </a:pPr>
            <a:r>
              <a:rPr lang="en-US" sz="1800" b="0" i="0" dirty="0">
                <a:solidFill>
                  <a:srgbClr val="000000"/>
                </a:solidFill>
                <a:effectLst/>
                <a:latin typeface="arial" panose="020B0604020202020204" pitchFamily="34" charset="0"/>
              </a:rPr>
              <a:t>‘there is no person, other than one engaged in providing care or treatment for P in a professional capacity or for remuneration, whom it would be appropriate for it to consult in determining what would be in P's best interests.’</a:t>
            </a:r>
          </a:p>
          <a:p>
            <a:pPr marL="0" indent="0">
              <a:buNone/>
            </a:pPr>
            <a:r>
              <a:rPr lang="en-US" dirty="0">
                <a:solidFill>
                  <a:srgbClr val="000000"/>
                </a:solidFill>
                <a:latin typeface="arial" panose="020B0604020202020204" pitchFamily="34" charset="0"/>
              </a:rPr>
              <a:t>The IMCA is not the decision-maker</a:t>
            </a:r>
          </a:p>
          <a:p>
            <a:pPr lvl="1"/>
            <a:r>
              <a:rPr lang="en-US" sz="2400" dirty="0">
                <a:solidFill>
                  <a:srgbClr val="000000"/>
                </a:solidFill>
                <a:latin typeface="arial" panose="020B0604020202020204" pitchFamily="34" charset="0"/>
              </a:rPr>
              <a:t>But they must be consulted on P’s best interests</a:t>
            </a:r>
          </a:p>
          <a:p>
            <a:pPr lvl="1"/>
            <a:r>
              <a:rPr lang="en-US" sz="2400" dirty="0">
                <a:solidFill>
                  <a:srgbClr val="000000"/>
                </a:solidFill>
                <a:latin typeface="arial" panose="020B0604020202020204" pitchFamily="34" charset="0"/>
              </a:rPr>
              <a:t>And you have to show how you’ve taken their views on P’s best interests into account</a:t>
            </a:r>
          </a:p>
          <a:p>
            <a:pPr lvl="1"/>
            <a:r>
              <a:rPr lang="en-US" sz="2400" dirty="0">
                <a:solidFill>
                  <a:srgbClr val="000000"/>
                </a:solidFill>
                <a:latin typeface="arial" panose="020B0604020202020204" pitchFamily="34" charset="0"/>
              </a:rPr>
              <a:t>But you can go ahead and act even if the IMCA disagrees with you</a:t>
            </a:r>
            <a:endParaRPr lang="en-GB" sz="2400" dirty="0"/>
          </a:p>
        </p:txBody>
      </p:sp>
    </p:spTree>
    <p:extLst>
      <p:ext uri="{BB962C8B-B14F-4D97-AF65-F5344CB8AC3E}">
        <p14:creationId xmlns:p14="http://schemas.microsoft.com/office/powerpoint/2010/main" val="3928093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0EFF7-79AF-420B-A1D7-3719F991A721}"/>
              </a:ext>
            </a:extLst>
          </p:cNvPr>
          <p:cNvSpPr>
            <a:spLocks noGrp="1"/>
          </p:cNvSpPr>
          <p:nvPr>
            <p:ph type="title"/>
          </p:nvPr>
        </p:nvSpPr>
        <p:spPr/>
        <p:txBody>
          <a:bodyPr/>
          <a:lstStyle/>
          <a:p>
            <a:r>
              <a:rPr lang="en-GB" b="1" dirty="0"/>
              <a:t>The best interests process</a:t>
            </a:r>
          </a:p>
        </p:txBody>
      </p:sp>
      <p:sp>
        <p:nvSpPr>
          <p:cNvPr id="3" name="Content Placeholder 2">
            <a:extLst>
              <a:ext uri="{FF2B5EF4-FFF2-40B4-BE49-F238E27FC236}">
                <a16:creationId xmlns:a16="http://schemas.microsoft.com/office/drawing/2014/main" id="{0CBEC6FA-12B1-4AC4-90E5-234AEF43210F}"/>
              </a:ext>
            </a:extLst>
          </p:cNvPr>
          <p:cNvSpPr>
            <a:spLocks noGrp="1"/>
          </p:cNvSpPr>
          <p:nvPr>
            <p:ph idx="1"/>
          </p:nvPr>
        </p:nvSpPr>
        <p:spPr/>
        <p:txBody>
          <a:bodyPr/>
          <a:lstStyle/>
          <a:p>
            <a:r>
              <a:rPr lang="en-GB" sz="2800" dirty="0"/>
              <a:t>MCA section 4, MCA Code of Practice ch5</a:t>
            </a:r>
          </a:p>
          <a:p>
            <a:r>
              <a:rPr lang="en-GB" sz="2800" dirty="0"/>
              <a:t>Identify the available options</a:t>
            </a:r>
          </a:p>
          <a:p>
            <a:pPr lvl="1"/>
            <a:r>
              <a:rPr lang="en-GB" sz="2400" dirty="0"/>
              <a:t>Based on professional assessment</a:t>
            </a:r>
          </a:p>
          <a:p>
            <a:pPr lvl="1"/>
            <a:r>
              <a:rPr lang="en-GB" sz="2400" dirty="0"/>
              <a:t>Always include the ‘do nothing’ option as this would be an option for a person with capacity</a:t>
            </a:r>
          </a:p>
          <a:p>
            <a:pPr lvl="1"/>
            <a:r>
              <a:rPr lang="en-GB" sz="2400" dirty="0"/>
              <a:t>Who will chair the discussion?  Ideally have someone other than the decision-maker as the chair</a:t>
            </a:r>
          </a:p>
          <a:p>
            <a:pPr lvl="2"/>
            <a:r>
              <a:rPr lang="en-GB" sz="2000" dirty="0"/>
              <a:t>This is not a </a:t>
            </a:r>
            <a:r>
              <a:rPr lang="en-GB" sz="2000" u="sng" dirty="0"/>
              <a:t>legal</a:t>
            </a:r>
            <a:r>
              <a:rPr lang="en-GB" sz="2000" dirty="0"/>
              <a:t> requirement</a:t>
            </a:r>
          </a:p>
          <a:p>
            <a:pPr lvl="2"/>
            <a:r>
              <a:rPr lang="en-GB" sz="2000" dirty="0"/>
              <a:t>If you’re the decision-maker and chairing – plan the meeting carefully and make a clear distinction between your role as chair and DM</a:t>
            </a:r>
          </a:p>
        </p:txBody>
      </p:sp>
    </p:spTree>
    <p:extLst>
      <p:ext uri="{BB962C8B-B14F-4D97-AF65-F5344CB8AC3E}">
        <p14:creationId xmlns:p14="http://schemas.microsoft.com/office/powerpoint/2010/main" val="1342556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67979-6753-46F7-9C2A-3622166AC915}"/>
              </a:ext>
            </a:extLst>
          </p:cNvPr>
          <p:cNvSpPr>
            <a:spLocks noGrp="1"/>
          </p:cNvSpPr>
          <p:nvPr>
            <p:ph type="title"/>
          </p:nvPr>
        </p:nvSpPr>
        <p:spPr/>
        <p:txBody>
          <a:bodyPr/>
          <a:lstStyle/>
          <a:p>
            <a:r>
              <a:rPr lang="en-GB" b="1" dirty="0"/>
              <a:t>The best interests process</a:t>
            </a:r>
          </a:p>
        </p:txBody>
      </p:sp>
      <p:sp>
        <p:nvSpPr>
          <p:cNvPr id="3" name="Content Placeholder 2">
            <a:extLst>
              <a:ext uri="{FF2B5EF4-FFF2-40B4-BE49-F238E27FC236}">
                <a16:creationId xmlns:a16="http://schemas.microsoft.com/office/drawing/2014/main" id="{2E3AB183-17FA-40FC-8E76-A536793749B9}"/>
              </a:ext>
            </a:extLst>
          </p:cNvPr>
          <p:cNvSpPr>
            <a:spLocks noGrp="1"/>
          </p:cNvSpPr>
          <p:nvPr>
            <p:ph idx="1"/>
          </p:nvPr>
        </p:nvSpPr>
        <p:spPr/>
        <p:txBody>
          <a:bodyPr/>
          <a:lstStyle/>
          <a:p>
            <a:r>
              <a:rPr lang="en-US" sz="2400" dirty="0"/>
              <a:t>Consider the factors in the checklist set out in the Act including:</a:t>
            </a:r>
          </a:p>
          <a:p>
            <a:pPr lvl="1"/>
            <a:r>
              <a:rPr lang="en-US" sz="2000" dirty="0"/>
              <a:t>Avoiding discrimination by not making assumptions about someone’s best interests simply on the basis of their age, appearance, condition or </a:t>
            </a:r>
            <a:r>
              <a:rPr lang="en-US" sz="2000" dirty="0" err="1"/>
              <a:t>behaviour</a:t>
            </a:r>
            <a:r>
              <a:rPr lang="en-US" sz="2000" dirty="0"/>
              <a:t>.</a:t>
            </a:r>
          </a:p>
          <a:p>
            <a:pPr marL="457200" lvl="1" indent="0">
              <a:buNone/>
            </a:pPr>
            <a:endParaRPr lang="en-US" sz="2000" dirty="0"/>
          </a:p>
          <a:p>
            <a:pPr lvl="1"/>
            <a:r>
              <a:rPr lang="en-US" sz="2000" dirty="0"/>
              <a:t>Identifying all relevant circumstances that the person who lacks capacity would take into account if they were making the decision or acting for themselves.</a:t>
            </a:r>
          </a:p>
          <a:p>
            <a:pPr lvl="1"/>
            <a:endParaRPr lang="en-US" sz="2000" dirty="0"/>
          </a:p>
        </p:txBody>
      </p:sp>
    </p:spTree>
    <p:extLst>
      <p:ext uri="{BB962C8B-B14F-4D97-AF65-F5344CB8AC3E}">
        <p14:creationId xmlns:p14="http://schemas.microsoft.com/office/powerpoint/2010/main" val="2641868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67979-6753-46F7-9C2A-3622166AC915}"/>
              </a:ext>
            </a:extLst>
          </p:cNvPr>
          <p:cNvSpPr>
            <a:spLocks noGrp="1"/>
          </p:cNvSpPr>
          <p:nvPr>
            <p:ph type="title"/>
          </p:nvPr>
        </p:nvSpPr>
        <p:spPr/>
        <p:txBody>
          <a:bodyPr/>
          <a:lstStyle/>
          <a:p>
            <a:r>
              <a:rPr lang="en-GB" b="1" dirty="0"/>
              <a:t>The best interests process</a:t>
            </a:r>
          </a:p>
        </p:txBody>
      </p:sp>
      <p:sp>
        <p:nvSpPr>
          <p:cNvPr id="3" name="Content Placeholder 2">
            <a:extLst>
              <a:ext uri="{FF2B5EF4-FFF2-40B4-BE49-F238E27FC236}">
                <a16:creationId xmlns:a16="http://schemas.microsoft.com/office/drawing/2014/main" id="{2E3AB183-17FA-40FC-8E76-A536793749B9}"/>
              </a:ext>
            </a:extLst>
          </p:cNvPr>
          <p:cNvSpPr>
            <a:spLocks noGrp="1"/>
          </p:cNvSpPr>
          <p:nvPr>
            <p:ph idx="1"/>
          </p:nvPr>
        </p:nvSpPr>
        <p:spPr/>
        <p:txBody>
          <a:bodyPr/>
          <a:lstStyle/>
          <a:p>
            <a:r>
              <a:rPr lang="en-US" sz="2400" dirty="0"/>
              <a:t>Consider the factors in the checklist set out in the Act including:</a:t>
            </a:r>
          </a:p>
          <a:p>
            <a:pPr marL="0" indent="0">
              <a:buNone/>
            </a:pPr>
            <a:endParaRPr lang="en-US" sz="2400" dirty="0"/>
          </a:p>
          <a:p>
            <a:pPr lvl="1"/>
            <a:r>
              <a:rPr lang="en-US" sz="1800" dirty="0"/>
              <a:t>Assessing whether the person might regain capacity and if so, deciding whether the decision can wait until then</a:t>
            </a:r>
          </a:p>
          <a:p>
            <a:pPr marL="457200" lvl="1" indent="0">
              <a:buNone/>
            </a:pPr>
            <a:endParaRPr lang="en-US" sz="1800" dirty="0"/>
          </a:p>
          <a:p>
            <a:pPr lvl="1"/>
            <a:r>
              <a:rPr lang="en-US" sz="1800" dirty="0"/>
              <a:t>Encouraging and enabling the person to participate in the decision-making process as much as possible</a:t>
            </a:r>
          </a:p>
          <a:p>
            <a:pPr marL="457200" lvl="1" indent="0">
              <a:buNone/>
            </a:pPr>
            <a:endParaRPr lang="en-US" sz="1800" dirty="0"/>
          </a:p>
          <a:p>
            <a:pPr lvl="1"/>
            <a:r>
              <a:rPr lang="en-US" sz="1800" dirty="0"/>
              <a:t>If the decision concerns life-sustaining treatment, not being motivated in any way by a desire to bring about the person’s death</a:t>
            </a:r>
            <a:endParaRPr lang="en-US" dirty="0"/>
          </a:p>
        </p:txBody>
      </p:sp>
    </p:spTree>
    <p:extLst>
      <p:ext uri="{BB962C8B-B14F-4D97-AF65-F5344CB8AC3E}">
        <p14:creationId xmlns:p14="http://schemas.microsoft.com/office/powerpoint/2010/main" val="191284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67979-6753-46F7-9C2A-3622166AC915}"/>
              </a:ext>
            </a:extLst>
          </p:cNvPr>
          <p:cNvSpPr>
            <a:spLocks noGrp="1"/>
          </p:cNvSpPr>
          <p:nvPr>
            <p:ph type="title"/>
          </p:nvPr>
        </p:nvSpPr>
        <p:spPr/>
        <p:txBody>
          <a:bodyPr/>
          <a:lstStyle/>
          <a:p>
            <a:r>
              <a:rPr lang="en-GB" b="1" dirty="0"/>
              <a:t>The best interests process</a:t>
            </a:r>
          </a:p>
        </p:txBody>
      </p:sp>
      <p:sp>
        <p:nvSpPr>
          <p:cNvPr id="3" name="Content Placeholder 2">
            <a:extLst>
              <a:ext uri="{FF2B5EF4-FFF2-40B4-BE49-F238E27FC236}">
                <a16:creationId xmlns:a16="http://schemas.microsoft.com/office/drawing/2014/main" id="{2E3AB183-17FA-40FC-8E76-A536793749B9}"/>
              </a:ext>
            </a:extLst>
          </p:cNvPr>
          <p:cNvSpPr>
            <a:spLocks noGrp="1"/>
          </p:cNvSpPr>
          <p:nvPr>
            <p:ph idx="1"/>
          </p:nvPr>
        </p:nvSpPr>
        <p:spPr/>
        <p:txBody>
          <a:bodyPr/>
          <a:lstStyle/>
          <a:p>
            <a:r>
              <a:rPr lang="en-US" sz="2400" dirty="0"/>
              <a:t>Consider the factors in the checklist set out in the Act including:</a:t>
            </a:r>
          </a:p>
          <a:p>
            <a:pPr lvl="1"/>
            <a:r>
              <a:rPr lang="en-US" sz="1800" dirty="0"/>
              <a:t>Finding out the person’s views, including their past and present wishes and feelings, beliefs, values and cultural background and any other factors they would be likely to consider if they were making the decision for themselves.</a:t>
            </a:r>
          </a:p>
          <a:p>
            <a:pPr lvl="2"/>
            <a:r>
              <a:rPr lang="en-US" sz="1400" dirty="0"/>
              <a:t>‘</a:t>
            </a:r>
            <a:r>
              <a:rPr lang="en-US" sz="1600" dirty="0"/>
              <a:t>The starting point is the person’s point of view’ (Lady Hale)</a:t>
            </a:r>
            <a:endParaRPr lang="en-US" sz="1800" dirty="0"/>
          </a:p>
          <a:p>
            <a:pPr lvl="1"/>
            <a:r>
              <a:rPr lang="en-US" sz="1800" dirty="0"/>
              <a:t>Consulting others who are close to the person, involved in their care or treatment or acting as attorney or deputy for their views about the person’s best interests and to see if they have any relevant information about the persons wishes and feelings, beliefs, values and cultural background. </a:t>
            </a:r>
          </a:p>
          <a:p>
            <a:pPr lvl="2"/>
            <a:r>
              <a:rPr lang="en-US" sz="1400" dirty="0"/>
              <a:t>Duty is to </a:t>
            </a:r>
            <a:r>
              <a:rPr lang="en-US" sz="1400" b="1" dirty="0"/>
              <a:t>consult,</a:t>
            </a:r>
            <a:r>
              <a:rPr lang="en-US" sz="1400" dirty="0"/>
              <a:t> not hold a meeting – but meetings are often useful</a:t>
            </a:r>
          </a:p>
          <a:p>
            <a:pPr lvl="2"/>
            <a:r>
              <a:rPr lang="en-US" sz="1400" dirty="0"/>
              <a:t>Speak to care workers as well as family members</a:t>
            </a:r>
          </a:p>
          <a:p>
            <a:pPr lvl="2"/>
            <a:r>
              <a:rPr lang="en-US" sz="1400" dirty="0"/>
              <a:t>Consult LPA/deputy for finance &amp; property re: health and welfare decisions </a:t>
            </a:r>
            <a:endParaRPr lang="en-US" sz="3600" dirty="0"/>
          </a:p>
        </p:txBody>
      </p:sp>
    </p:spTree>
    <p:extLst>
      <p:ext uri="{BB962C8B-B14F-4D97-AF65-F5344CB8AC3E}">
        <p14:creationId xmlns:p14="http://schemas.microsoft.com/office/powerpoint/2010/main" val="29315395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D80F6-08E3-4178-B996-A94203FB4DFB}"/>
              </a:ext>
            </a:extLst>
          </p:cNvPr>
          <p:cNvSpPr>
            <a:spLocks noGrp="1"/>
          </p:cNvSpPr>
          <p:nvPr>
            <p:ph type="title"/>
          </p:nvPr>
        </p:nvSpPr>
        <p:spPr/>
        <p:txBody>
          <a:bodyPr/>
          <a:lstStyle/>
          <a:p>
            <a:r>
              <a:rPr lang="en-GB" b="1" dirty="0"/>
              <a:t>The best interests process</a:t>
            </a:r>
          </a:p>
        </p:txBody>
      </p:sp>
      <p:sp>
        <p:nvSpPr>
          <p:cNvPr id="3" name="Content Placeholder 2">
            <a:extLst>
              <a:ext uri="{FF2B5EF4-FFF2-40B4-BE49-F238E27FC236}">
                <a16:creationId xmlns:a16="http://schemas.microsoft.com/office/drawing/2014/main" id="{D0079F54-32CA-423B-B3FB-1EC2BC179CE2}"/>
              </a:ext>
            </a:extLst>
          </p:cNvPr>
          <p:cNvSpPr>
            <a:spLocks noGrp="1"/>
          </p:cNvSpPr>
          <p:nvPr>
            <p:ph idx="1"/>
          </p:nvPr>
        </p:nvSpPr>
        <p:spPr/>
        <p:txBody>
          <a:bodyPr/>
          <a:lstStyle/>
          <a:p>
            <a:r>
              <a:rPr lang="en-US" sz="2400" dirty="0"/>
              <a:t>Avoid restricting the person’s rights by seeing if there are other options that may be less restrictive of the person’s rights and explaining reasoning if the least restrictive option is not pursued.</a:t>
            </a:r>
          </a:p>
          <a:p>
            <a:pPr lvl="1"/>
            <a:r>
              <a:rPr lang="en-US" sz="2000" dirty="0"/>
              <a:t>Remember principle 5 – necessity and proportionality</a:t>
            </a:r>
          </a:p>
          <a:p>
            <a:pPr marL="0" indent="0">
              <a:buNone/>
            </a:pPr>
            <a:endParaRPr lang="en-US" sz="2400" dirty="0"/>
          </a:p>
          <a:p>
            <a:r>
              <a:rPr lang="en-US" sz="2400" dirty="0"/>
              <a:t>Weigh up all of these factors in order to work out what is in the person’s best interests</a:t>
            </a:r>
          </a:p>
          <a:p>
            <a:pPr lvl="1"/>
            <a:r>
              <a:rPr lang="en-US" sz="2000" dirty="0"/>
              <a:t>Balance sheet may help but it’s not compulsory</a:t>
            </a:r>
          </a:p>
          <a:p>
            <a:pPr lvl="1"/>
            <a:r>
              <a:rPr lang="en-US" sz="2000" dirty="0"/>
              <a:t>Tensions between P’s wishes and professional responsibilities</a:t>
            </a:r>
          </a:p>
          <a:p>
            <a:r>
              <a:rPr lang="en-US" sz="2400" dirty="0"/>
              <a:t>Make a record of the decision</a:t>
            </a:r>
            <a:endParaRPr lang="en-GB" sz="2400" dirty="0"/>
          </a:p>
        </p:txBody>
      </p:sp>
    </p:spTree>
    <p:extLst>
      <p:ext uri="{BB962C8B-B14F-4D97-AF65-F5344CB8AC3E}">
        <p14:creationId xmlns:p14="http://schemas.microsoft.com/office/powerpoint/2010/main" val="879892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CF580-09D5-497A-8557-5626F9FE7019}"/>
              </a:ext>
            </a:extLst>
          </p:cNvPr>
          <p:cNvSpPr>
            <a:spLocks noGrp="1"/>
          </p:cNvSpPr>
          <p:nvPr>
            <p:ph type="title"/>
          </p:nvPr>
        </p:nvSpPr>
        <p:spPr/>
        <p:txBody>
          <a:bodyPr/>
          <a:lstStyle/>
          <a:p>
            <a:r>
              <a:rPr lang="en-GB" b="1" dirty="0"/>
              <a:t>Deprivation of liberty</a:t>
            </a:r>
          </a:p>
        </p:txBody>
      </p:sp>
      <p:sp>
        <p:nvSpPr>
          <p:cNvPr id="3" name="Content Placeholder 2">
            <a:extLst>
              <a:ext uri="{FF2B5EF4-FFF2-40B4-BE49-F238E27FC236}">
                <a16:creationId xmlns:a16="http://schemas.microsoft.com/office/drawing/2014/main" id="{EA1EABBD-1E37-4A08-B79F-2D817B371589}"/>
              </a:ext>
            </a:extLst>
          </p:cNvPr>
          <p:cNvSpPr>
            <a:spLocks noGrp="1"/>
          </p:cNvSpPr>
          <p:nvPr>
            <p:ph idx="1"/>
          </p:nvPr>
        </p:nvSpPr>
        <p:spPr/>
        <p:txBody>
          <a:bodyPr/>
          <a:lstStyle/>
          <a:p>
            <a:pPr marL="0" indent="0">
              <a:buNone/>
            </a:pPr>
            <a:r>
              <a:rPr lang="en-GB" dirty="0"/>
              <a:t>Does the support plan meet the ‘acid test’</a:t>
            </a:r>
          </a:p>
          <a:p>
            <a:r>
              <a:rPr lang="en-GB" i="1" dirty="0"/>
              <a:t>Cheshire West</a:t>
            </a:r>
            <a:r>
              <a:rPr lang="en-GB" dirty="0"/>
              <a:t> judgment (2014)</a:t>
            </a:r>
          </a:p>
          <a:p>
            <a:pPr lvl="1"/>
            <a:r>
              <a:rPr lang="en-GB" dirty="0"/>
              <a:t>‘Continuous supervision and control’</a:t>
            </a:r>
          </a:p>
          <a:p>
            <a:pPr lvl="2"/>
            <a:r>
              <a:rPr lang="en-GB" dirty="0"/>
              <a:t>Doesn’t just mean 1:1 or line of sight supervision</a:t>
            </a:r>
          </a:p>
          <a:p>
            <a:pPr lvl="2"/>
            <a:r>
              <a:rPr lang="en-GB" dirty="0"/>
              <a:t>Look at the overall level of </a:t>
            </a:r>
            <a:r>
              <a:rPr lang="en-GB" u="sng" dirty="0"/>
              <a:t>power</a:t>
            </a:r>
            <a:r>
              <a:rPr lang="en-GB" dirty="0"/>
              <a:t> to which P is subject</a:t>
            </a:r>
          </a:p>
          <a:p>
            <a:pPr lvl="1"/>
            <a:r>
              <a:rPr lang="en-GB" dirty="0"/>
              <a:t>‘Not free to leave’</a:t>
            </a:r>
          </a:p>
          <a:p>
            <a:pPr lvl="2"/>
            <a:r>
              <a:rPr lang="en-GB" dirty="0"/>
              <a:t>Not free to go and live somewhere else</a:t>
            </a:r>
          </a:p>
          <a:p>
            <a:pPr lvl="1"/>
            <a:r>
              <a:rPr lang="en-GB" dirty="0"/>
              <a:t>‘Lacks capacity to consent to the arrangements’</a:t>
            </a:r>
          </a:p>
        </p:txBody>
      </p:sp>
    </p:spTree>
    <p:extLst>
      <p:ext uri="{BB962C8B-B14F-4D97-AF65-F5344CB8AC3E}">
        <p14:creationId xmlns:p14="http://schemas.microsoft.com/office/powerpoint/2010/main" val="3869371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965C4-6709-4A40-8676-2C56126242BD}"/>
              </a:ext>
            </a:extLst>
          </p:cNvPr>
          <p:cNvSpPr>
            <a:spLocks noGrp="1"/>
          </p:cNvSpPr>
          <p:nvPr>
            <p:ph type="title"/>
          </p:nvPr>
        </p:nvSpPr>
        <p:spPr/>
        <p:txBody>
          <a:bodyPr/>
          <a:lstStyle/>
          <a:p>
            <a:r>
              <a:rPr lang="en-GB" sz="3600" b="1" dirty="0"/>
              <a:t>MCA principles</a:t>
            </a:r>
          </a:p>
        </p:txBody>
      </p:sp>
      <p:sp>
        <p:nvSpPr>
          <p:cNvPr id="3" name="Content Placeholder 2">
            <a:extLst>
              <a:ext uri="{FF2B5EF4-FFF2-40B4-BE49-F238E27FC236}">
                <a16:creationId xmlns:a16="http://schemas.microsoft.com/office/drawing/2014/main" id="{5B52D12B-C03C-476C-BD1B-7C2F1A04C6E9}"/>
              </a:ext>
            </a:extLst>
          </p:cNvPr>
          <p:cNvSpPr>
            <a:spLocks noGrp="1"/>
          </p:cNvSpPr>
          <p:nvPr>
            <p:ph idx="1"/>
          </p:nvPr>
        </p:nvSpPr>
        <p:spPr/>
        <p:txBody>
          <a:bodyPr/>
          <a:lstStyle/>
          <a:p>
            <a:r>
              <a:rPr lang="en-US" sz="2800" dirty="0"/>
              <a:t>Chapter 2 of MCA Code of Practice</a:t>
            </a:r>
          </a:p>
          <a:p>
            <a:r>
              <a:rPr lang="en-US" sz="2800" dirty="0"/>
              <a:t>They apply ‘for the purposes of this Act’</a:t>
            </a:r>
          </a:p>
          <a:p>
            <a:r>
              <a:rPr lang="en-US" sz="2800" dirty="0"/>
              <a:t>Why is the Act based on principles?</a:t>
            </a:r>
          </a:p>
          <a:p>
            <a:pPr lvl="1"/>
            <a:r>
              <a:rPr lang="en-US" sz="2400" dirty="0"/>
              <a:t>Empower people and encourage them to make their own decisions where possible, with support if needed</a:t>
            </a:r>
          </a:p>
          <a:p>
            <a:pPr lvl="1"/>
            <a:r>
              <a:rPr lang="en-US" sz="2400" dirty="0"/>
              <a:t>Help people to take part, as much as practicable, in a decision that affects them</a:t>
            </a:r>
          </a:p>
          <a:p>
            <a:pPr lvl="1"/>
            <a:r>
              <a:rPr lang="en-US" sz="2400" dirty="0"/>
              <a:t>Protect the rights and interests of people who lack capacity.</a:t>
            </a:r>
            <a:endParaRPr lang="en-GB" dirty="0"/>
          </a:p>
        </p:txBody>
      </p:sp>
    </p:spTree>
    <p:extLst>
      <p:ext uri="{BB962C8B-B14F-4D97-AF65-F5344CB8AC3E}">
        <p14:creationId xmlns:p14="http://schemas.microsoft.com/office/powerpoint/2010/main" val="2811748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3F3C-CE54-4FA7-B252-BDC8C0EB9CFE}"/>
              </a:ext>
            </a:extLst>
          </p:cNvPr>
          <p:cNvSpPr>
            <a:spLocks noGrp="1"/>
          </p:cNvSpPr>
          <p:nvPr>
            <p:ph type="title"/>
          </p:nvPr>
        </p:nvSpPr>
        <p:spPr/>
        <p:txBody>
          <a:bodyPr/>
          <a:lstStyle/>
          <a:p>
            <a:r>
              <a:rPr lang="en-GB" b="1" dirty="0"/>
              <a:t>Deprivation of liberty</a:t>
            </a:r>
          </a:p>
        </p:txBody>
      </p:sp>
      <p:sp>
        <p:nvSpPr>
          <p:cNvPr id="3" name="Content Placeholder 2">
            <a:extLst>
              <a:ext uri="{FF2B5EF4-FFF2-40B4-BE49-F238E27FC236}">
                <a16:creationId xmlns:a16="http://schemas.microsoft.com/office/drawing/2014/main" id="{5D005076-C2A0-4886-BD57-AEAC18F5FA53}"/>
              </a:ext>
            </a:extLst>
          </p:cNvPr>
          <p:cNvSpPr>
            <a:spLocks noGrp="1"/>
          </p:cNvSpPr>
          <p:nvPr>
            <p:ph idx="1"/>
          </p:nvPr>
        </p:nvSpPr>
        <p:spPr/>
        <p:txBody>
          <a:bodyPr/>
          <a:lstStyle/>
          <a:p>
            <a:pPr marL="0" indent="0">
              <a:buNone/>
            </a:pPr>
            <a:r>
              <a:rPr lang="en-GB" sz="2800" dirty="0"/>
              <a:t>DOLS criteria</a:t>
            </a:r>
          </a:p>
          <a:p>
            <a:pPr lvl="1"/>
            <a:r>
              <a:rPr lang="en-GB" sz="2000" dirty="0"/>
              <a:t>18+</a:t>
            </a:r>
          </a:p>
          <a:p>
            <a:pPr lvl="1"/>
            <a:r>
              <a:rPr lang="en-GB" sz="2000" dirty="0"/>
              <a:t>Care home / hospital (if elsewhere, get legal advice) – </a:t>
            </a:r>
            <a:r>
              <a:rPr lang="en-GB" sz="2000" b="1" dirty="0"/>
              <a:t>DOLS</a:t>
            </a:r>
            <a:r>
              <a:rPr lang="en-GB" sz="2000" dirty="0"/>
              <a:t> </a:t>
            </a:r>
            <a:r>
              <a:rPr lang="en-GB" sz="2000" b="1" dirty="0"/>
              <a:t>managing authorities</a:t>
            </a:r>
          </a:p>
          <a:p>
            <a:pPr lvl="1"/>
            <a:r>
              <a:rPr lang="en-GB" sz="2000" dirty="0"/>
              <a:t>Local authority is the </a:t>
            </a:r>
            <a:r>
              <a:rPr lang="en-GB" sz="2000" b="1" dirty="0"/>
              <a:t>DOLS supervisory body</a:t>
            </a:r>
          </a:p>
          <a:p>
            <a:pPr lvl="1"/>
            <a:r>
              <a:rPr lang="en-GB" sz="2000" dirty="0"/>
              <a:t>Lacking mental capacity</a:t>
            </a:r>
          </a:p>
          <a:p>
            <a:pPr lvl="1"/>
            <a:r>
              <a:rPr lang="en-GB" sz="2000" dirty="0"/>
              <a:t>Mental disorder – this </a:t>
            </a:r>
            <a:r>
              <a:rPr lang="en-GB" sz="2000" u="sng" dirty="0"/>
              <a:t>does</a:t>
            </a:r>
            <a:r>
              <a:rPr lang="en-GB" sz="2000" dirty="0"/>
              <a:t> have to be a mental health diagnosis</a:t>
            </a:r>
          </a:p>
          <a:p>
            <a:pPr lvl="1"/>
            <a:r>
              <a:rPr lang="en-GB" sz="2000" dirty="0"/>
              <a:t>Eligible (i.e. Mental Health Act doesn’t apply)</a:t>
            </a:r>
          </a:p>
          <a:p>
            <a:pPr lvl="1"/>
            <a:r>
              <a:rPr lang="en-GB" sz="2000" dirty="0"/>
              <a:t>LPA / deputy isn’t objecting</a:t>
            </a:r>
          </a:p>
          <a:p>
            <a:pPr lvl="1"/>
            <a:r>
              <a:rPr lang="en-GB" sz="2000" dirty="0"/>
              <a:t>Best Interests</a:t>
            </a:r>
          </a:p>
          <a:p>
            <a:pPr lvl="2"/>
            <a:r>
              <a:rPr lang="en-GB" sz="1600" dirty="0"/>
              <a:t>Acid test applies</a:t>
            </a:r>
          </a:p>
          <a:p>
            <a:pPr lvl="2"/>
            <a:r>
              <a:rPr lang="en-GB" sz="1600" dirty="0"/>
              <a:t>Necessary (see above)</a:t>
            </a:r>
          </a:p>
          <a:p>
            <a:pPr lvl="2"/>
            <a:r>
              <a:rPr lang="en-GB" sz="1600" dirty="0"/>
              <a:t>Proportionate (see above)</a:t>
            </a:r>
          </a:p>
          <a:p>
            <a:pPr lvl="2"/>
            <a:r>
              <a:rPr lang="en-GB" sz="1600" dirty="0"/>
              <a:t>In P’s best interests all things considered</a:t>
            </a:r>
          </a:p>
          <a:p>
            <a:endParaRPr lang="en-GB" dirty="0"/>
          </a:p>
        </p:txBody>
      </p:sp>
    </p:spTree>
    <p:extLst>
      <p:ext uri="{BB962C8B-B14F-4D97-AF65-F5344CB8AC3E}">
        <p14:creationId xmlns:p14="http://schemas.microsoft.com/office/powerpoint/2010/main" val="26104984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581A1-7CD0-E83B-EAE1-C02AFE4EC3B6}"/>
              </a:ext>
            </a:extLst>
          </p:cNvPr>
          <p:cNvSpPr>
            <a:spLocks noGrp="1"/>
          </p:cNvSpPr>
          <p:nvPr>
            <p:ph type="title"/>
          </p:nvPr>
        </p:nvSpPr>
        <p:spPr/>
        <p:txBody>
          <a:bodyPr/>
          <a:lstStyle/>
          <a:p>
            <a:r>
              <a:rPr lang="en-GB" b="1" dirty="0"/>
              <a:t>Court of Protection</a:t>
            </a:r>
          </a:p>
        </p:txBody>
      </p:sp>
      <p:sp>
        <p:nvSpPr>
          <p:cNvPr id="3" name="Content Placeholder 2">
            <a:extLst>
              <a:ext uri="{FF2B5EF4-FFF2-40B4-BE49-F238E27FC236}">
                <a16:creationId xmlns:a16="http://schemas.microsoft.com/office/drawing/2014/main" id="{D6294EB0-3F8C-518A-B29A-2DE23585D7FF}"/>
              </a:ext>
            </a:extLst>
          </p:cNvPr>
          <p:cNvSpPr>
            <a:spLocks noGrp="1"/>
          </p:cNvSpPr>
          <p:nvPr>
            <p:ph idx="1"/>
          </p:nvPr>
        </p:nvSpPr>
        <p:spPr/>
        <p:txBody>
          <a:bodyPr/>
          <a:lstStyle/>
          <a:p>
            <a:r>
              <a:rPr lang="en-GB" sz="2400" dirty="0"/>
              <a:t>Declarations whether or not P has the mental capacity to make a particular decision</a:t>
            </a:r>
          </a:p>
          <a:p>
            <a:r>
              <a:rPr lang="en-GB" sz="2400" dirty="0"/>
              <a:t>Declarations on what is in P’s best interests if P lacks the capacity to make the decision</a:t>
            </a:r>
          </a:p>
          <a:p>
            <a:pPr lvl="1"/>
            <a:r>
              <a:rPr lang="en-GB" sz="2000" dirty="0"/>
              <a:t>Can include restrictions on contact with others</a:t>
            </a:r>
          </a:p>
          <a:p>
            <a:r>
              <a:rPr lang="en-GB" sz="2400" dirty="0"/>
              <a:t>Decides whether P is / should be deprived of their liberty</a:t>
            </a:r>
          </a:p>
          <a:p>
            <a:r>
              <a:rPr lang="en-GB" sz="2400" dirty="0"/>
              <a:t>Make a will for P if P lacks the mental capacity to do this themselves</a:t>
            </a:r>
          </a:p>
          <a:p>
            <a:r>
              <a:rPr lang="en-GB" sz="2400" dirty="0"/>
              <a:t>Appoints finance/health &amp; welfare deputies for P</a:t>
            </a:r>
          </a:p>
          <a:p>
            <a:r>
              <a:rPr lang="en-GB" sz="2400" dirty="0"/>
              <a:t>Decides whether LPAs/deputyships should be varied / terminated</a:t>
            </a:r>
          </a:p>
        </p:txBody>
      </p:sp>
    </p:spTree>
    <p:extLst>
      <p:ext uri="{BB962C8B-B14F-4D97-AF65-F5344CB8AC3E}">
        <p14:creationId xmlns:p14="http://schemas.microsoft.com/office/powerpoint/2010/main" val="15988270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8AA72-CD25-4B17-85FE-5EF52B9B78DF}"/>
              </a:ext>
            </a:extLst>
          </p:cNvPr>
          <p:cNvSpPr>
            <a:spLocks noGrp="1"/>
          </p:cNvSpPr>
          <p:nvPr>
            <p:ph type="title"/>
          </p:nvPr>
        </p:nvSpPr>
        <p:spPr/>
        <p:txBody>
          <a:bodyPr/>
          <a:lstStyle/>
          <a:p>
            <a:r>
              <a:rPr lang="en-GB" b="1" dirty="0"/>
              <a:t>BREAK</a:t>
            </a:r>
          </a:p>
        </p:txBody>
      </p:sp>
      <p:sp>
        <p:nvSpPr>
          <p:cNvPr id="3" name="Content Placeholder 2">
            <a:extLst>
              <a:ext uri="{FF2B5EF4-FFF2-40B4-BE49-F238E27FC236}">
                <a16:creationId xmlns:a16="http://schemas.microsoft.com/office/drawing/2014/main" id="{A911CCE6-A1C4-4C76-8A68-B150DD6243E3}"/>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17253992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4FAB-FEB6-4AF9-96FA-D7350088A5F0}"/>
              </a:ext>
            </a:extLst>
          </p:cNvPr>
          <p:cNvSpPr>
            <a:spLocks noGrp="1"/>
          </p:cNvSpPr>
          <p:nvPr>
            <p:ph type="title"/>
          </p:nvPr>
        </p:nvSpPr>
        <p:spPr/>
        <p:txBody>
          <a:bodyPr/>
          <a:lstStyle/>
          <a:p>
            <a:r>
              <a:rPr lang="en-GB" b="1" dirty="0"/>
              <a:t>Case study: David</a:t>
            </a:r>
          </a:p>
        </p:txBody>
      </p:sp>
      <p:sp>
        <p:nvSpPr>
          <p:cNvPr id="3" name="Content Placeholder 2">
            <a:extLst>
              <a:ext uri="{FF2B5EF4-FFF2-40B4-BE49-F238E27FC236}">
                <a16:creationId xmlns:a16="http://schemas.microsoft.com/office/drawing/2014/main" id="{FF74D79E-88FB-4613-B4C6-8E71C6FCA8FB}"/>
              </a:ext>
            </a:extLst>
          </p:cNvPr>
          <p:cNvSpPr>
            <a:spLocks noGrp="1"/>
          </p:cNvSpPr>
          <p:nvPr>
            <p:ph idx="1"/>
          </p:nvPr>
        </p:nvSpPr>
        <p:spPr/>
        <p:txBody>
          <a:bodyPr/>
          <a:lstStyle/>
          <a:p>
            <a:pPr marL="0" indent="0">
              <a:buNone/>
            </a:pPr>
            <a:endParaRPr lang="en-GB" dirty="0"/>
          </a:p>
        </p:txBody>
      </p:sp>
    </p:spTree>
    <p:extLst>
      <p:ext uri="{BB962C8B-B14F-4D97-AF65-F5344CB8AC3E}">
        <p14:creationId xmlns:p14="http://schemas.microsoft.com/office/powerpoint/2010/main" val="27391204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A457C-E0FF-4FE2-839B-B40AB0CC2E05}"/>
              </a:ext>
            </a:extLst>
          </p:cNvPr>
          <p:cNvSpPr>
            <a:spLocks noGrp="1"/>
          </p:cNvSpPr>
          <p:nvPr>
            <p:ph type="title"/>
          </p:nvPr>
        </p:nvSpPr>
        <p:spPr/>
        <p:txBody>
          <a:bodyPr/>
          <a:lstStyle/>
          <a:p>
            <a:r>
              <a:rPr lang="en-GB" b="1" dirty="0"/>
              <a:t>Resources</a:t>
            </a:r>
          </a:p>
        </p:txBody>
      </p:sp>
      <p:sp>
        <p:nvSpPr>
          <p:cNvPr id="3" name="Content Placeholder 2">
            <a:extLst>
              <a:ext uri="{FF2B5EF4-FFF2-40B4-BE49-F238E27FC236}">
                <a16:creationId xmlns:a16="http://schemas.microsoft.com/office/drawing/2014/main" id="{46F8A327-2B9C-4C37-9C38-CAC31A1904B4}"/>
              </a:ext>
            </a:extLst>
          </p:cNvPr>
          <p:cNvSpPr>
            <a:spLocks noGrp="1"/>
          </p:cNvSpPr>
          <p:nvPr>
            <p:ph idx="1"/>
          </p:nvPr>
        </p:nvSpPr>
        <p:spPr/>
        <p:txBody>
          <a:bodyPr/>
          <a:lstStyle/>
          <a:p>
            <a:pPr marL="0" indent="0">
              <a:buNone/>
            </a:pPr>
            <a:r>
              <a:rPr lang="en-GB" sz="2800" dirty="0"/>
              <a:t>Draft MCA Code of Practice chapters 1 - 11:</a:t>
            </a:r>
          </a:p>
          <a:p>
            <a:pPr marL="400050" lvl="1" indent="0">
              <a:buNone/>
            </a:pPr>
            <a:r>
              <a:rPr lang="en-US" sz="2400" dirty="0">
                <a:hlinkClick r:id="rId2"/>
              </a:rPr>
              <a:t>Changes to the MCA Code of Practice and implementation of the LPS - GOV.UK (www.gov.uk)</a:t>
            </a:r>
            <a:endParaRPr lang="en-US" sz="2400" dirty="0"/>
          </a:p>
          <a:p>
            <a:pPr marL="0" indent="0">
              <a:buNone/>
            </a:pPr>
            <a:r>
              <a:rPr lang="en-US" sz="2800" dirty="0"/>
              <a:t>Capacity Guide website:</a:t>
            </a:r>
          </a:p>
          <a:p>
            <a:pPr marL="400050" lvl="1" indent="0">
              <a:buNone/>
            </a:pPr>
            <a:r>
              <a:rPr lang="en-GB" sz="2400" dirty="0">
                <a:hlinkClick r:id="rId3"/>
              </a:rPr>
              <a:t>Home - Capacity guide</a:t>
            </a:r>
            <a:endParaRPr lang="en-GB" sz="2400" dirty="0"/>
          </a:p>
          <a:p>
            <a:pPr marL="0" indent="0">
              <a:buNone/>
            </a:pPr>
            <a:r>
              <a:rPr lang="en-US" sz="2800" dirty="0" err="1"/>
              <a:t>MacKenzie</a:t>
            </a:r>
            <a:r>
              <a:rPr lang="en-US" sz="2800" dirty="0"/>
              <a:t> &amp; Wilkinson (2020) </a:t>
            </a:r>
            <a:r>
              <a:rPr lang="en-US" sz="2800" i="1" dirty="0"/>
              <a:t>Assessing Mental Capacity.  </a:t>
            </a:r>
            <a:r>
              <a:rPr lang="en-US" sz="2800" dirty="0"/>
              <a:t>Routledge.</a:t>
            </a:r>
          </a:p>
          <a:p>
            <a:pPr marL="0" indent="0">
              <a:buNone/>
            </a:pPr>
            <a:r>
              <a:rPr lang="en-GB" sz="2400" dirty="0">
                <a:hlinkClick r:id="rId4"/>
              </a:rPr>
              <a:t>CT v London Borough of Lambeth &amp; Anor [2025] EWCOP 6 (T3) (12 February 2025)</a:t>
            </a:r>
            <a:endParaRPr lang="en-GB" sz="3200" dirty="0"/>
          </a:p>
          <a:p>
            <a:pPr marL="0" indent="0">
              <a:buNone/>
            </a:pPr>
            <a:endParaRPr lang="en-US" i="1" dirty="0"/>
          </a:p>
        </p:txBody>
      </p:sp>
    </p:spTree>
    <p:extLst>
      <p:ext uri="{BB962C8B-B14F-4D97-AF65-F5344CB8AC3E}">
        <p14:creationId xmlns:p14="http://schemas.microsoft.com/office/powerpoint/2010/main" val="249522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4C3C5-40F1-405F-AFD1-87709F58C73C}"/>
              </a:ext>
            </a:extLst>
          </p:cNvPr>
          <p:cNvSpPr>
            <a:spLocks noGrp="1"/>
          </p:cNvSpPr>
          <p:nvPr>
            <p:ph type="title"/>
          </p:nvPr>
        </p:nvSpPr>
        <p:spPr/>
        <p:txBody>
          <a:bodyPr/>
          <a:lstStyle/>
          <a:p>
            <a:r>
              <a:rPr lang="en-GB" b="1" dirty="0"/>
              <a:t>Resources</a:t>
            </a:r>
          </a:p>
        </p:txBody>
      </p:sp>
      <p:sp>
        <p:nvSpPr>
          <p:cNvPr id="3" name="Content Placeholder 2">
            <a:extLst>
              <a:ext uri="{FF2B5EF4-FFF2-40B4-BE49-F238E27FC236}">
                <a16:creationId xmlns:a16="http://schemas.microsoft.com/office/drawing/2014/main" id="{A00E3283-26C4-4165-916B-1E84C6F7401E}"/>
              </a:ext>
            </a:extLst>
          </p:cNvPr>
          <p:cNvSpPr>
            <a:spLocks noGrp="1"/>
          </p:cNvSpPr>
          <p:nvPr>
            <p:ph idx="1"/>
          </p:nvPr>
        </p:nvSpPr>
        <p:spPr/>
        <p:txBody>
          <a:bodyPr/>
          <a:lstStyle/>
          <a:p>
            <a:pPr marL="0" indent="0">
              <a:buNone/>
            </a:pPr>
            <a:r>
              <a:rPr lang="en-GB" sz="2800" dirty="0"/>
              <a:t>39 Essex Chambers: newsletters, practice guides, case law database</a:t>
            </a:r>
          </a:p>
          <a:p>
            <a:pPr marL="400050" lvl="1" indent="0">
              <a:buNone/>
            </a:pPr>
            <a:r>
              <a:rPr lang="en-US" sz="2400" dirty="0">
                <a:hlinkClick r:id="rId2"/>
              </a:rPr>
              <a:t>39 Essex Chambers | Mental Capacity Law - 39 Essex Chambers | Barristers' Chambers</a:t>
            </a:r>
            <a:endParaRPr lang="en-GB" sz="2400" dirty="0"/>
          </a:p>
          <a:p>
            <a:pPr marL="0" indent="0">
              <a:buNone/>
            </a:pPr>
            <a:r>
              <a:rPr lang="en-GB" sz="2800" dirty="0"/>
              <a:t>Checking whether someone has Power of Attorney or deputyship</a:t>
            </a:r>
          </a:p>
          <a:p>
            <a:pPr marL="400050" lvl="1" indent="0">
              <a:buNone/>
            </a:pPr>
            <a:r>
              <a:rPr lang="en-US" sz="2400" dirty="0">
                <a:hlinkClick r:id="rId3"/>
              </a:rPr>
              <a:t>Find out if someone has an attorney, deputy or guardian acting for them - GOV.UK (www.gov.uk)</a:t>
            </a:r>
            <a:endParaRPr lang="en-US" sz="2400" dirty="0"/>
          </a:p>
          <a:p>
            <a:pPr marL="0" indent="0">
              <a:buNone/>
            </a:pPr>
            <a:r>
              <a:rPr lang="en-US" sz="2800" dirty="0"/>
              <a:t>Client Financial Affairs:</a:t>
            </a:r>
          </a:p>
          <a:p>
            <a:pPr marL="400050" lvl="1" indent="0">
              <a:buNone/>
            </a:pPr>
            <a:r>
              <a:rPr lang="en-US" dirty="0">
                <a:hlinkClick r:id="rId4"/>
              </a:rPr>
              <a:t>clientaffairs.finance@nca.nhs.uk</a:t>
            </a:r>
            <a:endParaRPr lang="en-US" dirty="0"/>
          </a:p>
          <a:p>
            <a:pPr marL="0" indent="0">
              <a:buNone/>
            </a:pPr>
            <a:endParaRPr lang="en-GB" dirty="0"/>
          </a:p>
        </p:txBody>
      </p:sp>
    </p:spTree>
    <p:extLst>
      <p:ext uri="{BB962C8B-B14F-4D97-AF65-F5344CB8AC3E}">
        <p14:creationId xmlns:p14="http://schemas.microsoft.com/office/powerpoint/2010/main" val="42826556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FD57-333E-4B42-84D3-83BAC680F7F1}"/>
              </a:ext>
            </a:extLst>
          </p:cNvPr>
          <p:cNvSpPr>
            <a:spLocks noGrp="1"/>
          </p:cNvSpPr>
          <p:nvPr>
            <p:ph type="title"/>
          </p:nvPr>
        </p:nvSpPr>
        <p:spPr/>
        <p:txBody>
          <a:bodyPr/>
          <a:lstStyle/>
          <a:p>
            <a:r>
              <a:rPr lang="en-GB" b="1" dirty="0"/>
              <a:t>Resources</a:t>
            </a:r>
            <a:r>
              <a:rPr lang="en-GB" dirty="0"/>
              <a:t>	</a:t>
            </a:r>
          </a:p>
        </p:txBody>
      </p:sp>
      <p:sp>
        <p:nvSpPr>
          <p:cNvPr id="3" name="Content Placeholder 2">
            <a:extLst>
              <a:ext uri="{FF2B5EF4-FFF2-40B4-BE49-F238E27FC236}">
                <a16:creationId xmlns:a16="http://schemas.microsoft.com/office/drawing/2014/main" id="{861D025C-668D-4E9E-89E3-177D7321F196}"/>
              </a:ext>
            </a:extLst>
          </p:cNvPr>
          <p:cNvSpPr>
            <a:spLocks noGrp="1"/>
          </p:cNvSpPr>
          <p:nvPr>
            <p:ph idx="1"/>
          </p:nvPr>
        </p:nvSpPr>
        <p:spPr>
          <a:xfrm>
            <a:off x="457200" y="1650206"/>
            <a:ext cx="8229600" cy="3557588"/>
          </a:xfrm>
        </p:spPr>
        <p:txBody>
          <a:bodyPr/>
          <a:lstStyle/>
          <a:p>
            <a:pPr marL="0" indent="0">
              <a:buNone/>
            </a:pPr>
            <a:r>
              <a:rPr lang="en-GB" sz="2800" dirty="0"/>
              <a:t>NICE guideline on decision-making and mental capacity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Overview | Decision-making and mental capacity | Guidance | NICE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2800" dirty="0"/>
              <a:t>SCIE resources on MCA/DOLS</a:t>
            </a:r>
            <a:endParaRPr lang="en-GB" dirty="0"/>
          </a:p>
          <a:p>
            <a:pPr marL="400050" lvl="1" indent="0">
              <a:buNone/>
            </a:pPr>
            <a:r>
              <a:rPr lang="en-US" sz="1800" dirty="0">
                <a:hlinkClick r:id="rId3"/>
              </a:rPr>
              <a:t>Mental Capacity Act (MCA) and </a:t>
            </a:r>
            <a:r>
              <a:rPr lang="en-US" sz="1800" dirty="0" err="1">
                <a:hlinkClick r:id="rId3"/>
              </a:rPr>
              <a:t>DoLS</a:t>
            </a:r>
            <a:r>
              <a:rPr lang="en-US" sz="1800" dirty="0">
                <a:hlinkClick r:id="rId3"/>
              </a:rPr>
              <a:t> | SCIE</a:t>
            </a:r>
            <a:endParaRPr lang="en-US" sz="1800" dirty="0"/>
          </a:p>
          <a:p>
            <a:pPr marL="400050" lvl="1" indent="0">
              <a:buNone/>
            </a:pPr>
            <a:r>
              <a:rPr lang="en-GB" sz="1800" dirty="0">
                <a:hlinkClick r:id="rId4"/>
              </a:rPr>
              <a:t>Get me to hospital - SCIE</a:t>
            </a:r>
            <a:endParaRPr lang="en-US" sz="1800" dirty="0"/>
          </a:p>
          <a:p>
            <a:pPr marL="0" indent="0">
              <a:buNone/>
            </a:pPr>
            <a:r>
              <a:rPr lang="en-US" sz="2800" dirty="0"/>
              <a:t>Promoting Less Restrictive Practice</a:t>
            </a:r>
            <a:endParaRPr lang="en-US" dirty="0"/>
          </a:p>
          <a:p>
            <a:pPr marL="400050" lvl="1" indent="0">
              <a:buNone/>
            </a:pPr>
            <a:r>
              <a:rPr lang="en-GB" sz="1400" dirty="0">
                <a:hlinkClick r:id="rId5"/>
              </a:rPr>
              <a:t>Promoting less restrictive practice: reducing restrictions tool for practitioners | Local Government Association</a:t>
            </a:r>
            <a:endParaRPr lang="en-US" sz="2000" dirty="0"/>
          </a:p>
          <a:p>
            <a:pPr marL="0" indent="0">
              <a:buNone/>
            </a:pPr>
            <a:r>
              <a:rPr lang="en-US" sz="2400" dirty="0"/>
              <a:t>Restraint Reduction Network</a:t>
            </a:r>
          </a:p>
          <a:p>
            <a:pPr marL="0" indent="0">
              <a:buNone/>
            </a:pPr>
            <a:r>
              <a:rPr lang="en-GB" sz="1400" dirty="0">
                <a:hlinkClick r:id="rId6"/>
              </a:rPr>
              <a:t>https://restraintreductionnetwork.org/</a:t>
            </a:r>
            <a:endParaRPr lang="en-US" sz="2400" dirty="0"/>
          </a:p>
        </p:txBody>
      </p:sp>
    </p:spTree>
    <p:extLst>
      <p:ext uri="{BB962C8B-B14F-4D97-AF65-F5344CB8AC3E}">
        <p14:creationId xmlns:p14="http://schemas.microsoft.com/office/powerpoint/2010/main" val="123286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544C-99C6-43B7-B746-5E25BB4EE0E7}"/>
              </a:ext>
            </a:extLst>
          </p:cNvPr>
          <p:cNvSpPr>
            <a:spLocks noGrp="1"/>
          </p:cNvSpPr>
          <p:nvPr>
            <p:ph type="title"/>
          </p:nvPr>
        </p:nvSpPr>
        <p:spPr/>
        <p:txBody>
          <a:bodyPr/>
          <a:lstStyle/>
          <a:p>
            <a:r>
              <a:rPr lang="en-GB" b="1" dirty="0"/>
              <a:t>Resources</a:t>
            </a:r>
          </a:p>
        </p:txBody>
      </p:sp>
      <p:sp>
        <p:nvSpPr>
          <p:cNvPr id="3" name="Content Placeholder 2">
            <a:extLst>
              <a:ext uri="{FF2B5EF4-FFF2-40B4-BE49-F238E27FC236}">
                <a16:creationId xmlns:a16="http://schemas.microsoft.com/office/drawing/2014/main" id="{FC81C41D-0342-40FB-A485-0DF099D88EAC}"/>
              </a:ext>
            </a:extLst>
          </p:cNvPr>
          <p:cNvSpPr>
            <a:spLocks noGrp="1"/>
          </p:cNvSpPr>
          <p:nvPr>
            <p:ph idx="1"/>
          </p:nvPr>
        </p:nvSpPr>
        <p:spPr/>
        <p:txBody>
          <a:bodyPr/>
          <a:lstStyle/>
          <a:p>
            <a:pPr marL="0" indent="0">
              <a:buNone/>
            </a:pPr>
            <a:r>
              <a:rPr lang="en-GB" sz="2400" dirty="0" err="1"/>
              <a:t>Dewis</a:t>
            </a:r>
            <a:r>
              <a:rPr lang="en-GB" sz="2400" dirty="0"/>
              <a:t> Choice report on ‘Domestic abuse and the co-existence of dementia’ </a:t>
            </a:r>
            <a:r>
              <a:rPr lang="en-US" sz="2400" dirty="0"/>
              <a:t>(Includes the ‘Power Wheel’)</a:t>
            </a:r>
            <a:endParaRPr lang="en-GB" sz="2400" dirty="0"/>
          </a:p>
          <a:p>
            <a:r>
              <a:rPr lang="en-US" sz="2400" dirty="0">
                <a:hlinkClick r:id="rId2"/>
              </a:rPr>
              <a:t>Dewis-Choice-Dementia-and-DA_COMPRESSED.pdf (dewischoice.org.uk)</a:t>
            </a:r>
            <a:endParaRPr lang="en-US" sz="2400" dirty="0"/>
          </a:p>
          <a:p>
            <a:pPr marL="0" indent="0">
              <a:buNone/>
            </a:pPr>
            <a:endParaRPr lang="en-US" sz="2400" dirty="0"/>
          </a:p>
          <a:p>
            <a:pPr marL="0" indent="0">
              <a:buNone/>
            </a:pPr>
            <a:r>
              <a:rPr lang="en-US" sz="2400" dirty="0"/>
              <a:t>Empowerment Matters guidance on mental capacity and finances</a:t>
            </a:r>
          </a:p>
          <a:p>
            <a:pPr marL="400050" lvl="1" indent="0">
              <a:buNone/>
            </a:pPr>
            <a:r>
              <a:rPr lang="en-GB" sz="1800" dirty="0">
                <a:hlinkClick r:id="rId3"/>
              </a:rPr>
              <a:t>assessing-capacity-financial-decisions-guidance-final.pdf (wordpress.com)</a:t>
            </a:r>
            <a:endParaRPr lang="en-GB" sz="1800" dirty="0"/>
          </a:p>
          <a:p>
            <a:pPr marL="0" indent="0">
              <a:buNone/>
            </a:pPr>
            <a:endParaRPr lang="en-GB" sz="2200"/>
          </a:p>
          <a:p>
            <a:pPr marL="0" indent="0">
              <a:buNone/>
            </a:pPr>
            <a:r>
              <a:rPr lang="en-GB" sz="2200"/>
              <a:t>Safeguarding </a:t>
            </a:r>
            <a:r>
              <a:rPr lang="en-GB" sz="2200" dirty="0"/>
              <a:t>Adults Reviews in Salford</a:t>
            </a:r>
          </a:p>
          <a:p>
            <a:pPr marL="400050" lvl="1" indent="0">
              <a:buNone/>
            </a:pPr>
            <a:r>
              <a:rPr lang="en-US" sz="2000" dirty="0">
                <a:hlinkClick r:id="rId4"/>
              </a:rPr>
              <a:t>Safeguarding Adult Reviews (SARs) | Salford Safeguarding Adults Board</a:t>
            </a:r>
            <a:endParaRPr lang="en-GB" dirty="0"/>
          </a:p>
          <a:p>
            <a:pPr marL="0" indent="0">
              <a:buNone/>
            </a:pPr>
            <a:endParaRPr lang="en-GB" sz="2400" dirty="0"/>
          </a:p>
        </p:txBody>
      </p:sp>
    </p:spTree>
    <p:extLst>
      <p:ext uri="{BB962C8B-B14F-4D97-AF65-F5344CB8AC3E}">
        <p14:creationId xmlns:p14="http://schemas.microsoft.com/office/powerpoint/2010/main" val="404368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FBC7-F9FD-4332-BDD5-51B52548B4FD}"/>
              </a:ext>
            </a:extLst>
          </p:cNvPr>
          <p:cNvSpPr>
            <a:spLocks noGrp="1"/>
          </p:cNvSpPr>
          <p:nvPr>
            <p:ph type="title"/>
          </p:nvPr>
        </p:nvSpPr>
        <p:spPr/>
        <p:txBody>
          <a:bodyPr/>
          <a:lstStyle/>
          <a:p>
            <a:r>
              <a:rPr lang="en-GB" sz="3600" b="1" dirty="0"/>
              <a:t>MCA principles</a:t>
            </a:r>
          </a:p>
        </p:txBody>
      </p:sp>
      <p:sp>
        <p:nvSpPr>
          <p:cNvPr id="3" name="Content Placeholder 2">
            <a:extLst>
              <a:ext uri="{FF2B5EF4-FFF2-40B4-BE49-F238E27FC236}">
                <a16:creationId xmlns:a16="http://schemas.microsoft.com/office/drawing/2014/main" id="{A6147562-DBC8-468D-AF92-137343133960}"/>
              </a:ext>
            </a:extLst>
          </p:cNvPr>
          <p:cNvSpPr>
            <a:spLocks noGrp="1"/>
          </p:cNvSpPr>
          <p:nvPr>
            <p:ph idx="1"/>
          </p:nvPr>
        </p:nvSpPr>
        <p:spPr/>
        <p:txBody>
          <a:bodyPr/>
          <a:lstStyle/>
          <a:p>
            <a:pPr marL="457200" indent="-457200" algn="l">
              <a:buAutoNum type="arabicPeriod"/>
            </a:pPr>
            <a:r>
              <a:rPr lang="en-US" sz="2000" dirty="0">
                <a:solidFill>
                  <a:srgbClr val="000000"/>
                </a:solidFill>
                <a:latin typeface="arial" panose="020B0604020202020204" pitchFamily="34" charset="0"/>
              </a:rPr>
              <a:t>‘</a:t>
            </a:r>
            <a:r>
              <a:rPr lang="en-US" sz="2000" b="0" i="0" dirty="0">
                <a:solidFill>
                  <a:srgbClr val="000000"/>
                </a:solidFill>
                <a:effectLst/>
                <a:latin typeface="arial" panose="020B0604020202020204" pitchFamily="34" charset="0"/>
              </a:rPr>
              <a:t>A person must be assumed to have capacity unless it is established that he lacks capacity’</a:t>
            </a:r>
          </a:p>
          <a:p>
            <a:pPr marL="457200" indent="-457200">
              <a:buFont typeface="Arial" charset="0"/>
              <a:buAutoNum type="arabicPeriod"/>
            </a:pPr>
            <a:r>
              <a:rPr lang="en-US" sz="2000" dirty="0">
                <a:solidFill>
                  <a:srgbClr val="000000"/>
                </a:solidFill>
                <a:latin typeface="arial" panose="020B0604020202020204" pitchFamily="34" charset="0"/>
              </a:rPr>
              <a:t>‘A person is not to be treated as unable to make a decision unless all practicable steps to help him to do so have been taken without success’</a:t>
            </a:r>
          </a:p>
          <a:p>
            <a:pPr marL="457200" indent="-457200">
              <a:buFont typeface="Arial" charset="0"/>
              <a:buAutoNum type="arabicPeriod"/>
            </a:pPr>
            <a:r>
              <a:rPr lang="en-US" sz="2000" dirty="0">
                <a:solidFill>
                  <a:srgbClr val="000000"/>
                </a:solidFill>
                <a:latin typeface="arial" panose="020B0604020202020204" pitchFamily="34" charset="0"/>
              </a:rPr>
              <a:t>‘A person is not to be treated as unable to make a decision merely because he makes an unwise decision.’</a:t>
            </a:r>
          </a:p>
          <a:p>
            <a:pPr marL="457200" indent="-457200">
              <a:buFont typeface="Arial" charset="0"/>
              <a:buAutoNum type="arabicPeriod"/>
            </a:pPr>
            <a:r>
              <a:rPr lang="en-US" sz="2000" dirty="0">
                <a:solidFill>
                  <a:srgbClr val="000000"/>
                </a:solidFill>
                <a:latin typeface="arial" panose="020B0604020202020204" pitchFamily="34" charset="0"/>
              </a:rPr>
              <a:t>‘An act done, or decision made, under this Act for or on behalf of a person who lacks capacity must be done, or made, in his best interests’</a:t>
            </a:r>
          </a:p>
          <a:p>
            <a:pPr marL="457200" indent="-457200">
              <a:buFont typeface="Arial" charset="0"/>
              <a:buAutoNum type="arabicPeriod"/>
            </a:pPr>
            <a:r>
              <a:rPr lang="en-US" sz="2000" dirty="0">
                <a:solidFill>
                  <a:srgbClr val="000000"/>
                </a:solidFill>
                <a:latin typeface="arial" panose="020B0604020202020204" pitchFamily="34" charset="0"/>
              </a:rPr>
              <a:t>‘Before the act is done, or the decision is made, regard must be had to whether the purpose for which it is needed can be as effectively achieved in a way that is less restrictive of the person's rights and freedom of action’.</a:t>
            </a:r>
          </a:p>
          <a:p>
            <a:pPr marL="457200" indent="-457200">
              <a:buFont typeface="Arial" charset="0"/>
              <a:buAutoNum type="arabicPeriod"/>
            </a:pPr>
            <a:endParaRPr lang="en-US" sz="2400" dirty="0">
              <a:solidFill>
                <a:srgbClr val="000000"/>
              </a:solidFill>
              <a:latin typeface="arial" panose="020B0604020202020204" pitchFamily="34" charset="0"/>
            </a:endParaRPr>
          </a:p>
          <a:p>
            <a:pPr marL="457200" indent="-457200">
              <a:buFont typeface="Arial" charset="0"/>
              <a:buAutoNum type="arabicPeriod"/>
            </a:pPr>
            <a:endParaRPr lang="en-US" sz="2400" dirty="0">
              <a:solidFill>
                <a:srgbClr val="000000"/>
              </a:solidFill>
              <a:latin typeface="arial" panose="020B0604020202020204" pitchFamily="34" charset="0"/>
            </a:endParaRPr>
          </a:p>
          <a:p>
            <a:pPr marL="457200" indent="-457200">
              <a:buFont typeface="Arial" charset="0"/>
              <a:buAutoNum type="arabicPeriod"/>
            </a:pPr>
            <a:endParaRPr lang="en-US" sz="2400" dirty="0">
              <a:solidFill>
                <a:srgbClr val="000000"/>
              </a:solidFill>
              <a:latin typeface="arial" panose="020B0604020202020204" pitchFamily="34" charset="0"/>
            </a:endParaRPr>
          </a:p>
          <a:p>
            <a:pPr marL="0" indent="0" algn="l">
              <a:buNone/>
            </a:pPr>
            <a:endParaRPr lang="en-US" sz="2400" b="0" i="0" dirty="0">
              <a:solidFill>
                <a:srgbClr val="000000"/>
              </a:solidFill>
              <a:effectLst/>
              <a:latin typeface="arial" panose="020B0604020202020204" pitchFamily="34" charset="0"/>
            </a:endParaRPr>
          </a:p>
          <a:p>
            <a:pPr algn="l"/>
            <a:endParaRPr lang="en-US" sz="2400" b="0" i="0" dirty="0">
              <a:solidFill>
                <a:srgbClr val="000000"/>
              </a:solidFill>
              <a:effectLst/>
              <a:latin typeface="arial" panose="020B0604020202020204" pitchFamily="34" charset="0"/>
            </a:endParaRPr>
          </a:p>
          <a:p>
            <a:pPr marL="0" indent="0" algn="l">
              <a:buNone/>
            </a:pPr>
            <a:endParaRPr lang="en-US" b="0" i="0" dirty="0">
              <a:solidFill>
                <a:srgbClr val="00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180431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FBC7-F9FD-4332-BDD5-51B52548B4FD}"/>
              </a:ext>
            </a:extLst>
          </p:cNvPr>
          <p:cNvSpPr>
            <a:spLocks noGrp="1"/>
          </p:cNvSpPr>
          <p:nvPr>
            <p:ph type="title"/>
          </p:nvPr>
        </p:nvSpPr>
        <p:spPr/>
        <p:txBody>
          <a:bodyPr/>
          <a:lstStyle/>
          <a:p>
            <a:r>
              <a:rPr lang="en-GB" sz="3600" b="1" dirty="0"/>
              <a:t>MCA principles and mental capacity</a:t>
            </a:r>
          </a:p>
        </p:txBody>
      </p:sp>
      <p:sp>
        <p:nvSpPr>
          <p:cNvPr id="3" name="Content Placeholder 2">
            <a:extLst>
              <a:ext uri="{FF2B5EF4-FFF2-40B4-BE49-F238E27FC236}">
                <a16:creationId xmlns:a16="http://schemas.microsoft.com/office/drawing/2014/main" id="{A6147562-DBC8-468D-AF92-137343133960}"/>
              </a:ext>
            </a:extLst>
          </p:cNvPr>
          <p:cNvSpPr>
            <a:spLocks noGrp="1"/>
          </p:cNvSpPr>
          <p:nvPr>
            <p:ph idx="1"/>
          </p:nvPr>
        </p:nvSpPr>
        <p:spPr/>
        <p:txBody>
          <a:bodyPr/>
          <a:lstStyle/>
          <a:p>
            <a:pPr marL="0" indent="0" algn="l">
              <a:buNone/>
            </a:pPr>
            <a:r>
              <a:rPr lang="en-US" sz="2400" dirty="0">
                <a:solidFill>
                  <a:srgbClr val="000000"/>
                </a:solidFill>
                <a:latin typeface="arial" panose="020B0604020202020204" pitchFamily="34" charset="0"/>
              </a:rPr>
              <a:t>1. ‘</a:t>
            </a:r>
            <a:r>
              <a:rPr lang="en-US" sz="2400" b="0" i="0" dirty="0">
                <a:solidFill>
                  <a:srgbClr val="000000"/>
                </a:solidFill>
                <a:effectLst/>
                <a:latin typeface="arial" panose="020B0604020202020204" pitchFamily="34" charset="0"/>
              </a:rPr>
              <a:t>A person must be assumed to have capacity unless it is established that he lacks capacity’</a:t>
            </a:r>
          </a:p>
          <a:p>
            <a:pPr lvl="1"/>
            <a:r>
              <a:rPr lang="en-US" sz="2000" dirty="0">
                <a:solidFill>
                  <a:srgbClr val="000000"/>
                </a:solidFill>
                <a:latin typeface="arial" panose="020B0604020202020204" pitchFamily="34" charset="0"/>
              </a:rPr>
              <a:t>This is about ‘burden of proof’ – it’s up to whoever is saying that P lacks capacity to produce the evidence</a:t>
            </a:r>
          </a:p>
          <a:p>
            <a:pPr lvl="1"/>
            <a:r>
              <a:rPr lang="en-US" sz="2000" dirty="0">
                <a:solidFill>
                  <a:srgbClr val="000000"/>
                </a:solidFill>
                <a:latin typeface="arial" panose="020B0604020202020204" pitchFamily="34" charset="0"/>
              </a:rPr>
              <a:t>It does </a:t>
            </a:r>
            <a:r>
              <a:rPr lang="en-US" sz="2000" b="1" dirty="0">
                <a:solidFill>
                  <a:srgbClr val="000000"/>
                </a:solidFill>
                <a:latin typeface="arial" panose="020B0604020202020204" pitchFamily="34" charset="0"/>
              </a:rPr>
              <a:t>not</a:t>
            </a:r>
            <a:r>
              <a:rPr lang="en-US" sz="2000" dirty="0">
                <a:solidFill>
                  <a:srgbClr val="000000"/>
                </a:solidFill>
                <a:latin typeface="arial" panose="020B0604020202020204" pitchFamily="34" charset="0"/>
              </a:rPr>
              <a:t> mean that you can’t query P’s capacity unless you </a:t>
            </a:r>
            <a:r>
              <a:rPr lang="en-US" sz="2000" u="sng" dirty="0">
                <a:solidFill>
                  <a:srgbClr val="000000"/>
                </a:solidFill>
                <a:latin typeface="arial" panose="020B0604020202020204" pitchFamily="34" charset="0"/>
              </a:rPr>
              <a:t>already</a:t>
            </a:r>
            <a:r>
              <a:rPr lang="en-US" sz="2000" dirty="0">
                <a:solidFill>
                  <a:srgbClr val="000000"/>
                </a:solidFill>
                <a:latin typeface="arial" panose="020B0604020202020204" pitchFamily="34" charset="0"/>
              </a:rPr>
              <a:t> have proof – otherwise the MCA can’t get off the ground!</a:t>
            </a:r>
          </a:p>
          <a:p>
            <a:pPr lvl="1"/>
            <a:r>
              <a:rPr lang="en-US" sz="2000" b="0" i="0" dirty="0">
                <a:solidFill>
                  <a:srgbClr val="000000"/>
                </a:solidFill>
                <a:effectLst/>
                <a:latin typeface="arial" panose="020B0604020202020204" pitchFamily="34" charset="0"/>
              </a:rPr>
              <a:t>P doesn’t have to prove that he/she has the capacity to make the decision</a:t>
            </a:r>
          </a:p>
          <a:p>
            <a:pPr lvl="1"/>
            <a:r>
              <a:rPr lang="en-US" sz="2000" dirty="0">
                <a:solidFill>
                  <a:srgbClr val="000000"/>
                </a:solidFill>
                <a:latin typeface="arial" panose="020B0604020202020204" pitchFamily="34" charset="0"/>
              </a:rPr>
              <a:t>As a professional if you think that P has capacity you need to be able to say why</a:t>
            </a:r>
            <a:endParaRPr lang="en-US" sz="2000" b="0" i="0" dirty="0">
              <a:solidFill>
                <a:srgbClr val="000000"/>
              </a:solidFill>
              <a:effectLst/>
              <a:latin typeface="arial" panose="020B0604020202020204" pitchFamily="34" charset="0"/>
            </a:endParaRPr>
          </a:p>
          <a:p>
            <a:pPr algn="l"/>
            <a:endParaRPr lang="en-US" sz="2400" b="0" i="0" dirty="0">
              <a:solidFill>
                <a:srgbClr val="000000"/>
              </a:solidFill>
              <a:effectLst/>
              <a:latin typeface="arial" panose="020B0604020202020204" pitchFamily="34" charset="0"/>
            </a:endParaRPr>
          </a:p>
          <a:p>
            <a:pPr algn="l"/>
            <a:endParaRPr lang="en-US" sz="2400" b="0" i="0" dirty="0">
              <a:solidFill>
                <a:srgbClr val="000000"/>
              </a:solidFill>
              <a:effectLst/>
              <a:latin typeface="arial" panose="020B0604020202020204" pitchFamily="34" charset="0"/>
            </a:endParaRPr>
          </a:p>
          <a:p>
            <a:pPr marL="0" indent="0" algn="l">
              <a:buNone/>
            </a:pPr>
            <a:endParaRPr lang="en-US" b="0" i="0" dirty="0">
              <a:solidFill>
                <a:srgbClr val="00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2824898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ACE26-A358-4C5E-9717-C7195C20B921}"/>
              </a:ext>
            </a:extLst>
          </p:cNvPr>
          <p:cNvSpPr>
            <a:spLocks noGrp="1"/>
          </p:cNvSpPr>
          <p:nvPr>
            <p:ph type="title"/>
          </p:nvPr>
        </p:nvSpPr>
        <p:spPr/>
        <p:txBody>
          <a:bodyPr/>
          <a:lstStyle/>
          <a:p>
            <a:r>
              <a:rPr lang="en-GB" sz="3600" b="1" dirty="0"/>
              <a:t>MCA principles and mental capacity</a:t>
            </a:r>
            <a:endParaRPr lang="en-GB" dirty="0"/>
          </a:p>
        </p:txBody>
      </p:sp>
      <p:sp>
        <p:nvSpPr>
          <p:cNvPr id="3" name="Content Placeholder 2">
            <a:extLst>
              <a:ext uri="{FF2B5EF4-FFF2-40B4-BE49-F238E27FC236}">
                <a16:creationId xmlns:a16="http://schemas.microsoft.com/office/drawing/2014/main" id="{20A32CE1-56DF-4674-945D-E6CE088357ED}"/>
              </a:ext>
            </a:extLst>
          </p:cNvPr>
          <p:cNvSpPr>
            <a:spLocks noGrp="1"/>
          </p:cNvSpPr>
          <p:nvPr>
            <p:ph idx="1"/>
          </p:nvPr>
        </p:nvSpPr>
        <p:spPr/>
        <p:txBody>
          <a:bodyPr/>
          <a:lstStyle/>
          <a:p>
            <a:pPr marL="0" indent="0">
              <a:buNone/>
            </a:pPr>
            <a:r>
              <a:rPr lang="en-US" sz="2400" b="0" i="0" dirty="0">
                <a:solidFill>
                  <a:srgbClr val="000000"/>
                </a:solidFill>
                <a:effectLst/>
                <a:latin typeface="arial" panose="020B0604020202020204" pitchFamily="34" charset="0"/>
              </a:rPr>
              <a:t>2. ‘A person is not to be treated as unable to make a decision unless all practicable steps to help him to do so have been taken without success’</a:t>
            </a:r>
          </a:p>
          <a:p>
            <a:pPr lvl="1"/>
            <a:r>
              <a:rPr lang="en-US" sz="1600" dirty="0"/>
              <a:t>Using a different form of communication (for example, non-verbal communication)</a:t>
            </a:r>
          </a:p>
          <a:p>
            <a:pPr lvl="1"/>
            <a:r>
              <a:rPr lang="en-US" sz="1600" dirty="0"/>
              <a:t>Providing information in a more accessible form (for example, photographs, drawings, or films)</a:t>
            </a:r>
          </a:p>
          <a:p>
            <a:pPr lvl="1"/>
            <a:r>
              <a:rPr lang="en-US" sz="1600" dirty="0"/>
              <a:t>Considering where and when a decision is made - for some people it may be better that they make a decision at a particular time of day, or in a familiar setting</a:t>
            </a:r>
          </a:p>
          <a:p>
            <a:pPr lvl="1"/>
            <a:r>
              <a:rPr lang="en-US" sz="1600" dirty="0"/>
              <a:t>Treating a medical condition which may be affecting the person’s capacity</a:t>
            </a:r>
          </a:p>
          <a:p>
            <a:pPr lvl="1"/>
            <a:r>
              <a:rPr lang="en-US" sz="1600" dirty="0"/>
              <a:t>Having a structured </a:t>
            </a:r>
            <a:r>
              <a:rPr lang="en-US" sz="1600" dirty="0" err="1"/>
              <a:t>programme</a:t>
            </a:r>
            <a:r>
              <a:rPr lang="en-US" sz="1600" dirty="0"/>
              <a:t> to improve a person’s capacity to make particular decisions (for example, helping a person with learning disabilities to acquire new skills)</a:t>
            </a:r>
          </a:p>
          <a:p>
            <a:pPr lvl="1"/>
            <a:r>
              <a:rPr lang="en-US" sz="1600" dirty="0"/>
              <a:t>Involving an advocate or a trusted friend (who can advise, or support the person)</a:t>
            </a:r>
          </a:p>
          <a:p>
            <a:pPr lvl="1"/>
            <a:r>
              <a:rPr lang="en-US" sz="1600" dirty="0"/>
              <a:t>Ensuring the person is spoken to in their preferred language.</a:t>
            </a:r>
            <a:r>
              <a:rPr lang="en-US" sz="1600" b="0" i="0" dirty="0">
                <a:solidFill>
                  <a:srgbClr val="000000"/>
                </a:solidFill>
                <a:effectLst/>
                <a:latin typeface="arial" panose="020B0604020202020204" pitchFamily="34" charset="0"/>
              </a:rPr>
              <a:t>.</a:t>
            </a:r>
          </a:p>
          <a:p>
            <a:endParaRPr lang="en-GB" dirty="0"/>
          </a:p>
        </p:txBody>
      </p:sp>
    </p:spTree>
    <p:extLst>
      <p:ext uri="{BB962C8B-B14F-4D97-AF65-F5344CB8AC3E}">
        <p14:creationId xmlns:p14="http://schemas.microsoft.com/office/powerpoint/2010/main" val="3682205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08E2E-A156-4D83-A223-CCE3149258AB}"/>
              </a:ext>
            </a:extLst>
          </p:cNvPr>
          <p:cNvSpPr>
            <a:spLocks noGrp="1"/>
          </p:cNvSpPr>
          <p:nvPr>
            <p:ph type="title"/>
          </p:nvPr>
        </p:nvSpPr>
        <p:spPr/>
        <p:txBody>
          <a:bodyPr/>
          <a:lstStyle/>
          <a:p>
            <a:r>
              <a:rPr lang="en-GB" sz="3600" b="1" dirty="0"/>
              <a:t>MCA principles and mental capacity</a:t>
            </a:r>
            <a:endParaRPr lang="en-GB" dirty="0"/>
          </a:p>
        </p:txBody>
      </p:sp>
      <p:sp>
        <p:nvSpPr>
          <p:cNvPr id="3" name="Content Placeholder 2">
            <a:extLst>
              <a:ext uri="{FF2B5EF4-FFF2-40B4-BE49-F238E27FC236}">
                <a16:creationId xmlns:a16="http://schemas.microsoft.com/office/drawing/2014/main" id="{6E559BB1-C584-42D9-BBAB-13FC1DC2F43D}"/>
              </a:ext>
            </a:extLst>
          </p:cNvPr>
          <p:cNvSpPr>
            <a:spLocks noGrp="1"/>
          </p:cNvSpPr>
          <p:nvPr>
            <p:ph idx="1"/>
          </p:nvPr>
        </p:nvSpPr>
        <p:spPr>
          <a:xfrm>
            <a:off x="457200" y="1650206"/>
            <a:ext cx="8229600" cy="3557588"/>
          </a:xfrm>
        </p:spPr>
        <p:txBody>
          <a:bodyPr/>
          <a:lstStyle/>
          <a:p>
            <a:pPr marL="0" indent="0">
              <a:buNone/>
            </a:pPr>
            <a:r>
              <a:rPr lang="en-US" sz="2400" dirty="0">
                <a:solidFill>
                  <a:srgbClr val="000000"/>
                </a:solidFill>
                <a:latin typeface="arial" panose="020B0604020202020204" pitchFamily="34" charset="0"/>
              </a:rPr>
              <a:t>3. </a:t>
            </a:r>
            <a:r>
              <a:rPr lang="en-US" sz="2400" b="0" i="0" dirty="0">
                <a:solidFill>
                  <a:srgbClr val="000000"/>
                </a:solidFill>
                <a:effectLst/>
                <a:latin typeface="arial" panose="020B0604020202020204" pitchFamily="34" charset="0"/>
              </a:rPr>
              <a:t>‘A person is not to be treated as unable to make a decision </a:t>
            </a:r>
            <a:r>
              <a:rPr lang="en-US" sz="2400" b="1" i="0" dirty="0">
                <a:solidFill>
                  <a:srgbClr val="000000"/>
                </a:solidFill>
                <a:effectLst/>
                <a:latin typeface="arial" panose="020B0604020202020204" pitchFamily="34" charset="0"/>
              </a:rPr>
              <a:t>merely</a:t>
            </a:r>
            <a:r>
              <a:rPr lang="en-US" sz="2400" b="0" i="0" dirty="0">
                <a:solidFill>
                  <a:srgbClr val="000000"/>
                </a:solidFill>
                <a:effectLst/>
                <a:latin typeface="arial" panose="020B0604020202020204" pitchFamily="34" charset="0"/>
              </a:rPr>
              <a:t> because he makes </a:t>
            </a:r>
            <a:r>
              <a:rPr lang="en-US" sz="2400" b="1" i="0" dirty="0">
                <a:solidFill>
                  <a:srgbClr val="000000"/>
                </a:solidFill>
                <a:effectLst/>
                <a:latin typeface="arial" panose="020B0604020202020204" pitchFamily="34" charset="0"/>
              </a:rPr>
              <a:t>an</a:t>
            </a:r>
            <a:r>
              <a:rPr lang="en-US" sz="2400" b="0" i="0" dirty="0">
                <a:solidFill>
                  <a:srgbClr val="000000"/>
                </a:solidFill>
                <a:effectLst/>
                <a:latin typeface="arial" panose="020B0604020202020204" pitchFamily="34" charset="0"/>
              </a:rPr>
              <a:t> unwise decision.’</a:t>
            </a:r>
          </a:p>
          <a:p>
            <a:pPr lvl="1"/>
            <a:r>
              <a:rPr lang="en-US" sz="2000" dirty="0">
                <a:solidFill>
                  <a:srgbClr val="000000"/>
                </a:solidFill>
                <a:latin typeface="arial" panose="020B0604020202020204" pitchFamily="34" charset="0"/>
              </a:rPr>
              <a:t>A </a:t>
            </a:r>
            <a:r>
              <a:rPr lang="en-US" sz="2000" u="sng" dirty="0">
                <a:solidFill>
                  <a:srgbClr val="000000"/>
                </a:solidFill>
                <a:latin typeface="arial" panose="020B0604020202020204" pitchFamily="34" charset="0"/>
              </a:rPr>
              <a:t>single</a:t>
            </a:r>
            <a:r>
              <a:rPr lang="en-US" sz="2000" dirty="0">
                <a:solidFill>
                  <a:srgbClr val="000000"/>
                </a:solidFill>
                <a:latin typeface="arial" panose="020B0604020202020204" pitchFamily="34" charset="0"/>
              </a:rPr>
              <a:t> ‘unwise’ decision cannot be the </a:t>
            </a:r>
            <a:r>
              <a:rPr lang="en-US" sz="2000" u="sng" dirty="0">
                <a:solidFill>
                  <a:srgbClr val="000000"/>
                </a:solidFill>
                <a:latin typeface="arial" panose="020B0604020202020204" pitchFamily="34" charset="0"/>
              </a:rPr>
              <a:t>only</a:t>
            </a:r>
            <a:r>
              <a:rPr lang="en-US" sz="2000" dirty="0">
                <a:solidFill>
                  <a:srgbClr val="000000"/>
                </a:solidFill>
                <a:latin typeface="arial" panose="020B0604020202020204" pitchFamily="34" charset="0"/>
              </a:rPr>
              <a:t> reason that someone is assessed as lacking capacity</a:t>
            </a:r>
            <a:endParaRPr lang="en-GB" sz="2000" dirty="0">
              <a:solidFill>
                <a:srgbClr val="000000"/>
              </a:solidFill>
              <a:latin typeface="arial" panose="020B0604020202020204" pitchFamily="34" charset="0"/>
            </a:endParaRPr>
          </a:p>
          <a:p>
            <a:r>
              <a:rPr lang="en-GB" sz="2400" dirty="0">
                <a:solidFill>
                  <a:srgbClr val="000000"/>
                </a:solidFill>
                <a:latin typeface="arial" panose="020B0604020202020204" pitchFamily="34" charset="0"/>
              </a:rPr>
              <a:t>But unwise decisions can be evidence for lack of capacity:</a:t>
            </a:r>
          </a:p>
          <a:p>
            <a:pPr lvl="1"/>
            <a:r>
              <a:rPr lang="en-US" sz="2000" dirty="0"/>
              <a:t>The person repeatedly makes decisions that appear unwise and put them at significant risk of harm or exploitation</a:t>
            </a:r>
          </a:p>
          <a:p>
            <a:pPr lvl="1"/>
            <a:r>
              <a:rPr lang="en-US" sz="2000" dirty="0"/>
              <a:t>A particular unwise decision that is obviously irrational or out of character </a:t>
            </a:r>
            <a:r>
              <a:rPr lang="en-US" sz="2000" dirty="0">
                <a:latin typeface="Lucida Sans Unicode" panose="020B0602030504020204" pitchFamily="34" charset="0"/>
                <a:cs typeface="Lucida Sans Unicode" panose="020B0602030504020204" pitchFamily="34" charset="0"/>
              </a:rPr>
              <a:t>⇨ ‘</a:t>
            </a:r>
            <a:r>
              <a:rPr lang="en-US" sz="2000" u="sng" dirty="0"/>
              <a:t>professional curiosity</a:t>
            </a:r>
            <a:r>
              <a:rPr lang="en-US" sz="2000" dirty="0">
                <a:latin typeface="Lucida Sans Unicode" panose="020B0602030504020204" pitchFamily="34" charset="0"/>
                <a:cs typeface="Lucida Sans Unicode" panose="020B0602030504020204" pitchFamily="34" charset="0"/>
              </a:rPr>
              <a:t>’</a:t>
            </a:r>
            <a:endParaRPr lang="en-US" sz="2000" dirty="0"/>
          </a:p>
          <a:p>
            <a:r>
              <a:rPr lang="en-US" sz="2400" dirty="0">
                <a:solidFill>
                  <a:srgbClr val="000000"/>
                </a:solidFill>
                <a:latin typeface="arial" panose="020B0604020202020204" pitchFamily="34" charset="0"/>
              </a:rPr>
              <a:t>Remember this is ‘for the purposes of this Act’ – there is </a:t>
            </a:r>
            <a:r>
              <a:rPr lang="en-US" sz="2400" u="sng" dirty="0">
                <a:solidFill>
                  <a:srgbClr val="000000"/>
                </a:solidFill>
                <a:latin typeface="arial" panose="020B0604020202020204" pitchFamily="34" charset="0"/>
              </a:rPr>
              <a:t>no</a:t>
            </a:r>
            <a:r>
              <a:rPr lang="en-US" sz="2400" dirty="0">
                <a:solidFill>
                  <a:srgbClr val="000000"/>
                </a:solidFill>
                <a:latin typeface="arial" panose="020B0604020202020204" pitchFamily="34" charset="0"/>
              </a:rPr>
              <a:t> free-standing ‘</a:t>
            </a:r>
            <a:r>
              <a:rPr lang="en-US" sz="2400" b="1" dirty="0">
                <a:solidFill>
                  <a:srgbClr val="000000"/>
                </a:solidFill>
                <a:latin typeface="arial" panose="020B0604020202020204" pitchFamily="34" charset="0"/>
              </a:rPr>
              <a:t>right</a:t>
            </a:r>
            <a:r>
              <a:rPr lang="en-US" sz="2400" dirty="0">
                <a:solidFill>
                  <a:srgbClr val="000000"/>
                </a:solidFill>
                <a:latin typeface="arial" panose="020B0604020202020204" pitchFamily="34" charset="0"/>
              </a:rPr>
              <a:t>’ to make unwise decisions</a:t>
            </a:r>
          </a:p>
        </p:txBody>
      </p:sp>
    </p:spTree>
    <p:extLst>
      <p:ext uri="{BB962C8B-B14F-4D97-AF65-F5344CB8AC3E}">
        <p14:creationId xmlns:p14="http://schemas.microsoft.com/office/powerpoint/2010/main" val="170112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45882-38E0-45B1-A388-37CC5CDD42FE}"/>
              </a:ext>
            </a:extLst>
          </p:cNvPr>
          <p:cNvSpPr>
            <a:spLocks noGrp="1"/>
          </p:cNvSpPr>
          <p:nvPr>
            <p:ph type="title"/>
          </p:nvPr>
        </p:nvSpPr>
        <p:spPr/>
        <p:txBody>
          <a:bodyPr/>
          <a:lstStyle/>
          <a:p>
            <a:r>
              <a:rPr lang="en-GB" sz="4800" b="1" dirty="0"/>
              <a:t>Assessing mental capacity</a:t>
            </a:r>
            <a:endParaRPr lang="en-GB" sz="3200" b="1" dirty="0"/>
          </a:p>
        </p:txBody>
      </p:sp>
      <p:sp>
        <p:nvSpPr>
          <p:cNvPr id="3" name="Content Placeholder 2">
            <a:extLst>
              <a:ext uri="{FF2B5EF4-FFF2-40B4-BE49-F238E27FC236}">
                <a16:creationId xmlns:a16="http://schemas.microsoft.com/office/drawing/2014/main" id="{8512D6E6-BDFF-4B8E-93C0-2E0E088F6B6C}"/>
              </a:ext>
            </a:extLst>
          </p:cNvPr>
          <p:cNvSpPr>
            <a:spLocks noGrp="1"/>
          </p:cNvSpPr>
          <p:nvPr>
            <p:ph idx="1"/>
          </p:nvPr>
        </p:nvSpPr>
        <p:spPr/>
        <p:txBody>
          <a:bodyPr/>
          <a:lstStyle/>
          <a:p>
            <a:r>
              <a:rPr lang="en-GB" sz="2400" dirty="0"/>
              <a:t>MCA Code chapter 4</a:t>
            </a:r>
          </a:p>
          <a:p>
            <a:r>
              <a:rPr lang="en-GB" sz="2400" dirty="0"/>
              <a:t>Who should do it?</a:t>
            </a:r>
            <a:r>
              <a:rPr lang="en-US" sz="1400" dirty="0"/>
              <a:t> </a:t>
            </a:r>
            <a:endParaRPr lang="en-GB" sz="2000" dirty="0"/>
          </a:p>
          <a:p>
            <a:pPr lvl="1"/>
            <a:r>
              <a:rPr lang="en-GB" sz="2000" dirty="0"/>
              <a:t>Who needs a ‘reasonable belief’ that the person lacks capacity?</a:t>
            </a:r>
          </a:p>
          <a:p>
            <a:pPr lvl="2"/>
            <a:r>
              <a:rPr lang="en-US" sz="1800" dirty="0"/>
              <a:t>The person who assesses an individual’s capacity to make a decision will usually be the person who is directly concerned with the individual at the time the decision needs to be made.</a:t>
            </a:r>
            <a:endParaRPr lang="en-GB" sz="1800" dirty="0"/>
          </a:p>
          <a:p>
            <a:r>
              <a:rPr lang="en-GB" sz="2400" dirty="0"/>
              <a:t>Four elements of mental capacity:</a:t>
            </a:r>
          </a:p>
          <a:p>
            <a:pPr lvl="1"/>
            <a:r>
              <a:rPr lang="en-GB" sz="2000" b="1" dirty="0"/>
              <a:t>Understanding</a:t>
            </a:r>
            <a:r>
              <a:rPr lang="en-GB" sz="2000" dirty="0"/>
              <a:t> the relevant information</a:t>
            </a:r>
          </a:p>
          <a:p>
            <a:pPr lvl="1"/>
            <a:r>
              <a:rPr lang="en-GB" sz="2000" b="1" dirty="0"/>
              <a:t>Retaining</a:t>
            </a:r>
            <a:r>
              <a:rPr lang="en-GB" sz="2000" dirty="0"/>
              <a:t> it long enough to make a decision</a:t>
            </a:r>
          </a:p>
          <a:p>
            <a:pPr lvl="1"/>
            <a:r>
              <a:rPr lang="en-GB" sz="2000" b="1" dirty="0"/>
              <a:t>Using and weighing</a:t>
            </a:r>
            <a:r>
              <a:rPr lang="en-GB" sz="2000" dirty="0"/>
              <a:t> the relevant information to reach a decision</a:t>
            </a:r>
          </a:p>
          <a:p>
            <a:pPr lvl="1"/>
            <a:r>
              <a:rPr lang="en-GB" sz="2000" b="1" dirty="0"/>
              <a:t>Communicating</a:t>
            </a:r>
            <a:r>
              <a:rPr lang="en-GB" sz="2000" dirty="0"/>
              <a:t> the decision somehow</a:t>
            </a:r>
            <a:endParaRPr lang="en-GB" dirty="0"/>
          </a:p>
        </p:txBody>
      </p:sp>
    </p:spTree>
    <p:extLst>
      <p:ext uri="{BB962C8B-B14F-4D97-AF65-F5344CB8AC3E}">
        <p14:creationId xmlns:p14="http://schemas.microsoft.com/office/powerpoint/2010/main" val="71976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8943D-3606-43CB-ADBF-5D67F87CE81D}"/>
              </a:ext>
            </a:extLst>
          </p:cNvPr>
          <p:cNvSpPr>
            <a:spLocks noGrp="1"/>
          </p:cNvSpPr>
          <p:nvPr>
            <p:ph type="title"/>
          </p:nvPr>
        </p:nvSpPr>
        <p:spPr/>
        <p:txBody>
          <a:bodyPr/>
          <a:lstStyle/>
          <a:p>
            <a:r>
              <a:rPr lang="en-GB" b="1" dirty="0"/>
              <a:t>Assessing mental capacity</a:t>
            </a:r>
          </a:p>
        </p:txBody>
      </p:sp>
      <p:sp>
        <p:nvSpPr>
          <p:cNvPr id="3" name="Content Placeholder 2">
            <a:extLst>
              <a:ext uri="{FF2B5EF4-FFF2-40B4-BE49-F238E27FC236}">
                <a16:creationId xmlns:a16="http://schemas.microsoft.com/office/drawing/2014/main" id="{9E14A27B-5BC1-4F2E-B9FF-608B5B98B59A}"/>
              </a:ext>
            </a:extLst>
          </p:cNvPr>
          <p:cNvSpPr>
            <a:spLocks noGrp="1"/>
          </p:cNvSpPr>
          <p:nvPr>
            <p:ph idx="1"/>
          </p:nvPr>
        </p:nvSpPr>
        <p:spPr/>
        <p:txBody>
          <a:bodyPr/>
          <a:lstStyle/>
          <a:p>
            <a:r>
              <a:rPr lang="en-GB" sz="2400" dirty="0"/>
              <a:t>What is the relevant information?</a:t>
            </a:r>
          </a:p>
          <a:p>
            <a:pPr lvl="1"/>
            <a:r>
              <a:rPr lang="en-GB" sz="2000" b="1" dirty="0"/>
              <a:t>Nature</a:t>
            </a:r>
            <a:r>
              <a:rPr lang="en-GB" sz="2000" dirty="0"/>
              <a:t> of the decision</a:t>
            </a:r>
          </a:p>
          <a:p>
            <a:pPr lvl="1"/>
            <a:r>
              <a:rPr lang="en-GB" sz="2000" b="1" dirty="0"/>
              <a:t>Reason</a:t>
            </a:r>
            <a:r>
              <a:rPr lang="en-GB" sz="2000" dirty="0"/>
              <a:t> for the decision</a:t>
            </a:r>
          </a:p>
          <a:p>
            <a:pPr lvl="1"/>
            <a:r>
              <a:rPr lang="en-GB" sz="2000" b="1" dirty="0"/>
              <a:t>Consequences</a:t>
            </a:r>
            <a:r>
              <a:rPr lang="en-GB" sz="2000" dirty="0"/>
              <a:t> of the different options</a:t>
            </a:r>
          </a:p>
          <a:p>
            <a:r>
              <a:rPr lang="en-GB" sz="2400" dirty="0"/>
              <a:t>Case law examples in the Code</a:t>
            </a:r>
          </a:p>
          <a:p>
            <a:r>
              <a:rPr lang="en-GB" sz="2400" dirty="0"/>
              <a:t>The assessor needs to be able to articulate the relevant information</a:t>
            </a:r>
          </a:p>
          <a:p>
            <a:r>
              <a:rPr lang="en-GB" sz="2400" dirty="0"/>
              <a:t>‘Salient’ points, not every point – don’t set the bar too high</a:t>
            </a:r>
          </a:p>
          <a:p>
            <a:r>
              <a:rPr lang="en-GB" sz="2400" dirty="0"/>
              <a:t>P disbelieving the information does not always mean that P lacks capacity – it depends on the information &amp; decision</a:t>
            </a:r>
          </a:p>
        </p:txBody>
      </p:sp>
    </p:spTree>
    <p:extLst>
      <p:ext uri="{BB962C8B-B14F-4D97-AF65-F5344CB8AC3E}">
        <p14:creationId xmlns:p14="http://schemas.microsoft.com/office/powerpoint/2010/main" val="2989836754"/>
      </p:ext>
    </p:extLst>
  </p:cSld>
  <p:clrMapOvr>
    <a:masterClrMapping/>
  </p:clrMapOvr>
</p:sld>
</file>

<file path=ppt/theme/theme1.xml><?xml version="1.0" encoding="utf-8"?>
<a:theme xmlns:a="http://schemas.openxmlformats.org/drawingml/2006/main" name="adult safeguarding boar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CC tit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adult safeguarding board</Template>
  <TotalTime>3126</TotalTime>
  <Words>3092</Words>
  <Application>Microsoft Office PowerPoint</Application>
  <PresentationFormat>On-screen Show (4:3)</PresentationFormat>
  <Paragraphs>297</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arial</vt:lpstr>
      <vt:lpstr>Calibri</vt:lpstr>
      <vt:lpstr>Lucida Sans Unicode</vt:lpstr>
      <vt:lpstr>adult safeguarding board</vt:lpstr>
      <vt:lpstr> The Mental Capacity Act Training for Salford adult social care NQSWs January 2026</vt:lpstr>
      <vt:lpstr>What is the Mental Capacity Act?</vt:lpstr>
      <vt:lpstr>MCA principles</vt:lpstr>
      <vt:lpstr>MCA principles</vt:lpstr>
      <vt:lpstr>MCA principles and mental capacity</vt:lpstr>
      <vt:lpstr>MCA principles and mental capacity</vt:lpstr>
      <vt:lpstr>MCA principles and mental capacity</vt:lpstr>
      <vt:lpstr>Assessing mental capacity</vt:lpstr>
      <vt:lpstr>Assessing mental capacity</vt:lpstr>
      <vt:lpstr>Assessing mental capacity</vt:lpstr>
      <vt:lpstr>Assessing mental capacity</vt:lpstr>
      <vt:lpstr>Assessing mental capacity</vt:lpstr>
      <vt:lpstr>Challenges in practice</vt:lpstr>
      <vt:lpstr>Challenges in practice</vt:lpstr>
      <vt:lpstr>Recording a capacity assessment</vt:lpstr>
      <vt:lpstr>Best interests</vt:lpstr>
      <vt:lpstr>MCA principles and best interests</vt:lpstr>
      <vt:lpstr>MCA principles and best interests</vt:lpstr>
      <vt:lpstr>Professional assessment and best interests</vt:lpstr>
      <vt:lpstr>Who is the decision-maker?</vt:lpstr>
      <vt:lpstr>LPA/deputy for health and welfare</vt:lpstr>
      <vt:lpstr>Independent Mental Capacity Advocate (IMCA)</vt:lpstr>
      <vt:lpstr>The role of the IMCA</vt:lpstr>
      <vt:lpstr>The best interests process</vt:lpstr>
      <vt:lpstr>The best interests process</vt:lpstr>
      <vt:lpstr>The best interests process</vt:lpstr>
      <vt:lpstr>The best interests process</vt:lpstr>
      <vt:lpstr>The best interests process</vt:lpstr>
      <vt:lpstr>Deprivation of liberty</vt:lpstr>
      <vt:lpstr>Deprivation of liberty</vt:lpstr>
      <vt:lpstr>Court of Protection</vt:lpstr>
      <vt:lpstr>BREAK</vt:lpstr>
      <vt:lpstr>Case study: David</vt:lpstr>
      <vt:lpstr>Resources</vt:lpstr>
      <vt:lpstr>Resources</vt:lpstr>
      <vt:lpstr>Resources </vt:lpstr>
      <vt:lpstr>Resources</vt:lpstr>
    </vt:vector>
  </TitlesOfParts>
  <Company>Salford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Adult Safeguarding Annual report 2013/14</dc:title>
  <dc:creator>socdbgathercole</dc:creator>
  <cp:lastModifiedBy>Shoyley Chowdhury</cp:lastModifiedBy>
  <cp:revision>453</cp:revision>
  <dcterms:created xsi:type="dcterms:W3CDTF">2014-10-15T11:06:29Z</dcterms:created>
  <dcterms:modified xsi:type="dcterms:W3CDTF">2026-01-29T18:07:22Z</dcterms:modified>
</cp:coreProperties>
</file>