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9" r:id="rId1"/>
  </p:sldMasterIdLst>
  <p:notesMasterIdLst>
    <p:notesMasterId r:id="rId22"/>
  </p:notesMasterIdLst>
  <p:sldIdLst>
    <p:sldId id="256" r:id="rId2"/>
    <p:sldId id="257" r:id="rId3"/>
    <p:sldId id="259" r:id="rId4"/>
    <p:sldId id="258" r:id="rId5"/>
    <p:sldId id="261" r:id="rId6"/>
    <p:sldId id="268" r:id="rId7"/>
    <p:sldId id="262" r:id="rId8"/>
    <p:sldId id="263" r:id="rId9"/>
    <p:sldId id="272" r:id="rId10"/>
    <p:sldId id="266" r:id="rId11"/>
    <p:sldId id="278" r:id="rId12"/>
    <p:sldId id="273" r:id="rId13"/>
    <p:sldId id="276" r:id="rId14"/>
    <p:sldId id="281" r:id="rId15"/>
    <p:sldId id="274" r:id="rId16"/>
    <p:sldId id="275" r:id="rId17"/>
    <p:sldId id="280" r:id="rId18"/>
    <p:sldId id="277" r:id="rId19"/>
    <p:sldId id="279" r:id="rId20"/>
    <p:sldId id="269"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32" autoAdjust="0"/>
    <p:restoredTop sz="76913" autoAdjust="0"/>
  </p:normalViewPr>
  <p:slideViewPr>
    <p:cSldViewPr snapToGrid="0">
      <p:cViewPr varScale="1">
        <p:scale>
          <a:sx n="59" d="100"/>
          <a:sy n="59" d="100"/>
        </p:scale>
        <p:origin x="29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4.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8.svg"/><Relationship Id="rId13" Type="http://schemas.openxmlformats.org/officeDocument/2006/relationships/image" Target="../media/image23.png"/><Relationship Id="rId3" Type="http://schemas.openxmlformats.org/officeDocument/2006/relationships/image" Target="../media/image13.png"/><Relationship Id="rId7" Type="http://schemas.openxmlformats.org/officeDocument/2006/relationships/image" Target="../media/image17.png"/><Relationship Id="rId12" Type="http://schemas.openxmlformats.org/officeDocument/2006/relationships/image" Target="../media/image22.sv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svg"/><Relationship Id="rId4" Type="http://schemas.openxmlformats.org/officeDocument/2006/relationships/image" Target="../media/image14.svg"/><Relationship Id="rId9" Type="http://schemas.openxmlformats.org/officeDocument/2006/relationships/image" Target="../media/image19.png"/><Relationship Id="rId14" Type="http://schemas.openxmlformats.org/officeDocument/2006/relationships/image" Target="../media/image24.svg"/></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26A27A-98BE-4F27-B10C-E7BDF75DBF1B}"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A31DB266-D2E9-4F90-965A-DB2A84ACC5FE}">
      <dgm:prSet/>
      <dgm:spPr/>
      <dgm:t>
        <a:bodyPr/>
        <a:lstStyle/>
        <a:p>
          <a:r>
            <a:rPr lang="en-GB" b="0" dirty="0"/>
            <a:t>1. Applying for Social Work jobs</a:t>
          </a:r>
          <a:endParaRPr lang="en-US" b="0" dirty="0"/>
        </a:p>
      </dgm:t>
    </dgm:pt>
    <dgm:pt modelId="{CF2B7B38-BF92-43F7-9636-6E221F71FD7E}" type="parTrans" cxnId="{4DB88A1C-E092-4AAA-9E7B-4502728CB139}">
      <dgm:prSet/>
      <dgm:spPr/>
      <dgm:t>
        <a:bodyPr/>
        <a:lstStyle/>
        <a:p>
          <a:endParaRPr lang="en-US"/>
        </a:p>
      </dgm:t>
    </dgm:pt>
    <dgm:pt modelId="{861ACA20-037E-4E84-948A-8D4AF14FA1DB}" type="sibTrans" cxnId="{4DB88A1C-E092-4AAA-9E7B-4502728CB139}">
      <dgm:prSet/>
      <dgm:spPr/>
      <dgm:t>
        <a:bodyPr/>
        <a:lstStyle/>
        <a:p>
          <a:endParaRPr lang="en-US"/>
        </a:p>
      </dgm:t>
    </dgm:pt>
    <dgm:pt modelId="{7A39E408-0AE8-412A-BF5F-B8511FE37FE8}">
      <dgm:prSet/>
      <dgm:spPr/>
      <dgm:t>
        <a:bodyPr/>
        <a:lstStyle/>
        <a:p>
          <a:r>
            <a:rPr lang="en-US"/>
            <a:t>2. Job Application forms  </a:t>
          </a:r>
        </a:p>
      </dgm:t>
    </dgm:pt>
    <dgm:pt modelId="{31272B86-2D77-45E8-9D95-9DD16912570F}" type="parTrans" cxnId="{97F2ADC8-8B59-45A8-AC8E-6F9D106E141A}">
      <dgm:prSet/>
      <dgm:spPr/>
      <dgm:t>
        <a:bodyPr/>
        <a:lstStyle/>
        <a:p>
          <a:endParaRPr lang="en-US"/>
        </a:p>
      </dgm:t>
    </dgm:pt>
    <dgm:pt modelId="{5C4A220A-6860-45BD-BDF4-AEA1DB4BD6FB}" type="sibTrans" cxnId="{97F2ADC8-8B59-45A8-AC8E-6F9D106E141A}">
      <dgm:prSet/>
      <dgm:spPr/>
      <dgm:t>
        <a:bodyPr/>
        <a:lstStyle/>
        <a:p>
          <a:endParaRPr lang="en-US"/>
        </a:p>
      </dgm:t>
    </dgm:pt>
    <dgm:pt modelId="{A4FDB0CC-49CF-4464-B547-CDA01D9401DF}">
      <dgm:prSet/>
      <dgm:spPr/>
      <dgm:t>
        <a:bodyPr/>
        <a:lstStyle/>
        <a:p>
          <a:r>
            <a:rPr lang="en-US"/>
            <a:t>3. Interview Preparation</a:t>
          </a:r>
        </a:p>
      </dgm:t>
    </dgm:pt>
    <dgm:pt modelId="{F731D735-5714-40EA-A3C1-F29612C72DFD}" type="parTrans" cxnId="{4C703FAD-7EAF-4AD9-A6C8-0E96CBFF8F8D}">
      <dgm:prSet/>
      <dgm:spPr/>
      <dgm:t>
        <a:bodyPr/>
        <a:lstStyle/>
        <a:p>
          <a:endParaRPr lang="en-US"/>
        </a:p>
      </dgm:t>
    </dgm:pt>
    <dgm:pt modelId="{714532EA-8319-4E7C-A92F-CF8ABCE65E4A}" type="sibTrans" cxnId="{4C703FAD-7EAF-4AD9-A6C8-0E96CBFF8F8D}">
      <dgm:prSet/>
      <dgm:spPr/>
      <dgm:t>
        <a:bodyPr/>
        <a:lstStyle/>
        <a:p>
          <a:endParaRPr lang="en-US"/>
        </a:p>
      </dgm:t>
    </dgm:pt>
    <dgm:pt modelId="{31CD339C-86C2-4575-81C1-84FFAA1FE5CE}">
      <dgm:prSet/>
      <dgm:spPr/>
      <dgm:t>
        <a:bodyPr/>
        <a:lstStyle/>
        <a:p>
          <a:r>
            <a:rPr lang="en-US" dirty="0"/>
            <a:t>4. Social Work job roles in an </a:t>
          </a:r>
          <a:r>
            <a:rPr lang="en-US" dirty="0">
              <a:solidFill>
                <a:schemeClr val="accent1"/>
              </a:solidFill>
            </a:rPr>
            <a:t>Adults</a:t>
          </a:r>
          <a:r>
            <a:rPr lang="en-US" dirty="0"/>
            <a:t> setting</a:t>
          </a:r>
        </a:p>
      </dgm:t>
    </dgm:pt>
    <dgm:pt modelId="{64B7DC66-14BC-4897-947A-A20655F20447}" type="parTrans" cxnId="{675A9194-D282-4A2C-9B89-1E657B66A0E9}">
      <dgm:prSet/>
      <dgm:spPr/>
      <dgm:t>
        <a:bodyPr/>
        <a:lstStyle/>
        <a:p>
          <a:endParaRPr lang="en-US"/>
        </a:p>
      </dgm:t>
    </dgm:pt>
    <dgm:pt modelId="{BEE31740-BFB7-4476-AB19-06C49308F048}" type="sibTrans" cxnId="{675A9194-D282-4A2C-9B89-1E657B66A0E9}">
      <dgm:prSet/>
      <dgm:spPr/>
      <dgm:t>
        <a:bodyPr/>
        <a:lstStyle/>
        <a:p>
          <a:endParaRPr lang="en-US"/>
        </a:p>
      </dgm:t>
    </dgm:pt>
    <dgm:pt modelId="{D3B2DB9D-1F90-4F92-A540-1C0C84595978}">
      <dgm:prSet/>
      <dgm:spPr/>
      <dgm:t>
        <a:bodyPr/>
        <a:lstStyle/>
        <a:p>
          <a:r>
            <a:rPr lang="en-US" dirty="0"/>
            <a:t>5. Social Work job roles in a </a:t>
          </a:r>
          <a:r>
            <a:rPr lang="en-US" dirty="0">
              <a:solidFill>
                <a:schemeClr val="accent1"/>
              </a:solidFill>
            </a:rPr>
            <a:t>Childrens</a:t>
          </a:r>
          <a:r>
            <a:rPr lang="en-US" dirty="0"/>
            <a:t> setting</a:t>
          </a:r>
        </a:p>
      </dgm:t>
    </dgm:pt>
    <dgm:pt modelId="{0074EDF0-E014-4316-A368-78EC9350C7AB}" type="parTrans" cxnId="{EC1CBE18-4B67-45E2-A607-AF05A1BB1A8F}">
      <dgm:prSet/>
      <dgm:spPr/>
      <dgm:t>
        <a:bodyPr/>
        <a:lstStyle/>
        <a:p>
          <a:endParaRPr lang="en-US"/>
        </a:p>
      </dgm:t>
    </dgm:pt>
    <dgm:pt modelId="{E81B0F95-84C6-42F8-B675-A00DCA0F10D8}" type="sibTrans" cxnId="{EC1CBE18-4B67-45E2-A607-AF05A1BB1A8F}">
      <dgm:prSet/>
      <dgm:spPr/>
      <dgm:t>
        <a:bodyPr/>
        <a:lstStyle/>
        <a:p>
          <a:endParaRPr lang="en-US"/>
        </a:p>
      </dgm:t>
    </dgm:pt>
    <dgm:pt modelId="{A70EE9B1-C81E-42D2-80DA-C1B6C4489FE9}">
      <dgm:prSet/>
      <dgm:spPr/>
      <dgm:t>
        <a:bodyPr/>
        <a:lstStyle/>
        <a:p>
          <a:r>
            <a:rPr lang="en-US" dirty="0"/>
            <a:t>6. Questions &amp; Reflections </a:t>
          </a:r>
        </a:p>
      </dgm:t>
    </dgm:pt>
    <dgm:pt modelId="{E8675B52-031C-41CD-B284-0A1EAD854A39}" type="parTrans" cxnId="{2A886DC7-C2AB-44B1-B015-2C9985191B1F}">
      <dgm:prSet/>
      <dgm:spPr/>
      <dgm:t>
        <a:bodyPr/>
        <a:lstStyle/>
        <a:p>
          <a:endParaRPr lang="en-US"/>
        </a:p>
      </dgm:t>
    </dgm:pt>
    <dgm:pt modelId="{5AE8C1D5-2256-4384-811B-FB924CCC9D4B}" type="sibTrans" cxnId="{2A886DC7-C2AB-44B1-B015-2C9985191B1F}">
      <dgm:prSet/>
      <dgm:spPr/>
      <dgm:t>
        <a:bodyPr/>
        <a:lstStyle/>
        <a:p>
          <a:endParaRPr lang="en-US"/>
        </a:p>
      </dgm:t>
    </dgm:pt>
    <dgm:pt modelId="{57FF0E09-EEA4-465C-B129-EC1D69101B3F}" type="pres">
      <dgm:prSet presAssocID="{9426A27A-98BE-4F27-B10C-E7BDF75DBF1B}" presName="vert0" presStyleCnt="0">
        <dgm:presLayoutVars>
          <dgm:dir/>
          <dgm:animOne val="branch"/>
          <dgm:animLvl val="lvl"/>
        </dgm:presLayoutVars>
      </dgm:prSet>
      <dgm:spPr/>
    </dgm:pt>
    <dgm:pt modelId="{B43F0E22-0BF7-4BF9-9134-61A642CB38AE}" type="pres">
      <dgm:prSet presAssocID="{A31DB266-D2E9-4F90-965A-DB2A84ACC5FE}" presName="thickLine" presStyleLbl="alignNode1" presStyleIdx="0" presStyleCnt="6"/>
      <dgm:spPr/>
    </dgm:pt>
    <dgm:pt modelId="{7DD955EA-F25F-4CC5-B8F3-FFF5322BA225}" type="pres">
      <dgm:prSet presAssocID="{A31DB266-D2E9-4F90-965A-DB2A84ACC5FE}" presName="horz1" presStyleCnt="0"/>
      <dgm:spPr/>
    </dgm:pt>
    <dgm:pt modelId="{3C5A5BDF-618E-482A-9273-C27EA97111CF}" type="pres">
      <dgm:prSet presAssocID="{A31DB266-D2E9-4F90-965A-DB2A84ACC5FE}" presName="tx1" presStyleLbl="revTx" presStyleIdx="0" presStyleCnt="6"/>
      <dgm:spPr/>
    </dgm:pt>
    <dgm:pt modelId="{CA35E1C7-E36D-4990-8760-4869580E465A}" type="pres">
      <dgm:prSet presAssocID="{A31DB266-D2E9-4F90-965A-DB2A84ACC5FE}" presName="vert1" presStyleCnt="0"/>
      <dgm:spPr/>
    </dgm:pt>
    <dgm:pt modelId="{59DEB915-9F94-456F-8C55-2F4F29D76E7E}" type="pres">
      <dgm:prSet presAssocID="{7A39E408-0AE8-412A-BF5F-B8511FE37FE8}" presName="thickLine" presStyleLbl="alignNode1" presStyleIdx="1" presStyleCnt="6"/>
      <dgm:spPr/>
    </dgm:pt>
    <dgm:pt modelId="{C3867F81-2A73-4E9A-A890-3E8D763D20A2}" type="pres">
      <dgm:prSet presAssocID="{7A39E408-0AE8-412A-BF5F-B8511FE37FE8}" presName="horz1" presStyleCnt="0"/>
      <dgm:spPr/>
    </dgm:pt>
    <dgm:pt modelId="{4DC24EB4-4EE7-42D6-B599-D01B0CA0E9BA}" type="pres">
      <dgm:prSet presAssocID="{7A39E408-0AE8-412A-BF5F-B8511FE37FE8}" presName="tx1" presStyleLbl="revTx" presStyleIdx="1" presStyleCnt="6"/>
      <dgm:spPr/>
    </dgm:pt>
    <dgm:pt modelId="{14A04DA7-2DD7-4378-B848-401DF1E0C6B0}" type="pres">
      <dgm:prSet presAssocID="{7A39E408-0AE8-412A-BF5F-B8511FE37FE8}" presName="vert1" presStyleCnt="0"/>
      <dgm:spPr/>
    </dgm:pt>
    <dgm:pt modelId="{44E834EA-F1D7-4026-A279-9FF7DCB99EC6}" type="pres">
      <dgm:prSet presAssocID="{A4FDB0CC-49CF-4464-B547-CDA01D9401DF}" presName="thickLine" presStyleLbl="alignNode1" presStyleIdx="2" presStyleCnt="6"/>
      <dgm:spPr/>
    </dgm:pt>
    <dgm:pt modelId="{569E56C2-7EB4-40C9-8DCF-50DC2399B066}" type="pres">
      <dgm:prSet presAssocID="{A4FDB0CC-49CF-4464-B547-CDA01D9401DF}" presName="horz1" presStyleCnt="0"/>
      <dgm:spPr/>
    </dgm:pt>
    <dgm:pt modelId="{0CD51087-FB69-4F42-8B86-D1E16C751E56}" type="pres">
      <dgm:prSet presAssocID="{A4FDB0CC-49CF-4464-B547-CDA01D9401DF}" presName="tx1" presStyleLbl="revTx" presStyleIdx="2" presStyleCnt="6"/>
      <dgm:spPr/>
    </dgm:pt>
    <dgm:pt modelId="{521891C8-BEFE-43B4-8019-9E57F3EE9AD2}" type="pres">
      <dgm:prSet presAssocID="{A4FDB0CC-49CF-4464-B547-CDA01D9401DF}" presName="vert1" presStyleCnt="0"/>
      <dgm:spPr/>
    </dgm:pt>
    <dgm:pt modelId="{20C09A80-26F6-474E-A607-C4888AD61B26}" type="pres">
      <dgm:prSet presAssocID="{31CD339C-86C2-4575-81C1-84FFAA1FE5CE}" presName="thickLine" presStyleLbl="alignNode1" presStyleIdx="3" presStyleCnt="6"/>
      <dgm:spPr/>
    </dgm:pt>
    <dgm:pt modelId="{8182980F-B0DF-4D7C-B5DE-F408059FA045}" type="pres">
      <dgm:prSet presAssocID="{31CD339C-86C2-4575-81C1-84FFAA1FE5CE}" presName="horz1" presStyleCnt="0"/>
      <dgm:spPr/>
    </dgm:pt>
    <dgm:pt modelId="{C6D036EC-4AA8-47B4-B77C-30182C6E03ED}" type="pres">
      <dgm:prSet presAssocID="{31CD339C-86C2-4575-81C1-84FFAA1FE5CE}" presName="tx1" presStyleLbl="revTx" presStyleIdx="3" presStyleCnt="6"/>
      <dgm:spPr/>
    </dgm:pt>
    <dgm:pt modelId="{EE20D7FE-A3BC-40B2-96A8-C91EF904D55E}" type="pres">
      <dgm:prSet presAssocID="{31CD339C-86C2-4575-81C1-84FFAA1FE5CE}" presName="vert1" presStyleCnt="0"/>
      <dgm:spPr/>
    </dgm:pt>
    <dgm:pt modelId="{B80F5D3D-0A31-4DEE-B458-ED448595791B}" type="pres">
      <dgm:prSet presAssocID="{D3B2DB9D-1F90-4F92-A540-1C0C84595978}" presName="thickLine" presStyleLbl="alignNode1" presStyleIdx="4" presStyleCnt="6"/>
      <dgm:spPr/>
    </dgm:pt>
    <dgm:pt modelId="{CC12F5A4-6FDB-40C4-9714-D3BC17E6A148}" type="pres">
      <dgm:prSet presAssocID="{D3B2DB9D-1F90-4F92-A540-1C0C84595978}" presName="horz1" presStyleCnt="0"/>
      <dgm:spPr/>
    </dgm:pt>
    <dgm:pt modelId="{231EDB8F-2698-4021-BB66-830AA9ACEC50}" type="pres">
      <dgm:prSet presAssocID="{D3B2DB9D-1F90-4F92-A540-1C0C84595978}" presName="tx1" presStyleLbl="revTx" presStyleIdx="4" presStyleCnt="6"/>
      <dgm:spPr/>
    </dgm:pt>
    <dgm:pt modelId="{788AB2A3-D23F-40BD-A95A-F6FBF3F6D63F}" type="pres">
      <dgm:prSet presAssocID="{D3B2DB9D-1F90-4F92-A540-1C0C84595978}" presName="vert1" presStyleCnt="0"/>
      <dgm:spPr/>
    </dgm:pt>
    <dgm:pt modelId="{49C900AA-89FC-4A1E-A49A-65A22A000E90}" type="pres">
      <dgm:prSet presAssocID="{A70EE9B1-C81E-42D2-80DA-C1B6C4489FE9}" presName="thickLine" presStyleLbl="alignNode1" presStyleIdx="5" presStyleCnt="6"/>
      <dgm:spPr/>
    </dgm:pt>
    <dgm:pt modelId="{380FA83E-640C-4A78-95ED-AAE30F4573E1}" type="pres">
      <dgm:prSet presAssocID="{A70EE9B1-C81E-42D2-80DA-C1B6C4489FE9}" presName="horz1" presStyleCnt="0"/>
      <dgm:spPr/>
    </dgm:pt>
    <dgm:pt modelId="{62B8E6BF-7226-4AA2-9E1A-8DA1DC5148F3}" type="pres">
      <dgm:prSet presAssocID="{A70EE9B1-C81E-42D2-80DA-C1B6C4489FE9}" presName="tx1" presStyleLbl="revTx" presStyleIdx="5" presStyleCnt="6"/>
      <dgm:spPr/>
    </dgm:pt>
    <dgm:pt modelId="{B20EBEA0-8A59-4DC8-950C-7DEDDFEB88C3}" type="pres">
      <dgm:prSet presAssocID="{A70EE9B1-C81E-42D2-80DA-C1B6C4489FE9}" presName="vert1" presStyleCnt="0"/>
      <dgm:spPr/>
    </dgm:pt>
  </dgm:ptLst>
  <dgm:cxnLst>
    <dgm:cxn modelId="{EC1CBE18-4B67-45E2-A607-AF05A1BB1A8F}" srcId="{9426A27A-98BE-4F27-B10C-E7BDF75DBF1B}" destId="{D3B2DB9D-1F90-4F92-A540-1C0C84595978}" srcOrd="4" destOrd="0" parTransId="{0074EDF0-E014-4316-A368-78EC9350C7AB}" sibTransId="{E81B0F95-84C6-42F8-B675-A00DCA0F10D8}"/>
    <dgm:cxn modelId="{4DB88A1C-E092-4AAA-9E7B-4502728CB139}" srcId="{9426A27A-98BE-4F27-B10C-E7BDF75DBF1B}" destId="{A31DB266-D2E9-4F90-965A-DB2A84ACC5FE}" srcOrd="0" destOrd="0" parTransId="{CF2B7B38-BF92-43F7-9636-6E221F71FD7E}" sibTransId="{861ACA20-037E-4E84-948A-8D4AF14FA1DB}"/>
    <dgm:cxn modelId="{E19C0024-08F7-437D-A925-8C2A36AB3022}" type="presOf" srcId="{A70EE9B1-C81E-42D2-80DA-C1B6C4489FE9}" destId="{62B8E6BF-7226-4AA2-9E1A-8DA1DC5148F3}" srcOrd="0" destOrd="0" presId="urn:microsoft.com/office/officeart/2008/layout/LinedList"/>
    <dgm:cxn modelId="{B4B58E2A-D6AD-44E3-BEE2-81B0C5774782}" type="presOf" srcId="{A4FDB0CC-49CF-4464-B547-CDA01D9401DF}" destId="{0CD51087-FB69-4F42-8B86-D1E16C751E56}" srcOrd="0" destOrd="0" presId="urn:microsoft.com/office/officeart/2008/layout/LinedList"/>
    <dgm:cxn modelId="{A8CE4E2C-AAFE-449A-819B-5722A9EA3F6F}" type="presOf" srcId="{D3B2DB9D-1F90-4F92-A540-1C0C84595978}" destId="{231EDB8F-2698-4021-BB66-830AA9ACEC50}" srcOrd="0" destOrd="0" presId="urn:microsoft.com/office/officeart/2008/layout/LinedList"/>
    <dgm:cxn modelId="{79534968-F779-4906-ACC3-F88031DE040E}" type="presOf" srcId="{9426A27A-98BE-4F27-B10C-E7BDF75DBF1B}" destId="{57FF0E09-EEA4-465C-B129-EC1D69101B3F}" srcOrd="0" destOrd="0" presId="urn:microsoft.com/office/officeart/2008/layout/LinedList"/>
    <dgm:cxn modelId="{F0BA4280-9794-4ED8-9FD7-D4904B994F50}" type="presOf" srcId="{31CD339C-86C2-4575-81C1-84FFAA1FE5CE}" destId="{C6D036EC-4AA8-47B4-B77C-30182C6E03ED}" srcOrd="0" destOrd="0" presId="urn:microsoft.com/office/officeart/2008/layout/LinedList"/>
    <dgm:cxn modelId="{746E498E-D2EC-4576-942D-3A534BE47209}" type="presOf" srcId="{7A39E408-0AE8-412A-BF5F-B8511FE37FE8}" destId="{4DC24EB4-4EE7-42D6-B599-D01B0CA0E9BA}" srcOrd="0" destOrd="0" presId="urn:microsoft.com/office/officeart/2008/layout/LinedList"/>
    <dgm:cxn modelId="{675A9194-D282-4A2C-9B89-1E657B66A0E9}" srcId="{9426A27A-98BE-4F27-B10C-E7BDF75DBF1B}" destId="{31CD339C-86C2-4575-81C1-84FFAA1FE5CE}" srcOrd="3" destOrd="0" parTransId="{64B7DC66-14BC-4897-947A-A20655F20447}" sibTransId="{BEE31740-BFB7-4476-AB19-06C49308F048}"/>
    <dgm:cxn modelId="{B17D559A-7F1C-4061-94C0-10BAABF7AF09}" type="presOf" srcId="{A31DB266-D2E9-4F90-965A-DB2A84ACC5FE}" destId="{3C5A5BDF-618E-482A-9273-C27EA97111CF}" srcOrd="0" destOrd="0" presId="urn:microsoft.com/office/officeart/2008/layout/LinedList"/>
    <dgm:cxn modelId="{4C703FAD-7EAF-4AD9-A6C8-0E96CBFF8F8D}" srcId="{9426A27A-98BE-4F27-B10C-E7BDF75DBF1B}" destId="{A4FDB0CC-49CF-4464-B547-CDA01D9401DF}" srcOrd="2" destOrd="0" parTransId="{F731D735-5714-40EA-A3C1-F29612C72DFD}" sibTransId="{714532EA-8319-4E7C-A92F-CF8ABCE65E4A}"/>
    <dgm:cxn modelId="{2A886DC7-C2AB-44B1-B015-2C9985191B1F}" srcId="{9426A27A-98BE-4F27-B10C-E7BDF75DBF1B}" destId="{A70EE9B1-C81E-42D2-80DA-C1B6C4489FE9}" srcOrd="5" destOrd="0" parTransId="{E8675B52-031C-41CD-B284-0A1EAD854A39}" sibTransId="{5AE8C1D5-2256-4384-811B-FB924CCC9D4B}"/>
    <dgm:cxn modelId="{97F2ADC8-8B59-45A8-AC8E-6F9D106E141A}" srcId="{9426A27A-98BE-4F27-B10C-E7BDF75DBF1B}" destId="{7A39E408-0AE8-412A-BF5F-B8511FE37FE8}" srcOrd="1" destOrd="0" parTransId="{31272B86-2D77-45E8-9D95-9DD16912570F}" sibTransId="{5C4A220A-6860-45BD-BDF4-AEA1DB4BD6FB}"/>
    <dgm:cxn modelId="{7E1A2C2C-EA36-4961-AFCA-40F7A3B66240}" type="presParOf" srcId="{57FF0E09-EEA4-465C-B129-EC1D69101B3F}" destId="{B43F0E22-0BF7-4BF9-9134-61A642CB38AE}" srcOrd="0" destOrd="0" presId="urn:microsoft.com/office/officeart/2008/layout/LinedList"/>
    <dgm:cxn modelId="{162362E6-1296-423D-8F20-9946F0B3E2D2}" type="presParOf" srcId="{57FF0E09-EEA4-465C-B129-EC1D69101B3F}" destId="{7DD955EA-F25F-4CC5-B8F3-FFF5322BA225}" srcOrd="1" destOrd="0" presId="urn:microsoft.com/office/officeart/2008/layout/LinedList"/>
    <dgm:cxn modelId="{B3EB4FB3-E218-4BCC-AD6D-DF8566BBB266}" type="presParOf" srcId="{7DD955EA-F25F-4CC5-B8F3-FFF5322BA225}" destId="{3C5A5BDF-618E-482A-9273-C27EA97111CF}" srcOrd="0" destOrd="0" presId="urn:microsoft.com/office/officeart/2008/layout/LinedList"/>
    <dgm:cxn modelId="{E08C2D55-5329-4F1A-B2AB-183B3C8EAB14}" type="presParOf" srcId="{7DD955EA-F25F-4CC5-B8F3-FFF5322BA225}" destId="{CA35E1C7-E36D-4990-8760-4869580E465A}" srcOrd="1" destOrd="0" presId="urn:microsoft.com/office/officeart/2008/layout/LinedList"/>
    <dgm:cxn modelId="{DC0CAC16-C7A6-4A51-967C-687A5B7EA1D0}" type="presParOf" srcId="{57FF0E09-EEA4-465C-B129-EC1D69101B3F}" destId="{59DEB915-9F94-456F-8C55-2F4F29D76E7E}" srcOrd="2" destOrd="0" presId="urn:microsoft.com/office/officeart/2008/layout/LinedList"/>
    <dgm:cxn modelId="{44F40EFA-59CC-4782-86E6-2D82976CC00F}" type="presParOf" srcId="{57FF0E09-EEA4-465C-B129-EC1D69101B3F}" destId="{C3867F81-2A73-4E9A-A890-3E8D763D20A2}" srcOrd="3" destOrd="0" presId="urn:microsoft.com/office/officeart/2008/layout/LinedList"/>
    <dgm:cxn modelId="{9F1D945A-4C3D-4E0B-99F3-4612851BB874}" type="presParOf" srcId="{C3867F81-2A73-4E9A-A890-3E8D763D20A2}" destId="{4DC24EB4-4EE7-42D6-B599-D01B0CA0E9BA}" srcOrd="0" destOrd="0" presId="urn:microsoft.com/office/officeart/2008/layout/LinedList"/>
    <dgm:cxn modelId="{9C7DF3E0-556E-4CA5-ADCD-D092EC5292FD}" type="presParOf" srcId="{C3867F81-2A73-4E9A-A890-3E8D763D20A2}" destId="{14A04DA7-2DD7-4378-B848-401DF1E0C6B0}" srcOrd="1" destOrd="0" presId="urn:microsoft.com/office/officeart/2008/layout/LinedList"/>
    <dgm:cxn modelId="{B809294A-92DA-49A0-B770-3F5E04AB6D17}" type="presParOf" srcId="{57FF0E09-EEA4-465C-B129-EC1D69101B3F}" destId="{44E834EA-F1D7-4026-A279-9FF7DCB99EC6}" srcOrd="4" destOrd="0" presId="urn:microsoft.com/office/officeart/2008/layout/LinedList"/>
    <dgm:cxn modelId="{39DEB7DF-E8CF-4688-8875-549C5FEC5AD7}" type="presParOf" srcId="{57FF0E09-EEA4-465C-B129-EC1D69101B3F}" destId="{569E56C2-7EB4-40C9-8DCF-50DC2399B066}" srcOrd="5" destOrd="0" presId="urn:microsoft.com/office/officeart/2008/layout/LinedList"/>
    <dgm:cxn modelId="{E26B860C-3666-4997-AAE3-70CE55202A57}" type="presParOf" srcId="{569E56C2-7EB4-40C9-8DCF-50DC2399B066}" destId="{0CD51087-FB69-4F42-8B86-D1E16C751E56}" srcOrd="0" destOrd="0" presId="urn:microsoft.com/office/officeart/2008/layout/LinedList"/>
    <dgm:cxn modelId="{5B830C03-3C45-4880-AB76-0E1AE3CBAD29}" type="presParOf" srcId="{569E56C2-7EB4-40C9-8DCF-50DC2399B066}" destId="{521891C8-BEFE-43B4-8019-9E57F3EE9AD2}" srcOrd="1" destOrd="0" presId="urn:microsoft.com/office/officeart/2008/layout/LinedList"/>
    <dgm:cxn modelId="{E1E0A8AB-37DE-4BC8-B056-93A0AD9E9988}" type="presParOf" srcId="{57FF0E09-EEA4-465C-B129-EC1D69101B3F}" destId="{20C09A80-26F6-474E-A607-C4888AD61B26}" srcOrd="6" destOrd="0" presId="urn:microsoft.com/office/officeart/2008/layout/LinedList"/>
    <dgm:cxn modelId="{BEEBDAFF-68A9-4BDD-9FE4-EFAA8BA73A9B}" type="presParOf" srcId="{57FF0E09-EEA4-465C-B129-EC1D69101B3F}" destId="{8182980F-B0DF-4D7C-B5DE-F408059FA045}" srcOrd="7" destOrd="0" presId="urn:microsoft.com/office/officeart/2008/layout/LinedList"/>
    <dgm:cxn modelId="{0F7B5D2C-F223-4A44-896A-0F2FC6E31BC1}" type="presParOf" srcId="{8182980F-B0DF-4D7C-B5DE-F408059FA045}" destId="{C6D036EC-4AA8-47B4-B77C-30182C6E03ED}" srcOrd="0" destOrd="0" presId="urn:microsoft.com/office/officeart/2008/layout/LinedList"/>
    <dgm:cxn modelId="{31AB8459-108A-42C3-919B-49812519BFDA}" type="presParOf" srcId="{8182980F-B0DF-4D7C-B5DE-F408059FA045}" destId="{EE20D7FE-A3BC-40B2-96A8-C91EF904D55E}" srcOrd="1" destOrd="0" presId="urn:microsoft.com/office/officeart/2008/layout/LinedList"/>
    <dgm:cxn modelId="{253FB4D2-5AEB-493E-A44E-C0E990B5D860}" type="presParOf" srcId="{57FF0E09-EEA4-465C-B129-EC1D69101B3F}" destId="{B80F5D3D-0A31-4DEE-B458-ED448595791B}" srcOrd="8" destOrd="0" presId="urn:microsoft.com/office/officeart/2008/layout/LinedList"/>
    <dgm:cxn modelId="{60D216D1-2C16-449A-8558-86CB10220C11}" type="presParOf" srcId="{57FF0E09-EEA4-465C-B129-EC1D69101B3F}" destId="{CC12F5A4-6FDB-40C4-9714-D3BC17E6A148}" srcOrd="9" destOrd="0" presId="urn:microsoft.com/office/officeart/2008/layout/LinedList"/>
    <dgm:cxn modelId="{59167BBF-248A-4B49-BE06-04FD8A42AF22}" type="presParOf" srcId="{CC12F5A4-6FDB-40C4-9714-D3BC17E6A148}" destId="{231EDB8F-2698-4021-BB66-830AA9ACEC50}" srcOrd="0" destOrd="0" presId="urn:microsoft.com/office/officeart/2008/layout/LinedList"/>
    <dgm:cxn modelId="{B29D3244-CE30-4CBC-90B1-4CD313A51BE9}" type="presParOf" srcId="{CC12F5A4-6FDB-40C4-9714-D3BC17E6A148}" destId="{788AB2A3-D23F-40BD-A95A-F6FBF3F6D63F}" srcOrd="1" destOrd="0" presId="urn:microsoft.com/office/officeart/2008/layout/LinedList"/>
    <dgm:cxn modelId="{88AA0476-7CCD-4928-8D70-653352941023}" type="presParOf" srcId="{57FF0E09-EEA4-465C-B129-EC1D69101B3F}" destId="{49C900AA-89FC-4A1E-A49A-65A22A000E90}" srcOrd="10" destOrd="0" presId="urn:microsoft.com/office/officeart/2008/layout/LinedList"/>
    <dgm:cxn modelId="{F53EE6A4-9977-423C-8D5B-E05FFAEE3F3D}" type="presParOf" srcId="{57FF0E09-EEA4-465C-B129-EC1D69101B3F}" destId="{380FA83E-640C-4A78-95ED-AAE30F4573E1}" srcOrd="11" destOrd="0" presId="urn:microsoft.com/office/officeart/2008/layout/LinedList"/>
    <dgm:cxn modelId="{BB314F78-DA5A-489C-AC81-64898D1EDB2E}" type="presParOf" srcId="{380FA83E-640C-4A78-95ED-AAE30F4573E1}" destId="{62B8E6BF-7226-4AA2-9E1A-8DA1DC5148F3}" srcOrd="0" destOrd="0" presId="urn:microsoft.com/office/officeart/2008/layout/LinedList"/>
    <dgm:cxn modelId="{AD79E36D-8D2B-4697-B887-40B0E491E336}" type="presParOf" srcId="{380FA83E-640C-4A78-95ED-AAE30F4573E1}" destId="{B20EBEA0-8A59-4DC8-950C-7DEDDFEB88C3}"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12E980-8904-4CB1-A465-1C00EDA67A51}"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B659F7D2-858E-4D9F-8A6C-C1AFB1107E4D}">
      <dgm:prSet/>
      <dgm:spPr/>
      <dgm:t>
        <a:bodyPr/>
        <a:lstStyle/>
        <a:p>
          <a:r>
            <a:rPr lang="en-GB" dirty="0"/>
            <a:t>Why have you chosen a career in Social Work? What knowledge, skills and experiences will you bring to the role.</a:t>
          </a:r>
          <a:endParaRPr lang="en-US" dirty="0"/>
        </a:p>
      </dgm:t>
    </dgm:pt>
    <dgm:pt modelId="{9822CFF3-C15F-448D-B437-50277AADD34E}" type="parTrans" cxnId="{2C231F8A-7B35-45AF-A795-979058B1B07E}">
      <dgm:prSet/>
      <dgm:spPr/>
      <dgm:t>
        <a:bodyPr/>
        <a:lstStyle/>
        <a:p>
          <a:endParaRPr lang="en-US"/>
        </a:p>
      </dgm:t>
    </dgm:pt>
    <dgm:pt modelId="{17366DC7-78FE-49CC-8732-0086BD2ABE20}" type="sibTrans" cxnId="{2C231F8A-7B35-45AF-A795-979058B1B07E}">
      <dgm:prSet/>
      <dgm:spPr/>
      <dgm:t>
        <a:bodyPr/>
        <a:lstStyle/>
        <a:p>
          <a:endParaRPr lang="en-US"/>
        </a:p>
      </dgm:t>
    </dgm:pt>
    <dgm:pt modelId="{2C63FAB8-1007-401A-807E-5B7CDA795ADC}">
      <dgm:prSet/>
      <dgm:spPr/>
      <dgm:t>
        <a:bodyPr/>
        <a:lstStyle/>
        <a:p>
          <a:r>
            <a:rPr lang="en-GB" dirty="0"/>
            <a:t>Could you tell us about an occasion where you have managed a difficult situation? How were positive outcomes achieved and what was your key learning. </a:t>
          </a:r>
          <a:endParaRPr lang="en-US" dirty="0"/>
        </a:p>
      </dgm:t>
    </dgm:pt>
    <dgm:pt modelId="{0D708B58-EB00-40E0-B057-88BDA36078F2}" type="parTrans" cxnId="{7197F33D-E245-46AA-9742-2CA8FF34A9A5}">
      <dgm:prSet/>
      <dgm:spPr/>
      <dgm:t>
        <a:bodyPr/>
        <a:lstStyle/>
        <a:p>
          <a:endParaRPr lang="en-US"/>
        </a:p>
      </dgm:t>
    </dgm:pt>
    <dgm:pt modelId="{2586C7BC-D8FD-4A38-8AA9-9936559C208C}" type="sibTrans" cxnId="{7197F33D-E245-46AA-9742-2CA8FF34A9A5}">
      <dgm:prSet/>
      <dgm:spPr/>
      <dgm:t>
        <a:bodyPr/>
        <a:lstStyle/>
        <a:p>
          <a:endParaRPr lang="en-US"/>
        </a:p>
      </dgm:t>
    </dgm:pt>
    <dgm:pt modelId="{1B9CD4F6-CD3E-4ED2-9D7E-673F9417103D}">
      <dgm:prSet/>
      <dgm:spPr/>
      <dgm:t>
        <a:bodyPr/>
        <a:lstStyle/>
        <a:p>
          <a:r>
            <a:rPr lang="en-GB"/>
            <a:t>What is the role of a Social Worker in a safeguarding process?</a:t>
          </a:r>
          <a:endParaRPr lang="en-US"/>
        </a:p>
      </dgm:t>
    </dgm:pt>
    <dgm:pt modelId="{8D6B58D4-73A5-4055-9D6C-E6CAACBFECB3}" type="parTrans" cxnId="{4843D777-7570-4214-919B-F6C25DC1017E}">
      <dgm:prSet/>
      <dgm:spPr/>
      <dgm:t>
        <a:bodyPr/>
        <a:lstStyle/>
        <a:p>
          <a:endParaRPr lang="en-US"/>
        </a:p>
      </dgm:t>
    </dgm:pt>
    <dgm:pt modelId="{AC516C79-F4A8-41E9-9AD2-D1BA3CE8A243}" type="sibTrans" cxnId="{4843D777-7570-4214-919B-F6C25DC1017E}">
      <dgm:prSet/>
      <dgm:spPr/>
      <dgm:t>
        <a:bodyPr/>
        <a:lstStyle/>
        <a:p>
          <a:endParaRPr lang="en-US"/>
        </a:p>
      </dgm:t>
    </dgm:pt>
    <dgm:pt modelId="{A7A011F2-BEC8-489C-8DF1-2D2EFD7EAB76}">
      <dgm:prSet/>
      <dgm:spPr/>
      <dgm:t>
        <a:bodyPr/>
        <a:lstStyle/>
        <a:p>
          <a:r>
            <a:rPr lang="en-GB"/>
            <a:t>Can you explain what the Social Work role is in a multidisciplinary team (MDT) setting and what are the benefits of MDT working? </a:t>
          </a:r>
          <a:endParaRPr lang="en-US"/>
        </a:p>
      </dgm:t>
    </dgm:pt>
    <dgm:pt modelId="{3D5F8334-62C6-4AE0-9D91-2E289F7304CD}" type="parTrans" cxnId="{0EEE9546-5E99-4CCA-A7A3-4443B4B32F0D}">
      <dgm:prSet/>
      <dgm:spPr/>
      <dgm:t>
        <a:bodyPr/>
        <a:lstStyle/>
        <a:p>
          <a:endParaRPr lang="en-US"/>
        </a:p>
      </dgm:t>
    </dgm:pt>
    <dgm:pt modelId="{DBC9DE63-2B0E-4CBD-BC22-39A383D7E803}" type="sibTrans" cxnId="{0EEE9546-5E99-4CCA-A7A3-4443B4B32F0D}">
      <dgm:prSet/>
      <dgm:spPr/>
      <dgm:t>
        <a:bodyPr/>
        <a:lstStyle/>
        <a:p>
          <a:endParaRPr lang="en-US"/>
        </a:p>
      </dgm:t>
    </dgm:pt>
    <dgm:pt modelId="{8DDF4FDB-1D08-4939-A02A-8B38F36150CF}">
      <dgm:prSet/>
      <dgm:spPr/>
      <dgm:t>
        <a:bodyPr/>
        <a:lstStyle/>
        <a:p>
          <a:r>
            <a:rPr lang="en-GB" dirty="0"/>
            <a:t>What is your understanding of working in a strength’s-based way?</a:t>
          </a:r>
          <a:endParaRPr lang="en-US" dirty="0"/>
        </a:p>
      </dgm:t>
    </dgm:pt>
    <dgm:pt modelId="{B6AF04CE-9E51-4550-8BAE-8E59D5AFE6A1}" type="parTrans" cxnId="{9475A24E-B409-459D-A342-06EB4446C7D6}">
      <dgm:prSet/>
      <dgm:spPr/>
      <dgm:t>
        <a:bodyPr/>
        <a:lstStyle/>
        <a:p>
          <a:endParaRPr lang="en-US"/>
        </a:p>
      </dgm:t>
    </dgm:pt>
    <dgm:pt modelId="{07FC7231-4E0D-450A-8EAB-F314D1496779}" type="sibTrans" cxnId="{9475A24E-B409-459D-A342-06EB4446C7D6}">
      <dgm:prSet/>
      <dgm:spPr/>
      <dgm:t>
        <a:bodyPr/>
        <a:lstStyle/>
        <a:p>
          <a:endParaRPr lang="en-US"/>
        </a:p>
      </dgm:t>
    </dgm:pt>
    <dgm:pt modelId="{C12AE016-D78B-4845-903D-D2D9C35EC5D9}" type="pres">
      <dgm:prSet presAssocID="{ED12E980-8904-4CB1-A465-1C00EDA67A51}" presName="vert0" presStyleCnt="0">
        <dgm:presLayoutVars>
          <dgm:dir/>
          <dgm:animOne val="branch"/>
          <dgm:animLvl val="lvl"/>
        </dgm:presLayoutVars>
      </dgm:prSet>
      <dgm:spPr/>
    </dgm:pt>
    <dgm:pt modelId="{B86F2C70-746B-464C-ABF9-B3695B0FA6C7}" type="pres">
      <dgm:prSet presAssocID="{B659F7D2-858E-4D9F-8A6C-C1AFB1107E4D}" presName="thickLine" presStyleLbl="alignNode1" presStyleIdx="0" presStyleCnt="5"/>
      <dgm:spPr/>
    </dgm:pt>
    <dgm:pt modelId="{586B7AAB-5984-4C72-B32E-6012769AB825}" type="pres">
      <dgm:prSet presAssocID="{B659F7D2-858E-4D9F-8A6C-C1AFB1107E4D}" presName="horz1" presStyleCnt="0"/>
      <dgm:spPr/>
    </dgm:pt>
    <dgm:pt modelId="{F0D443B9-D3B2-4763-85BB-953C8AE67552}" type="pres">
      <dgm:prSet presAssocID="{B659F7D2-858E-4D9F-8A6C-C1AFB1107E4D}" presName="tx1" presStyleLbl="revTx" presStyleIdx="0" presStyleCnt="5"/>
      <dgm:spPr/>
    </dgm:pt>
    <dgm:pt modelId="{FCD631D0-9A72-4EF6-B4B1-27904AB5A178}" type="pres">
      <dgm:prSet presAssocID="{B659F7D2-858E-4D9F-8A6C-C1AFB1107E4D}" presName="vert1" presStyleCnt="0"/>
      <dgm:spPr/>
    </dgm:pt>
    <dgm:pt modelId="{964A2628-FE92-4D55-B25B-F84F58A017AD}" type="pres">
      <dgm:prSet presAssocID="{2C63FAB8-1007-401A-807E-5B7CDA795ADC}" presName="thickLine" presStyleLbl="alignNode1" presStyleIdx="1" presStyleCnt="5"/>
      <dgm:spPr/>
    </dgm:pt>
    <dgm:pt modelId="{296BF023-B26A-4D8A-834A-6D2C21C72F27}" type="pres">
      <dgm:prSet presAssocID="{2C63FAB8-1007-401A-807E-5B7CDA795ADC}" presName="horz1" presStyleCnt="0"/>
      <dgm:spPr/>
    </dgm:pt>
    <dgm:pt modelId="{11E5C5BA-5122-4A31-A840-A52C0A718A52}" type="pres">
      <dgm:prSet presAssocID="{2C63FAB8-1007-401A-807E-5B7CDA795ADC}" presName="tx1" presStyleLbl="revTx" presStyleIdx="1" presStyleCnt="5"/>
      <dgm:spPr/>
    </dgm:pt>
    <dgm:pt modelId="{B0A3485D-264B-4238-B713-2F49C8C75989}" type="pres">
      <dgm:prSet presAssocID="{2C63FAB8-1007-401A-807E-5B7CDA795ADC}" presName="vert1" presStyleCnt="0"/>
      <dgm:spPr/>
    </dgm:pt>
    <dgm:pt modelId="{BA5E4818-B1BE-4D07-844B-4C1E79CCB5A6}" type="pres">
      <dgm:prSet presAssocID="{1B9CD4F6-CD3E-4ED2-9D7E-673F9417103D}" presName="thickLine" presStyleLbl="alignNode1" presStyleIdx="2" presStyleCnt="5"/>
      <dgm:spPr/>
    </dgm:pt>
    <dgm:pt modelId="{08AB89AC-4142-46EA-974E-2A9C08217B66}" type="pres">
      <dgm:prSet presAssocID="{1B9CD4F6-CD3E-4ED2-9D7E-673F9417103D}" presName="horz1" presStyleCnt="0"/>
      <dgm:spPr/>
    </dgm:pt>
    <dgm:pt modelId="{B6C4B37E-99DC-4235-81AD-15F55E17FA85}" type="pres">
      <dgm:prSet presAssocID="{1B9CD4F6-CD3E-4ED2-9D7E-673F9417103D}" presName="tx1" presStyleLbl="revTx" presStyleIdx="2" presStyleCnt="5"/>
      <dgm:spPr/>
    </dgm:pt>
    <dgm:pt modelId="{BD092F35-0628-4F65-9253-C0BF0C5A5F2A}" type="pres">
      <dgm:prSet presAssocID="{1B9CD4F6-CD3E-4ED2-9D7E-673F9417103D}" presName="vert1" presStyleCnt="0"/>
      <dgm:spPr/>
    </dgm:pt>
    <dgm:pt modelId="{5CC05636-6C5E-41B7-8650-15ADF9EF3A57}" type="pres">
      <dgm:prSet presAssocID="{A7A011F2-BEC8-489C-8DF1-2D2EFD7EAB76}" presName="thickLine" presStyleLbl="alignNode1" presStyleIdx="3" presStyleCnt="5"/>
      <dgm:spPr/>
    </dgm:pt>
    <dgm:pt modelId="{5B9A66BB-2D93-49A3-A64E-87857014E34C}" type="pres">
      <dgm:prSet presAssocID="{A7A011F2-BEC8-489C-8DF1-2D2EFD7EAB76}" presName="horz1" presStyleCnt="0"/>
      <dgm:spPr/>
    </dgm:pt>
    <dgm:pt modelId="{EC43FAF6-CDE1-4CA2-8628-F5F11FCB079D}" type="pres">
      <dgm:prSet presAssocID="{A7A011F2-BEC8-489C-8DF1-2D2EFD7EAB76}" presName="tx1" presStyleLbl="revTx" presStyleIdx="3" presStyleCnt="5"/>
      <dgm:spPr/>
    </dgm:pt>
    <dgm:pt modelId="{A0E48C24-B8F9-4DF1-B0C2-1526A2FBA652}" type="pres">
      <dgm:prSet presAssocID="{A7A011F2-BEC8-489C-8DF1-2D2EFD7EAB76}" presName="vert1" presStyleCnt="0"/>
      <dgm:spPr/>
    </dgm:pt>
    <dgm:pt modelId="{CC486EEE-615B-4C74-94D7-93D1E2ECECB1}" type="pres">
      <dgm:prSet presAssocID="{8DDF4FDB-1D08-4939-A02A-8B38F36150CF}" presName="thickLine" presStyleLbl="alignNode1" presStyleIdx="4" presStyleCnt="5"/>
      <dgm:spPr/>
    </dgm:pt>
    <dgm:pt modelId="{54977985-0F5D-4898-B713-FC4A784CF5EE}" type="pres">
      <dgm:prSet presAssocID="{8DDF4FDB-1D08-4939-A02A-8B38F36150CF}" presName="horz1" presStyleCnt="0"/>
      <dgm:spPr/>
    </dgm:pt>
    <dgm:pt modelId="{FB574387-4D84-4656-9BAD-8E2DF0A09B57}" type="pres">
      <dgm:prSet presAssocID="{8DDF4FDB-1D08-4939-A02A-8B38F36150CF}" presName="tx1" presStyleLbl="revTx" presStyleIdx="4" presStyleCnt="5"/>
      <dgm:spPr/>
    </dgm:pt>
    <dgm:pt modelId="{3AE4F8AC-9FDF-4967-8109-D5BFFA886C00}" type="pres">
      <dgm:prSet presAssocID="{8DDF4FDB-1D08-4939-A02A-8B38F36150CF}" presName="vert1" presStyleCnt="0"/>
      <dgm:spPr/>
    </dgm:pt>
  </dgm:ptLst>
  <dgm:cxnLst>
    <dgm:cxn modelId="{7CE9A203-2D02-4309-BFF0-C5B0330A4082}" type="presOf" srcId="{1B9CD4F6-CD3E-4ED2-9D7E-673F9417103D}" destId="{B6C4B37E-99DC-4235-81AD-15F55E17FA85}" srcOrd="0" destOrd="0" presId="urn:microsoft.com/office/officeart/2008/layout/LinedList"/>
    <dgm:cxn modelId="{7197F33D-E245-46AA-9742-2CA8FF34A9A5}" srcId="{ED12E980-8904-4CB1-A465-1C00EDA67A51}" destId="{2C63FAB8-1007-401A-807E-5B7CDA795ADC}" srcOrd="1" destOrd="0" parTransId="{0D708B58-EB00-40E0-B057-88BDA36078F2}" sibTransId="{2586C7BC-D8FD-4A38-8AA9-9936559C208C}"/>
    <dgm:cxn modelId="{0EEE9546-5E99-4CCA-A7A3-4443B4B32F0D}" srcId="{ED12E980-8904-4CB1-A465-1C00EDA67A51}" destId="{A7A011F2-BEC8-489C-8DF1-2D2EFD7EAB76}" srcOrd="3" destOrd="0" parTransId="{3D5F8334-62C6-4AE0-9D91-2E289F7304CD}" sibTransId="{DBC9DE63-2B0E-4CBD-BC22-39A383D7E803}"/>
    <dgm:cxn modelId="{9475A24E-B409-459D-A342-06EB4446C7D6}" srcId="{ED12E980-8904-4CB1-A465-1C00EDA67A51}" destId="{8DDF4FDB-1D08-4939-A02A-8B38F36150CF}" srcOrd="4" destOrd="0" parTransId="{B6AF04CE-9E51-4550-8BAE-8E59D5AFE6A1}" sibTransId="{07FC7231-4E0D-450A-8EAB-F314D1496779}"/>
    <dgm:cxn modelId="{74CED254-5F60-46D2-A2CA-FFC5D52ACFDF}" type="presOf" srcId="{A7A011F2-BEC8-489C-8DF1-2D2EFD7EAB76}" destId="{EC43FAF6-CDE1-4CA2-8628-F5F11FCB079D}" srcOrd="0" destOrd="0" presId="urn:microsoft.com/office/officeart/2008/layout/LinedList"/>
    <dgm:cxn modelId="{4843D777-7570-4214-919B-F6C25DC1017E}" srcId="{ED12E980-8904-4CB1-A465-1C00EDA67A51}" destId="{1B9CD4F6-CD3E-4ED2-9D7E-673F9417103D}" srcOrd="2" destOrd="0" parTransId="{8D6B58D4-73A5-4055-9D6C-E6CAACBFECB3}" sibTransId="{AC516C79-F4A8-41E9-9AD2-D1BA3CE8A243}"/>
    <dgm:cxn modelId="{61A86685-D7F5-47CF-AE9B-40776503F075}" type="presOf" srcId="{8DDF4FDB-1D08-4939-A02A-8B38F36150CF}" destId="{FB574387-4D84-4656-9BAD-8E2DF0A09B57}" srcOrd="0" destOrd="0" presId="urn:microsoft.com/office/officeart/2008/layout/LinedList"/>
    <dgm:cxn modelId="{2C231F8A-7B35-45AF-A795-979058B1B07E}" srcId="{ED12E980-8904-4CB1-A465-1C00EDA67A51}" destId="{B659F7D2-858E-4D9F-8A6C-C1AFB1107E4D}" srcOrd="0" destOrd="0" parTransId="{9822CFF3-C15F-448D-B437-50277AADD34E}" sibTransId="{17366DC7-78FE-49CC-8732-0086BD2ABE20}"/>
    <dgm:cxn modelId="{B68FE9AC-6D4F-48EF-9849-F9149CBCA2BC}" type="presOf" srcId="{2C63FAB8-1007-401A-807E-5B7CDA795ADC}" destId="{11E5C5BA-5122-4A31-A840-A52C0A718A52}" srcOrd="0" destOrd="0" presId="urn:microsoft.com/office/officeart/2008/layout/LinedList"/>
    <dgm:cxn modelId="{2B6202B4-3EB6-4EB4-BF19-C7CCC146D4FA}" type="presOf" srcId="{ED12E980-8904-4CB1-A465-1C00EDA67A51}" destId="{C12AE016-D78B-4845-903D-D2D9C35EC5D9}" srcOrd="0" destOrd="0" presId="urn:microsoft.com/office/officeart/2008/layout/LinedList"/>
    <dgm:cxn modelId="{580E27D9-C0CA-4209-B8E9-7F343EBBE5F1}" type="presOf" srcId="{B659F7D2-858E-4D9F-8A6C-C1AFB1107E4D}" destId="{F0D443B9-D3B2-4763-85BB-953C8AE67552}" srcOrd="0" destOrd="0" presId="urn:microsoft.com/office/officeart/2008/layout/LinedList"/>
    <dgm:cxn modelId="{D205B80E-7C7D-427C-A441-B7B09194DA18}" type="presParOf" srcId="{C12AE016-D78B-4845-903D-D2D9C35EC5D9}" destId="{B86F2C70-746B-464C-ABF9-B3695B0FA6C7}" srcOrd="0" destOrd="0" presId="urn:microsoft.com/office/officeart/2008/layout/LinedList"/>
    <dgm:cxn modelId="{460F086F-627E-415E-BE8E-23AF01298B10}" type="presParOf" srcId="{C12AE016-D78B-4845-903D-D2D9C35EC5D9}" destId="{586B7AAB-5984-4C72-B32E-6012769AB825}" srcOrd="1" destOrd="0" presId="urn:microsoft.com/office/officeart/2008/layout/LinedList"/>
    <dgm:cxn modelId="{2EDE12A3-96A7-43B2-93B0-DB1E0A61400D}" type="presParOf" srcId="{586B7AAB-5984-4C72-B32E-6012769AB825}" destId="{F0D443B9-D3B2-4763-85BB-953C8AE67552}" srcOrd="0" destOrd="0" presId="urn:microsoft.com/office/officeart/2008/layout/LinedList"/>
    <dgm:cxn modelId="{9C02B448-77AF-45DD-8241-80CB0CBCBE89}" type="presParOf" srcId="{586B7AAB-5984-4C72-B32E-6012769AB825}" destId="{FCD631D0-9A72-4EF6-B4B1-27904AB5A178}" srcOrd="1" destOrd="0" presId="urn:microsoft.com/office/officeart/2008/layout/LinedList"/>
    <dgm:cxn modelId="{33758A89-7898-4B26-B95D-D71528AEDEB9}" type="presParOf" srcId="{C12AE016-D78B-4845-903D-D2D9C35EC5D9}" destId="{964A2628-FE92-4D55-B25B-F84F58A017AD}" srcOrd="2" destOrd="0" presId="urn:microsoft.com/office/officeart/2008/layout/LinedList"/>
    <dgm:cxn modelId="{0F02D96C-F966-4AE2-AAA2-2FE80F0C8B40}" type="presParOf" srcId="{C12AE016-D78B-4845-903D-D2D9C35EC5D9}" destId="{296BF023-B26A-4D8A-834A-6D2C21C72F27}" srcOrd="3" destOrd="0" presId="urn:microsoft.com/office/officeart/2008/layout/LinedList"/>
    <dgm:cxn modelId="{9EA14653-7089-4362-963D-0ED8E485E162}" type="presParOf" srcId="{296BF023-B26A-4D8A-834A-6D2C21C72F27}" destId="{11E5C5BA-5122-4A31-A840-A52C0A718A52}" srcOrd="0" destOrd="0" presId="urn:microsoft.com/office/officeart/2008/layout/LinedList"/>
    <dgm:cxn modelId="{EC7C22D5-3C20-4CDA-8096-A17C60508636}" type="presParOf" srcId="{296BF023-B26A-4D8A-834A-6D2C21C72F27}" destId="{B0A3485D-264B-4238-B713-2F49C8C75989}" srcOrd="1" destOrd="0" presId="urn:microsoft.com/office/officeart/2008/layout/LinedList"/>
    <dgm:cxn modelId="{2316D05D-663A-49D4-88A8-6E5E645A5EB6}" type="presParOf" srcId="{C12AE016-D78B-4845-903D-D2D9C35EC5D9}" destId="{BA5E4818-B1BE-4D07-844B-4C1E79CCB5A6}" srcOrd="4" destOrd="0" presId="urn:microsoft.com/office/officeart/2008/layout/LinedList"/>
    <dgm:cxn modelId="{7C25DC52-2504-477B-A474-A322DCEA1AA3}" type="presParOf" srcId="{C12AE016-D78B-4845-903D-D2D9C35EC5D9}" destId="{08AB89AC-4142-46EA-974E-2A9C08217B66}" srcOrd="5" destOrd="0" presId="urn:microsoft.com/office/officeart/2008/layout/LinedList"/>
    <dgm:cxn modelId="{50F1A5D8-C76A-4AFD-961D-B043BA6C03FC}" type="presParOf" srcId="{08AB89AC-4142-46EA-974E-2A9C08217B66}" destId="{B6C4B37E-99DC-4235-81AD-15F55E17FA85}" srcOrd="0" destOrd="0" presId="urn:microsoft.com/office/officeart/2008/layout/LinedList"/>
    <dgm:cxn modelId="{22DC357F-438A-4B3E-94A5-7A76020251E1}" type="presParOf" srcId="{08AB89AC-4142-46EA-974E-2A9C08217B66}" destId="{BD092F35-0628-4F65-9253-C0BF0C5A5F2A}" srcOrd="1" destOrd="0" presId="urn:microsoft.com/office/officeart/2008/layout/LinedList"/>
    <dgm:cxn modelId="{68ADBF91-8265-4C76-82EB-054D58282B6D}" type="presParOf" srcId="{C12AE016-D78B-4845-903D-D2D9C35EC5D9}" destId="{5CC05636-6C5E-41B7-8650-15ADF9EF3A57}" srcOrd="6" destOrd="0" presId="urn:microsoft.com/office/officeart/2008/layout/LinedList"/>
    <dgm:cxn modelId="{FB0C8B71-4FBE-4220-A03E-A7184541EE52}" type="presParOf" srcId="{C12AE016-D78B-4845-903D-D2D9C35EC5D9}" destId="{5B9A66BB-2D93-49A3-A64E-87857014E34C}" srcOrd="7" destOrd="0" presId="urn:microsoft.com/office/officeart/2008/layout/LinedList"/>
    <dgm:cxn modelId="{0FA55376-42CB-4A79-B324-3196D9F75835}" type="presParOf" srcId="{5B9A66BB-2D93-49A3-A64E-87857014E34C}" destId="{EC43FAF6-CDE1-4CA2-8628-F5F11FCB079D}" srcOrd="0" destOrd="0" presId="urn:microsoft.com/office/officeart/2008/layout/LinedList"/>
    <dgm:cxn modelId="{A21F7C55-DE02-4BDB-A17B-84211B00B693}" type="presParOf" srcId="{5B9A66BB-2D93-49A3-A64E-87857014E34C}" destId="{A0E48C24-B8F9-4DF1-B0C2-1526A2FBA652}" srcOrd="1" destOrd="0" presId="urn:microsoft.com/office/officeart/2008/layout/LinedList"/>
    <dgm:cxn modelId="{3039EF8B-46A9-46E3-8109-35ED3DDFE190}" type="presParOf" srcId="{C12AE016-D78B-4845-903D-D2D9C35EC5D9}" destId="{CC486EEE-615B-4C74-94D7-93D1E2ECECB1}" srcOrd="8" destOrd="0" presId="urn:microsoft.com/office/officeart/2008/layout/LinedList"/>
    <dgm:cxn modelId="{72F2BC80-FB4E-4C8C-B227-712FF25052D9}" type="presParOf" srcId="{C12AE016-D78B-4845-903D-D2D9C35EC5D9}" destId="{54977985-0F5D-4898-B713-FC4A784CF5EE}" srcOrd="9" destOrd="0" presId="urn:microsoft.com/office/officeart/2008/layout/LinedList"/>
    <dgm:cxn modelId="{FD39C546-7B63-40C8-A36C-A3E51A60F6C2}" type="presParOf" srcId="{54977985-0F5D-4898-B713-FC4A784CF5EE}" destId="{FB574387-4D84-4656-9BAD-8E2DF0A09B57}" srcOrd="0" destOrd="0" presId="urn:microsoft.com/office/officeart/2008/layout/LinedList"/>
    <dgm:cxn modelId="{6340A32C-1D4B-4A16-8505-C2A976CE3622}" type="presParOf" srcId="{54977985-0F5D-4898-B713-FC4A784CF5EE}" destId="{3AE4F8AC-9FDF-4967-8109-D5BFFA886C00}"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5E499C7-38FF-426E-8727-DA0158B42C1E}"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DBBF08E0-67D1-42DE-919B-AC49642C2DC2}">
      <dgm:prSet/>
      <dgm:spPr/>
      <dgm:t>
        <a:bodyPr/>
        <a:lstStyle/>
        <a:p>
          <a:r>
            <a:rPr lang="en-GB" dirty="0"/>
            <a:t>Start applying jobs at a time that is right for you, there is plenty of jobs out there! </a:t>
          </a:r>
          <a:endParaRPr lang="en-US" dirty="0"/>
        </a:p>
      </dgm:t>
    </dgm:pt>
    <dgm:pt modelId="{7B401D92-DE17-4C9A-A8EF-B4B5DD825125}" type="parTrans" cxnId="{87F0E46D-D9FC-4DDE-A5B9-A57CA19062F6}">
      <dgm:prSet/>
      <dgm:spPr/>
      <dgm:t>
        <a:bodyPr/>
        <a:lstStyle/>
        <a:p>
          <a:endParaRPr lang="en-US"/>
        </a:p>
      </dgm:t>
    </dgm:pt>
    <dgm:pt modelId="{7353B268-D39C-475F-B32D-372DD4AD160C}" type="sibTrans" cxnId="{87F0E46D-D9FC-4DDE-A5B9-A57CA19062F6}">
      <dgm:prSet/>
      <dgm:spPr/>
      <dgm:t>
        <a:bodyPr/>
        <a:lstStyle/>
        <a:p>
          <a:endParaRPr lang="en-US"/>
        </a:p>
      </dgm:t>
    </dgm:pt>
    <dgm:pt modelId="{77CE1B54-2F69-40A3-AAE5-B24E6E137D84}">
      <dgm:prSet/>
      <dgm:spPr/>
      <dgm:t>
        <a:bodyPr/>
        <a:lstStyle/>
        <a:p>
          <a:r>
            <a:rPr lang="en-GB"/>
            <a:t>Make a list of all things you need or want to complete on your final placement in preparation. </a:t>
          </a:r>
          <a:endParaRPr lang="en-US"/>
        </a:p>
      </dgm:t>
    </dgm:pt>
    <dgm:pt modelId="{288E8DCA-4A9C-46BA-9557-6542AD68F702}" type="parTrans" cxnId="{9D637354-EB50-4CE8-9EE3-183BFC9D383F}">
      <dgm:prSet/>
      <dgm:spPr/>
      <dgm:t>
        <a:bodyPr/>
        <a:lstStyle/>
        <a:p>
          <a:endParaRPr lang="en-US"/>
        </a:p>
      </dgm:t>
    </dgm:pt>
    <dgm:pt modelId="{58A5FC60-06EC-4E6D-9D99-70D52CEABA48}" type="sibTrans" cxnId="{9D637354-EB50-4CE8-9EE3-183BFC9D383F}">
      <dgm:prSet/>
      <dgm:spPr/>
      <dgm:t>
        <a:bodyPr/>
        <a:lstStyle/>
        <a:p>
          <a:endParaRPr lang="en-US"/>
        </a:p>
      </dgm:t>
    </dgm:pt>
    <dgm:pt modelId="{DA65E27D-CDF0-4225-A6BA-A61D305A885A}">
      <dgm:prSet/>
      <dgm:spPr/>
      <dgm:t>
        <a:bodyPr/>
        <a:lstStyle/>
        <a:p>
          <a:r>
            <a:rPr lang="en-GB"/>
            <a:t>Book spoke placements and shadowing experiences with as many different teams as possible, it all counts! </a:t>
          </a:r>
          <a:endParaRPr lang="en-US"/>
        </a:p>
      </dgm:t>
    </dgm:pt>
    <dgm:pt modelId="{623ACA4D-7C0F-48A2-8C23-B917C14E094E}" type="parTrans" cxnId="{92EA37F3-2576-420E-BAA4-79B4BCE4A521}">
      <dgm:prSet/>
      <dgm:spPr/>
      <dgm:t>
        <a:bodyPr/>
        <a:lstStyle/>
        <a:p>
          <a:endParaRPr lang="en-US"/>
        </a:p>
      </dgm:t>
    </dgm:pt>
    <dgm:pt modelId="{15E4A738-242E-48BB-BEDC-E83C8840235F}" type="sibTrans" cxnId="{92EA37F3-2576-420E-BAA4-79B4BCE4A521}">
      <dgm:prSet/>
      <dgm:spPr/>
      <dgm:t>
        <a:bodyPr/>
        <a:lstStyle/>
        <a:p>
          <a:endParaRPr lang="en-US"/>
        </a:p>
      </dgm:t>
    </dgm:pt>
    <dgm:pt modelId="{AAF055DE-2ED9-4C78-95D5-82676CA4BA95}">
      <dgm:prSet/>
      <dgm:spPr/>
      <dgm:t>
        <a:bodyPr/>
        <a:lstStyle/>
        <a:p>
          <a:r>
            <a:rPr lang="en-GB"/>
            <a:t>Think about your transferable skills from all of the different placements. These are all helpful in social work. </a:t>
          </a:r>
          <a:endParaRPr lang="en-US"/>
        </a:p>
      </dgm:t>
    </dgm:pt>
    <dgm:pt modelId="{4407F041-B0C6-433E-A50F-1AA23A81C64B}" type="parTrans" cxnId="{F7C210D0-78B9-4FF1-8C2B-E6A0757CD0CC}">
      <dgm:prSet/>
      <dgm:spPr/>
      <dgm:t>
        <a:bodyPr/>
        <a:lstStyle/>
        <a:p>
          <a:endParaRPr lang="en-US"/>
        </a:p>
      </dgm:t>
    </dgm:pt>
    <dgm:pt modelId="{B6AAC3FB-3BB3-42D1-B2CE-D003225F078F}" type="sibTrans" cxnId="{F7C210D0-78B9-4FF1-8C2B-E6A0757CD0CC}">
      <dgm:prSet/>
      <dgm:spPr/>
      <dgm:t>
        <a:bodyPr/>
        <a:lstStyle/>
        <a:p>
          <a:endParaRPr lang="en-US"/>
        </a:p>
      </dgm:t>
    </dgm:pt>
    <dgm:pt modelId="{A4F256B1-EA54-450E-A347-3E44CFAA8046}">
      <dgm:prSet/>
      <dgm:spPr/>
      <dgm:t>
        <a:bodyPr/>
        <a:lstStyle/>
        <a:p>
          <a:r>
            <a:rPr lang="en-GB"/>
            <a:t>Feeling unsure is normal, you have a lot of skills to bring to the world of social work. </a:t>
          </a:r>
          <a:endParaRPr lang="en-US"/>
        </a:p>
      </dgm:t>
    </dgm:pt>
    <dgm:pt modelId="{CB1CD98E-6E65-486F-B473-3B31D8E2A120}" type="parTrans" cxnId="{A9E16F34-632B-45DA-A324-D1DAF442424B}">
      <dgm:prSet/>
      <dgm:spPr/>
      <dgm:t>
        <a:bodyPr/>
        <a:lstStyle/>
        <a:p>
          <a:endParaRPr lang="en-US"/>
        </a:p>
      </dgm:t>
    </dgm:pt>
    <dgm:pt modelId="{161A0D48-6906-4507-A844-4A5FA921E2FF}" type="sibTrans" cxnId="{A9E16F34-632B-45DA-A324-D1DAF442424B}">
      <dgm:prSet/>
      <dgm:spPr/>
      <dgm:t>
        <a:bodyPr/>
        <a:lstStyle/>
        <a:p>
          <a:endParaRPr lang="en-US"/>
        </a:p>
      </dgm:t>
    </dgm:pt>
    <dgm:pt modelId="{F12BD259-BD79-46F9-A5D1-D08CCCC5535D}">
      <dgm:prSet/>
      <dgm:spPr/>
      <dgm:t>
        <a:bodyPr/>
        <a:lstStyle/>
        <a:p>
          <a:r>
            <a:rPr lang="en-GB"/>
            <a:t>When applying for jobs, try to use examples from placement to demonstrate you meet the essential or preferred criteria. </a:t>
          </a:r>
          <a:endParaRPr lang="en-US"/>
        </a:p>
      </dgm:t>
    </dgm:pt>
    <dgm:pt modelId="{AC1B5350-8EA5-4B1C-B6C4-2D9800C7777A}" type="parTrans" cxnId="{270BC4B0-C5F2-4B2F-A78D-344EE3E8689C}">
      <dgm:prSet/>
      <dgm:spPr/>
      <dgm:t>
        <a:bodyPr/>
        <a:lstStyle/>
        <a:p>
          <a:endParaRPr lang="en-US"/>
        </a:p>
      </dgm:t>
    </dgm:pt>
    <dgm:pt modelId="{01EE382B-D951-40AE-AB9F-07E3C96B6A27}" type="sibTrans" cxnId="{270BC4B0-C5F2-4B2F-A78D-344EE3E8689C}">
      <dgm:prSet/>
      <dgm:spPr/>
      <dgm:t>
        <a:bodyPr/>
        <a:lstStyle/>
        <a:p>
          <a:endParaRPr lang="en-US"/>
        </a:p>
      </dgm:t>
    </dgm:pt>
    <dgm:pt modelId="{5C9C37AC-AB26-48F4-932A-034234FD46D8}">
      <dgm:prSet/>
      <dgm:spPr/>
      <dgm:t>
        <a:bodyPr/>
        <a:lstStyle/>
        <a:p>
          <a:r>
            <a:rPr lang="en-GB"/>
            <a:t>Ask at interviews about what support is offered when completing the ASYE program. This is vital for your growth as a practitioner. </a:t>
          </a:r>
          <a:endParaRPr lang="en-US"/>
        </a:p>
      </dgm:t>
    </dgm:pt>
    <dgm:pt modelId="{4DE016B6-244E-45C3-964D-C3A25F0515A0}" type="parTrans" cxnId="{2D05C01D-1465-4E7F-A284-841500DE3302}">
      <dgm:prSet/>
      <dgm:spPr/>
      <dgm:t>
        <a:bodyPr/>
        <a:lstStyle/>
        <a:p>
          <a:endParaRPr lang="en-US"/>
        </a:p>
      </dgm:t>
    </dgm:pt>
    <dgm:pt modelId="{47A04F3F-B1BD-40B9-86FB-06BEC239E879}" type="sibTrans" cxnId="{2D05C01D-1465-4E7F-A284-841500DE3302}">
      <dgm:prSet/>
      <dgm:spPr/>
      <dgm:t>
        <a:bodyPr/>
        <a:lstStyle/>
        <a:p>
          <a:endParaRPr lang="en-US"/>
        </a:p>
      </dgm:t>
    </dgm:pt>
    <dgm:pt modelId="{B192A7B3-9151-418E-A370-422AE7ABF602}">
      <dgm:prSet/>
      <dgm:spPr/>
      <dgm:t>
        <a:bodyPr/>
        <a:lstStyle/>
        <a:p>
          <a:r>
            <a:rPr lang="en-GB" dirty="0"/>
            <a:t>When in post, utilise your supervision and all training opportunities. It really helps</a:t>
          </a:r>
          <a:endParaRPr lang="en-US" dirty="0"/>
        </a:p>
      </dgm:t>
    </dgm:pt>
    <dgm:pt modelId="{50D595ED-9EA7-46DE-81B6-80B932987487}" type="parTrans" cxnId="{D6374C1B-0F9B-4FF6-B22E-3C9BC576D204}">
      <dgm:prSet/>
      <dgm:spPr/>
      <dgm:t>
        <a:bodyPr/>
        <a:lstStyle/>
        <a:p>
          <a:endParaRPr lang="en-US"/>
        </a:p>
      </dgm:t>
    </dgm:pt>
    <dgm:pt modelId="{7491B205-9F89-4179-BAB3-C2AF777A3CB0}" type="sibTrans" cxnId="{D6374C1B-0F9B-4FF6-B22E-3C9BC576D204}">
      <dgm:prSet/>
      <dgm:spPr/>
      <dgm:t>
        <a:bodyPr/>
        <a:lstStyle/>
        <a:p>
          <a:endParaRPr lang="en-US"/>
        </a:p>
      </dgm:t>
    </dgm:pt>
    <dgm:pt modelId="{612EBD0F-B213-412B-83FE-5909B2C51E88}" type="pres">
      <dgm:prSet presAssocID="{C5E499C7-38FF-426E-8727-DA0158B42C1E}" presName="diagram" presStyleCnt="0">
        <dgm:presLayoutVars>
          <dgm:dir/>
          <dgm:resizeHandles val="exact"/>
        </dgm:presLayoutVars>
      </dgm:prSet>
      <dgm:spPr/>
    </dgm:pt>
    <dgm:pt modelId="{FE880FD4-0BDC-4956-AC2F-39BDAD754707}" type="pres">
      <dgm:prSet presAssocID="{DBBF08E0-67D1-42DE-919B-AC49642C2DC2}" presName="node" presStyleLbl="node1" presStyleIdx="0" presStyleCnt="8">
        <dgm:presLayoutVars>
          <dgm:bulletEnabled val="1"/>
        </dgm:presLayoutVars>
      </dgm:prSet>
      <dgm:spPr/>
    </dgm:pt>
    <dgm:pt modelId="{5E2C99DE-613D-45DB-9ACE-8020615D1B83}" type="pres">
      <dgm:prSet presAssocID="{7353B268-D39C-475F-B32D-372DD4AD160C}" presName="sibTrans" presStyleCnt="0"/>
      <dgm:spPr/>
    </dgm:pt>
    <dgm:pt modelId="{A3F54B6E-ABD7-4AE8-A57C-0046AAA43F8A}" type="pres">
      <dgm:prSet presAssocID="{77CE1B54-2F69-40A3-AAE5-B24E6E137D84}" presName="node" presStyleLbl="node1" presStyleIdx="1" presStyleCnt="8">
        <dgm:presLayoutVars>
          <dgm:bulletEnabled val="1"/>
        </dgm:presLayoutVars>
      </dgm:prSet>
      <dgm:spPr/>
    </dgm:pt>
    <dgm:pt modelId="{09061B79-8059-4545-8CF5-6868B57644B7}" type="pres">
      <dgm:prSet presAssocID="{58A5FC60-06EC-4E6D-9D99-70D52CEABA48}" presName="sibTrans" presStyleCnt="0"/>
      <dgm:spPr/>
    </dgm:pt>
    <dgm:pt modelId="{DF96C764-8078-4537-8C7D-8DBEF043186F}" type="pres">
      <dgm:prSet presAssocID="{DA65E27D-CDF0-4225-A6BA-A61D305A885A}" presName="node" presStyleLbl="node1" presStyleIdx="2" presStyleCnt="8">
        <dgm:presLayoutVars>
          <dgm:bulletEnabled val="1"/>
        </dgm:presLayoutVars>
      </dgm:prSet>
      <dgm:spPr/>
    </dgm:pt>
    <dgm:pt modelId="{BFB642E7-6C5E-46E3-989C-883674C48685}" type="pres">
      <dgm:prSet presAssocID="{15E4A738-242E-48BB-BEDC-E83C8840235F}" presName="sibTrans" presStyleCnt="0"/>
      <dgm:spPr/>
    </dgm:pt>
    <dgm:pt modelId="{48AC623F-CDB0-4E83-A610-8C965478D532}" type="pres">
      <dgm:prSet presAssocID="{AAF055DE-2ED9-4C78-95D5-82676CA4BA95}" presName="node" presStyleLbl="node1" presStyleIdx="3" presStyleCnt="8">
        <dgm:presLayoutVars>
          <dgm:bulletEnabled val="1"/>
        </dgm:presLayoutVars>
      </dgm:prSet>
      <dgm:spPr/>
    </dgm:pt>
    <dgm:pt modelId="{B3325736-62C4-44B2-B89D-8956D687C378}" type="pres">
      <dgm:prSet presAssocID="{B6AAC3FB-3BB3-42D1-B2CE-D003225F078F}" presName="sibTrans" presStyleCnt="0"/>
      <dgm:spPr/>
    </dgm:pt>
    <dgm:pt modelId="{B764E941-AA25-4640-8EA6-46B10600AD58}" type="pres">
      <dgm:prSet presAssocID="{A4F256B1-EA54-450E-A347-3E44CFAA8046}" presName="node" presStyleLbl="node1" presStyleIdx="4" presStyleCnt="8">
        <dgm:presLayoutVars>
          <dgm:bulletEnabled val="1"/>
        </dgm:presLayoutVars>
      </dgm:prSet>
      <dgm:spPr/>
    </dgm:pt>
    <dgm:pt modelId="{264F1E9F-C3C4-4FD3-94E2-3AE97DCC6266}" type="pres">
      <dgm:prSet presAssocID="{161A0D48-6906-4507-A844-4A5FA921E2FF}" presName="sibTrans" presStyleCnt="0"/>
      <dgm:spPr/>
    </dgm:pt>
    <dgm:pt modelId="{FC1C6BB0-D4A0-4535-B254-9EC7EF59FAF8}" type="pres">
      <dgm:prSet presAssocID="{F12BD259-BD79-46F9-A5D1-D08CCCC5535D}" presName="node" presStyleLbl="node1" presStyleIdx="5" presStyleCnt="8">
        <dgm:presLayoutVars>
          <dgm:bulletEnabled val="1"/>
        </dgm:presLayoutVars>
      </dgm:prSet>
      <dgm:spPr/>
    </dgm:pt>
    <dgm:pt modelId="{C202C2B1-8AF6-4841-B922-0A5B36977907}" type="pres">
      <dgm:prSet presAssocID="{01EE382B-D951-40AE-AB9F-07E3C96B6A27}" presName="sibTrans" presStyleCnt="0"/>
      <dgm:spPr/>
    </dgm:pt>
    <dgm:pt modelId="{80DA4F62-4ABC-41C5-8BF7-8139775D928E}" type="pres">
      <dgm:prSet presAssocID="{5C9C37AC-AB26-48F4-932A-034234FD46D8}" presName="node" presStyleLbl="node1" presStyleIdx="6" presStyleCnt="8">
        <dgm:presLayoutVars>
          <dgm:bulletEnabled val="1"/>
        </dgm:presLayoutVars>
      </dgm:prSet>
      <dgm:spPr/>
    </dgm:pt>
    <dgm:pt modelId="{A642129E-8572-41EC-8746-54735A100273}" type="pres">
      <dgm:prSet presAssocID="{47A04F3F-B1BD-40B9-86FB-06BEC239E879}" presName="sibTrans" presStyleCnt="0"/>
      <dgm:spPr/>
    </dgm:pt>
    <dgm:pt modelId="{937499F1-5A33-40B6-8AE2-6254EB242902}" type="pres">
      <dgm:prSet presAssocID="{B192A7B3-9151-418E-A370-422AE7ABF602}" presName="node" presStyleLbl="node1" presStyleIdx="7" presStyleCnt="8">
        <dgm:presLayoutVars>
          <dgm:bulletEnabled val="1"/>
        </dgm:presLayoutVars>
      </dgm:prSet>
      <dgm:spPr/>
    </dgm:pt>
  </dgm:ptLst>
  <dgm:cxnLst>
    <dgm:cxn modelId="{4A1BFB01-FEB0-4DCC-A8ED-D71A107BFEBC}" type="presOf" srcId="{77CE1B54-2F69-40A3-AAE5-B24E6E137D84}" destId="{A3F54B6E-ABD7-4AE8-A57C-0046AAA43F8A}" srcOrd="0" destOrd="0" presId="urn:microsoft.com/office/officeart/2005/8/layout/default"/>
    <dgm:cxn modelId="{497B7819-F11C-48EC-8F02-F5457A76D6F4}" type="presOf" srcId="{DBBF08E0-67D1-42DE-919B-AC49642C2DC2}" destId="{FE880FD4-0BDC-4956-AC2F-39BDAD754707}" srcOrd="0" destOrd="0" presId="urn:microsoft.com/office/officeart/2005/8/layout/default"/>
    <dgm:cxn modelId="{D6374C1B-0F9B-4FF6-B22E-3C9BC576D204}" srcId="{C5E499C7-38FF-426E-8727-DA0158B42C1E}" destId="{B192A7B3-9151-418E-A370-422AE7ABF602}" srcOrd="7" destOrd="0" parTransId="{50D595ED-9EA7-46DE-81B6-80B932987487}" sibTransId="{7491B205-9F89-4179-BAB3-C2AF777A3CB0}"/>
    <dgm:cxn modelId="{2D05C01D-1465-4E7F-A284-841500DE3302}" srcId="{C5E499C7-38FF-426E-8727-DA0158B42C1E}" destId="{5C9C37AC-AB26-48F4-932A-034234FD46D8}" srcOrd="6" destOrd="0" parTransId="{4DE016B6-244E-45C3-964D-C3A25F0515A0}" sibTransId="{47A04F3F-B1BD-40B9-86FB-06BEC239E879}"/>
    <dgm:cxn modelId="{A9E16F34-632B-45DA-A324-D1DAF442424B}" srcId="{C5E499C7-38FF-426E-8727-DA0158B42C1E}" destId="{A4F256B1-EA54-450E-A347-3E44CFAA8046}" srcOrd="4" destOrd="0" parTransId="{CB1CD98E-6E65-486F-B473-3B31D8E2A120}" sibTransId="{161A0D48-6906-4507-A844-4A5FA921E2FF}"/>
    <dgm:cxn modelId="{87F0E46D-D9FC-4DDE-A5B9-A57CA19062F6}" srcId="{C5E499C7-38FF-426E-8727-DA0158B42C1E}" destId="{DBBF08E0-67D1-42DE-919B-AC49642C2DC2}" srcOrd="0" destOrd="0" parTransId="{7B401D92-DE17-4C9A-A8EF-B4B5DD825125}" sibTransId="{7353B268-D39C-475F-B32D-372DD4AD160C}"/>
    <dgm:cxn modelId="{8008E04E-36A4-42D1-9D0C-5D202DADA2C9}" type="presOf" srcId="{C5E499C7-38FF-426E-8727-DA0158B42C1E}" destId="{612EBD0F-B213-412B-83FE-5909B2C51E88}" srcOrd="0" destOrd="0" presId="urn:microsoft.com/office/officeart/2005/8/layout/default"/>
    <dgm:cxn modelId="{E885D852-DF1C-452D-9F2A-BEB5306E2657}" type="presOf" srcId="{B192A7B3-9151-418E-A370-422AE7ABF602}" destId="{937499F1-5A33-40B6-8AE2-6254EB242902}" srcOrd="0" destOrd="0" presId="urn:microsoft.com/office/officeart/2005/8/layout/default"/>
    <dgm:cxn modelId="{9D637354-EB50-4CE8-9EE3-183BFC9D383F}" srcId="{C5E499C7-38FF-426E-8727-DA0158B42C1E}" destId="{77CE1B54-2F69-40A3-AAE5-B24E6E137D84}" srcOrd="1" destOrd="0" parTransId="{288E8DCA-4A9C-46BA-9557-6542AD68F702}" sibTransId="{58A5FC60-06EC-4E6D-9D99-70D52CEABA48}"/>
    <dgm:cxn modelId="{B3DDE799-D97D-4322-AFB3-835552F03BEB}" type="presOf" srcId="{F12BD259-BD79-46F9-A5D1-D08CCCC5535D}" destId="{FC1C6BB0-D4A0-4535-B254-9EC7EF59FAF8}" srcOrd="0" destOrd="0" presId="urn:microsoft.com/office/officeart/2005/8/layout/default"/>
    <dgm:cxn modelId="{B4CA2DA2-AEB3-4184-866E-E0E5FBB096E8}" type="presOf" srcId="{5C9C37AC-AB26-48F4-932A-034234FD46D8}" destId="{80DA4F62-4ABC-41C5-8BF7-8139775D928E}" srcOrd="0" destOrd="0" presId="urn:microsoft.com/office/officeart/2005/8/layout/default"/>
    <dgm:cxn modelId="{914D51A9-297B-4C00-A124-2D94AE86582C}" type="presOf" srcId="{AAF055DE-2ED9-4C78-95D5-82676CA4BA95}" destId="{48AC623F-CDB0-4E83-A610-8C965478D532}" srcOrd="0" destOrd="0" presId="urn:microsoft.com/office/officeart/2005/8/layout/default"/>
    <dgm:cxn modelId="{270BC4B0-C5F2-4B2F-A78D-344EE3E8689C}" srcId="{C5E499C7-38FF-426E-8727-DA0158B42C1E}" destId="{F12BD259-BD79-46F9-A5D1-D08CCCC5535D}" srcOrd="5" destOrd="0" parTransId="{AC1B5350-8EA5-4B1C-B6C4-2D9800C7777A}" sibTransId="{01EE382B-D951-40AE-AB9F-07E3C96B6A27}"/>
    <dgm:cxn modelId="{F7C210D0-78B9-4FF1-8C2B-E6A0757CD0CC}" srcId="{C5E499C7-38FF-426E-8727-DA0158B42C1E}" destId="{AAF055DE-2ED9-4C78-95D5-82676CA4BA95}" srcOrd="3" destOrd="0" parTransId="{4407F041-B0C6-433E-A50F-1AA23A81C64B}" sibTransId="{B6AAC3FB-3BB3-42D1-B2CE-D003225F078F}"/>
    <dgm:cxn modelId="{4D2C3FE3-A659-4741-A486-53A0AE51FC1B}" type="presOf" srcId="{A4F256B1-EA54-450E-A347-3E44CFAA8046}" destId="{B764E941-AA25-4640-8EA6-46B10600AD58}" srcOrd="0" destOrd="0" presId="urn:microsoft.com/office/officeart/2005/8/layout/default"/>
    <dgm:cxn modelId="{53FE88E4-BC8A-4214-96D0-F83DBBE8C79C}" type="presOf" srcId="{DA65E27D-CDF0-4225-A6BA-A61D305A885A}" destId="{DF96C764-8078-4537-8C7D-8DBEF043186F}" srcOrd="0" destOrd="0" presId="urn:microsoft.com/office/officeart/2005/8/layout/default"/>
    <dgm:cxn modelId="{92EA37F3-2576-420E-BAA4-79B4BCE4A521}" srcId="{C5E499C7-38FF-426E-8727-DA0158B42C1E}" destId="{DA65E27D-CDF0-4225-A6BA-A61D305A885A}" srcOrd="2" destOrd="0" parTransId="{623ACA4D-7C0F-48A2-8C23-B917C14E094E}" sibTransId="{15E4A738-242E-48BB-BEDC-E83C8840235F}"/>
    <dgm:cxn modelId="{2920290F-5442-4C1B-B2B1-0A4239E13A17}" type="presParOf" srcId="{612EBD0F-B213-412B-83FE-5909B2C51E88}" destId="{FE880FD4-0BDC-4956-AC2F-39BDAD754707}" srcOrd="0" destOrd="0" presId="urn:microsoft.com/office/officeart/2005/8/layout/default"/>
    <dgm:cxn modelId="{A816321C-3F09-4E27-BCD2-D6C949D5E2AF}" type="presParOf" srcId="{612EBD0F-B213-412B-83FE-5909B2C51E88}" destId="{5E2C99DE-613D-45DB-9ACE-8020615D1B83}" srcOrd="1" destOrd="0" presId="urn:microsoft.com/office/officeart/2005/8/layout/default"/>
    <dgm:cxn modelId="{DB96F63D-6439-40A8-9914-8A2971A10CFC}" type="presParOf" srcId="{612EBD0F-B213-412B-83FE-5909B2C51E88}" destId="{A3F54B6E-ABD7-4AE8-A57C-0046AAA43F8A}" srcOrd="2" destOrd="0" presId="urn:microsoft.com/office/officeart/2005/8/layout/default"/>
    <dgm:cxn modelId="{143A99A7-3C5B-4C40-A151-426F88650A84}" type="presParOf" srcId="{612EBD0F-B213-412B-83FE-5909B2C51E88}" destId="{09061B79-8059-4545-8CF5-6868B57644B7}" srcOrd="3" destOrd="0" presId="urn:microsoft.com/office/officeart/2005/8/layout/default"/>
    <dgm:cxn modelId="{13F820ED-859E-46E7-8DE6-17777FF05D83}" type="presParOf" srcId="{612EBD0F-B213-412B-83FE-5909B2C51E88}" destId="{DF96C764-8078-4537-8C7D-8DBEF043186F}" srcOrd="4" destOrd="0" presId="urn:microsoft.com/office/officeart/2005/8/layout/default"/>
    <dgm:cxn modelId="{A9225114-B4EA-4587-B83B-4885B8621F3D}" type="presParOf" srcId="{612EBD0F-B213-412B-83FE-5909B2C51E88}" destId="{BFB642E7-6C5E-46E3-989C-883674C48685}" srcOrd="5" destOrd="0" presId="urn:microsoft.com/office/officeart/2005/8/layout/default"/>
    <dgm:cxn modelId="{05CBCED4-AB47-41DB-B71B-5D38B2A7B1FB}" type="presParOf" srcId="{612EBD0F-B213-412B-83FE-5909B2C51E88}" destId="{48AC623F-CDB0-4E83-A610-8C965478D532}" srcOrd="6" destOrd="0" presId="urn:microsoft.com/office/officeart/2005/8/layout/default"/>
    <dgm:cxn modelId="{CFC7DA1A-E1CB-43A9-84CD-869A5C974C13}" type="presParOf" srcId="{612EBD0F-B213-412B-83FE-5909B2C51E88}" destId="{B3325736-62C4-44B2-B89D-8956D687C378}" srcOrd="7" destOrd="0" presId="urn:microsoft.com/office/officeart/2005/8/layout/default"/>
    <dgm:cxn modelId="{19A828A3-C0F2-43F7-94B3-3305C6FFE927}" type="presParOf" srcId="{612EBD0F-B213-412B-83FE-5909B2C51E88}" destId="{B764E941-AA25-4640-8EA6-46B10600AD58}" srcOrd="8" destOrd="0" presId="urn:microsoft.com/office/officeart/2005/8/layout/default"/>
    <dgm:cxn modelId="{12DB0E63-51EC-486D-95EE-5AB10CEAC48A}" type="presParOf" srcId="{612EBD0F-B213-412B-83FE-5909B2C51E88}" destId="{264F1E9F-C3C4-4FD3-94E2-3AE97DCC6266}" srcOrd="9" destOrd="0" presId="urn:microsoft.com/office/officeart/2005/8/layout/default"/>
    <dgm:cxn modelId="{8B117D20-0495-407A-B4C9-9D5CD60D0089}" type="presParOf" srcId="{612EBD0F-B213-412B-83FE-5909B2C51E88}" destId="{FC1C6BB0-D4A0-4535-B254-9EC7EF59FAF8}" srcOrd="10" destOrd="0" presId="urn:microsoft.com/office/officeart/2005/8/layout/default"/>
    <dgm:cxn modelId="{39699673-605C-4101-B9A5-FABA54A8D741}" type="presParOf" srcId="{612EBD0F-B213-412B-83FE-5909B2C51E88}" destId="{C202C2B1-8AF6-4841-B922-0A5B36977907}" srcOrd="11" destOrd="0" presId="urn:microsoft.com/office/officeart/2005/8/layout/default"/>
    <dgm:cxn modelId="{09018EA3-DA2F-422E-BF12-DFDEC7ADC1FB}" type="presParOf" srcId="{612EBD0F-B213-412B-83FE-5909B2C51E88}" destId="{80DA4F62-4ABC-41C5-8BF7-8139775D928E}" srcOrd="12" destOrd="0" presId="urn:microsoft.com/office/officeart/2005/8/layout/default"/>
    <dgm:cxn modelId="{26E7F5A0-87E3-447D-B5CF-461A8B5C4FEF}" type="presParOf" srcId="{612EBD0F-B213-412B-83FE-5909B2C51E88}" destId="{A642129E-8572-41EC-8746-54735A100273}" srcOrd="13" destOrd="0" presId="urn:microsoft.com/office/officeart/2005/8/layout/default"/>
    <dgm:cxn modelId="{E5FCBF36-FE59-4A64-A369-80F6C4D3D14B}" type="presParOf" srcId="{612EBD0F-B213-412B-83FE-5909B2C51E88}" destId="{937499F1-5A33-40B6-8AE2-6254EB242902}"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B41BDE1-140E-447C-93C9-2F4732C26B30}" type="doc">
      <dgm:prSet loTypeId="urn:microsoft.com/office/officeart/2018/5/layout/IconLeafLabelList" loCatId="icon" qsTypeId="urn:microsoft.com/office/officeart/2005/8/quickstyle/simple1" qsCatId="simple" csTypeId="urn:microsoft.com/office/officeart/2005/8/colors/colorful1" csCatId="colorful" phldr="1"/>
      <dgm:spPr/>
      <dgm:t>
        <a:bodyPr/>
        <a:lstStyle/>
        <a:p>
          <a:endParaRPr lang="en-US"/>
        </a:p>
      </dgm:t>
    </dgm:pt>
    <dgm:pt modelId="{763B3E33-06DC-421E-BA9D-670782B0E218}">
      <dgm:prSet custT="1"/>
      <dgm:spPr>
        <a:xfrm>
          <a:off x="2599460" y="727161"/>
          <a:ext cx="743554" cy="297421"/>
        </a:xfrm>
        <a:prstGeom prst="rect">
          <a:avLst/>
        </a:prstGeom>
      </dgm:spPr>
      <dgm:t>
        <a:bodyPr/>
        <a:lstStyle/>
        <a:p>
          <a:pPr>
            <a:lnSpc>
              <a:spcPct val="100000"/>
            </a:lnSpc>
            <a:defRPr cap="all"/>
          </a:pPr>
          <a:r>
            <a:rPr lang="en-GB" sz="1050" b="1" dirty="0"/>
            <a:t>Work in partnership with the people we support </a:t>
          </a:r>
        </a:p>
        <a:p>
          <a:endParaRPr lang="en-US" sz="1100" dirty="0"/>
        </a:p>
      </dgm:t>
    </dgm:pt>
    <dgm:pt modelId="{6416BF8D-597B-48EF-81AB-2547A3AF9969}" type="parTrans" cxnId="{0490CE42-4F76-4AC5-AD31-4EF7DC8D9F0B}">
      <dgm:prSet/>
      <dgm:spPr/>
      <dgm:t>
        <a:bodyPr/>
        <a:lstStyle/>
        <a:p>
          <a:endParaRPr lang="en-US"/>
        </a:p>
      </dgm:t>
    </dgm:pt>
    <dgm:pt modelId="{FB90BE6D-494E-485F-9048-DA944E78A0C6}" type="sibTrans" cxnId="{0490CE42-4F76-4AC5-AD31-4EF7DC8D9F0B}">
      <dgm:prSet/>
      <dgm:spPr/>
      <dgm:t>
        <a:bodyPr/>
        <a:lstStyle/>
        <a:p>
          <a:endParaRPr lang="en-US"/>
        </a:p>
      </dgm:t>
    </dgm:pt>
    <dgm:pt modelId="{94287DC5-2EFF-4543-AB51-513DB67F86FE}">
      <dgm:prSet custT="1"/>
      <dgm:spPr>
        <a:xfrm>
          <a:off x="3412232" y="480741"/>
          <a:ext cx="743554" cy="297421"/>
        </a:xfrm>
        <a:prstGeom prst="rect">
          <a:avLst/>
        </a:prstGeom>
      </dgm:spPr>
      <dgm:t>
        <a:bodyPr/>
        <a:lstStyle/>
        <a:p>
          <a:pPr>
            <a:lnSpc>
              <a:spcPct val="100000"/>
            </a:lnSpc>
            <a:defRPr cap="all"/>
          </a:pPr>
          <a:r>
            <a:rPr lang="en-GB" sz="1050" b="1" dirty="0"/>
            <a:t>Empower people to make their own decisions </a:t>
          </a:r>
          <a:endParaRPr lang="en-US" sz="1050" b="1" dirty="0"/>
        </a:p>
      </dgm:t>
    </dgm:pt>
    <dgm:pt modelId="{123BF917-FFBC-45A5-B6D4-B95427B9EEC5}" type="parTrans" cxnId="{B3334B8F-0498-4008-A888-C396E9AF57A2}">
      <dgm:prSet/>
      <dgm:spPr/>
      <dgm:t>
        <a:bodyPr/>
        <a:lstStyle/>
        <a:p>
          <a:endParaRPr lang="en-US"/>
        </a:p>
      </dgm:t>
    </dgm:pt>
    <dgm:pt modelId="{3950B9D1-44D2-4A67-82BD-A79C1E1EAA80}" type="sibTrans" cxnId="{B3334B8F-0498-4008-A888-C396E9AF57A2}">
      <dgm:prSet/>
      <dgm:spPr/>
      <dgm:t>
        <a:bodyPr/>
        <a:lstStyle/>
        <a:p>
          <a:endParaRPr lang="en-US"/>
        </a:p>
      </dgm:t>
    </dgm:pt>
    <dgm:pt modelId="{10567CCF-DB7C-453D-B127-8827A65794A7}">
      <dgm:prSet custT="1"/>
      <dgm:spPr>
        <a:xfrm>
          <a:off x="4407718" y="519454"/>
          <a:ext cx="743554" cy="297421"/>
        </a:xfrm>
        <a:prstGeom prst="rect">
          <a:avLst/>
        </a:prstGeom>
      </dgm:spPr>
      <dgm:t>
        <a:bodyPr/>
        <a:lstStyle/>
        <a:p>
          <a:pPr>
            <a:lnSpc>
              <a:spcPct val="100000"/>
            </a:lnSpc>
            <a:defRPr cap="all"/>
          </a:pPr>
          <a:r>
            <a:rPr lang="en-GB" sz="1050" b="1" dirty="0"/>
            <a:t>Keep people safe without being risk averse or RESTRICTIVE</a:t>
          </a:r>
          <a:endParaRPr lang="en-US" sz="1050" b="1" dirty="0"/>
        </a:p>
      </dgm:t>
    </dgm:pt>
    <dgm:pt modelId="{3E8FF44E-A753-4DE2-99F1-1BA4F8CE047F}" type="parTrans" cxnId="{64FFF8B2-48E9-4B2A-B764-E29775B5DEF2}">
      <dgm:prSet/>
      <dgm:spPr/>
      <dgm:t>
        <a:bodyPr/>
        <a:lstStyle/>
        <a:p>
          <a:endParaRPr lang="en-US"/>
        </a:p>
      </dgm:t>
    </dgm:pt>
    <dgm:pt modelId="{683FA523-3EA5-4D05-BB63-61C1B5F5D1DB}" type="sibTrans" cxnId="{64FFF8B2-48E9-4B2A-B764-E29775B5DEF2}">
      <dgm:prSet/>
      <dgm:spPr/>
      <dgm:t>
        <a:bodyPr/>
        <a:lstStyle/>
        <a:p>
          <a:endParaRPr lang="en-US"/>
        </a:p>
      </dgm:t>
    </dgm:pt>
    <dgm:pt modelId="{4B17EEE3-9264-46F9-874E-F33C59540100}">
      <dgm:prSet custT="1"/>
      <dgm:spPr>
        <a:xfrm>
          <a:off x="5245765" y="550481"/>
          <a:ext cx="743554" cy="297421"/>
        </a:xfrm>
        <a:prstGeom prst="rect">
          <a:avLst/>
        </a:prstGeom>
      </dgm:spPr>
      <dgm:t>
        <a:bodyPr/>
        <a:lstStyle/>
        <a:p>
          <a:pPr>
            <a:lnSpc>
              <a:spcPct val="100000"/>
            </a:lnSpc>
            <a:defRPr cap="all"/>
          </a:pPr>
          <a:r>
            <a:rPr lang="en-GB" sz="1050" b="1" dirty="0"/>
            <a:t>Have high aspiration for people </a:t>
          </a:r>
          <a:endParaRPr lang="en-US" sz="1050" b="1" dirty="0"/>
        </a:p>
      </dgm:t>
    </dgm:pt>
    <dgm:pt modelId="{29FB0AE9-4455-4162-8C05-2F6ED57DFBB0}" type="parTrans" cxnId="{D3CE9A65-3FC6-4718-9440-518DE96A4374}">
      <dgm:prSet/>
      <dgm:spPr/>
      <dgm:t>
        <a:bodyPr/>
        <a:lstStyle/>
        <a:p>
          <a:endParaRPr lang="en-US"/>
        </a:p>
      </dgm:t>
    </dgm:pt>
    <dgm:pt modelId="{CD080205-BA7C-4095-899C-0DC472372D99}" type="sibTrans" cxnId="{D3CE9A65-3FC6-4718-9440-518DE96A4374}">
      <dgm:prSet/>
      <dgm:spPr/>
      <dgm:t>
        <a:bodyPr/>
        <a:lstStyle/>
        <a:p>
          <a:endParaRPr lang="en-US"/>
        </a:p>
      </dgm:t>
    </dgm:pt>
    <dgm:pt modelId="{6BF7EF7F-EE62-45B6-99DF-0EF9324ED9C8}">
      <dgm:prSet custT="1"/>
      <dgm:spPr>
        <a:xfrm>
          <a:off x="1721099" y="712217"/>
          <a:ext cx="743554" cy="297421"/>
        </a:xfrm>
        <a:prstGeom prst="rect">
          <a:avLst/>
        </a:prstGeom>
      </dgm:spPr>
      <dgm:t>
        <a:bodyPr/>
        <a:lstStyle/>
        <a:p>
          <a:pPr>
            <a:lnSpc>
              <a:spcPct val="100000"/>
            </a:lnSpc>
            <a:defRPr cap="all"/>
          </a:pPr>
          <a:r>
            <a:rPr lang="en-GB" sz="1050" b="1" dirty="0"/>
            <a:t>Provide people  choice and control over their lives </a:t>
          </a:r>
          <a:endParaRPr lang="en-US" sz="1050" b="1" dirty="0"/>
        </a:p>
      </dgm:t>
    </dgm:pt>
    <dgm:pt modelId="{905CBF75-A2E1-467D-B452-DC67E9DB41F5}" type="sibTrans" cxnId="{291A7D46-CB2D-4140-A1EE-D21894EDEB0E}">
      <dgm:prSet/>
      <dgm:spPr/>
      <dgm:t>
        <a:bodyPr/>
        <a:lstStyle/>
        <a:p>
          <a:endParaRPr lang="en-US"/>
        </a:p>
      </dgm:t>
    </dgm:pt>
    <dgm:pt modelId="{FDFD4F3C-7ED7-44E5-B0B9-E666D1D136EE}" type="parTrans" cxnId="{291A7D46-CB2D-4140-A1EE-D21894EDEB0E}">
      <dgm:prSet/>
      <dgm:spPr/>
      <dgm:t>
        <a:bodyPr/>
        <a:lstStyle/>
        <a:p>
          <a:endParaRPr lang="en-US"/>
        </a:p>
      </dgm:t>
    </dgm:pt>
    <dgm:pt modelId="{3F25C08C-1E6A-42E1-AF4A-8EC7D73760C8}">
      <dgm:prSet custT="1"/>
      <dgm:spPr>
        <a:xfrm>
          <a:off x="884897" y="692607"/>
          <a:ext cx="743554" cy="297421"/>
        </a:xfrm>
        <a:prstGeom prst="rect">
          <a:avLst/>
        </a:prstGeom>
      </dgm:spPr>
      <dgm:t>
        <a:bodyPr/>
        <a:lstStyle/>
        <a:p>
          <a:pPr>
            <a:lnSpc>
              <a:spcPct val="100000"/>
            </a:lnSpc>
            <a:defRPr cap="all"/>
          </a:pPr>
          <a:r>
            <a:rPr lang="en-GB" sz="1050" b="1" dirty="0"/>
            <a:t>Maximise </a:t>
          </a:r>
          <a:r>
            <a:rPr lang="en-GB" sz="1000" b="1" dirty="0"/>
            <a:t>independence AND strengths </a:t>
          </a:r>
          <a:endParaRPr lang="en-US" sz="1000" b="1" dirty="0"/>
        </a:p>
      </dgm:t>
    </dgm:pt>
    <dgm:pt modelId="{6F6BBB52-A315-467E-B258-957178446464}" type="sibTrans" cxnId="{A42AAEE6-37A8-4397-BB8D-198CB9ACDFE9}">
      <dgm:prSet/>
      <dgm:spPr/>
      <dgm:t>
        <a:bodyPr/>
        <a:lstStyle/>
        <a:p>
          <a:endParaRPr lang="en-US"/>
        </a:p>
      </dgm:t>
    </dgm:pt>
    <dgm:pt modelId="{7E8F30E1-7D3B-4ACA-AD34-506A477472B7}" type="parTrans" cxnId="{A42AAEE6-37A8-4397-BB8D-198CB9ACDFE9}">
      <dgm:prSet/>
      <dgm:spPr/>
      <dgm:t>
        <a:bodyPr/>
        <a:lstStyle/>
        <a:p>
          <a:endParaRPr lang="en-US"/>
        </a:p>
      </dgm:t>
    </dgm:pt>
    <dgm:pt modelId="{C5AAC12A-3374-4E6E-A44D-CF8F30985162}">
      <dgm:prSet custT="1"/>
      <dgm:spPr>
        <a:xfrm>
          <a:off x="15905" y="688425"/>
          <a:ext cx="743554" cy="297421"/>
        </a:xfrm>
        <a:prstGeom prst="rect">
          <a:avLst/>
        </a:prstGeom>
      </dgm:spPr>
      <dgm:t>
        <a:bodyPr/>
        <a:lstStyle/>
        <a:p>
          <a:pPr>
            <a:lnSpc>
              <a:spcPct val="100000"/>
            </a:lnSpc>
            <a:defRPr cap="all"/>
          </a:pPr>
          <a:r>
            <a:rPr lang="en-GB" sz="1050" b="1" dirty="0"/>
            <a:t>Prevent and reduce the need for support </a:t>
          </a:r>
          <a:endParaRPr lang="en-US" sz="1050" b="1" dirty="0"/>
        </a:p>
      </dgm:t>
    </dgm:pt>
    <dgm:pt modelId="{0D945D49-7E16-4764-8472-46C1A93EF7BD}" type="sibTrans" cxnId="{9DCDE57F-DEB7-450B-9A1E-B3A32CD12EB9}">
      <dgm:prSet/>
      <dgm:spPr/>
      <dgm:t>
        <a:bodyPr/>
        <a:lstStyle/>
        <a:p>
          <a:endParaRPr lang="en-US"/>
        </a:p>
      </dgm:t>
    </dgm:pt>
    <dgm:pt modelId="{911ED101-3E4D-42C9-BBF4-46F8BCD4A018}" type="parTrans" cxnId="{9DCDE57F-DEB7-450B-9A1E-B3A32CD12EB9}">
      <dgm:prSet/>
      <dgm:spPr/>
      <dgm:t>
        <a:bodyPr/>
        <a:lstStyle/>
        <a:p>
          <a:endParaRPr lang="en-US"/>
        </a:p>
      </dgm:t>
    </dgm:pt>
    <dgm:pt modelId="{F23049CF-B2AD-4F69-A71E-4F22B8804D88}" type="pres">
      <dgm:prSet presAssocID="{3B41BDE1-140E-447C-93C9-2F4732C26B30}" presName="root" presStyleCnt="0">
        <dgm:presLayoutVars>
          <dgm:dir/>
          <dgm:resizeHandles val="exact"/>
        </dgm:presLayoutVars>
      </dgm:prSet>
      <dgm:spPr/>
    </dgm:pt>
    <dgm:pt modelId="{8F487B72-7C4E-4F4A-AA92-1155D46E8B12}" type="pres">
      <dgm:prSet presAssocID="{C5AAC12A-3374-4E6E-A44D-CF8F30985162}" presName="compNode" presStyleCnt="0"/>
      <dgm:spPr/>
    </dgm:pt>
    <dgm:pt modelId="{096E2AF7-1B78-4588-92E8-F00736744F97}" type="pres">
      <dgm:prSet presAssocID="{C5AAC12A-3374-4E6E-A44D-CF8F30985162}" presName="iconBgRect" presStyleLbl="bgShp" presStyleIdx="0" presStyleCnt="7"/>
      <dgm:spPr>
        <a:prstGeom prst="round2DiagRect">
          <a:avLst>
            <a:gd name="adj1" fmla="val 29727"/>
            <a:gd name="adj2" fmla="val 0"/>
          </a:avLst>
        </a:prstGeom>
      </dgm:spPr>
    </dgm:pt>
    <dgm:pt modelId="{0410FB2F-8B83-42ED-98F8-CA959455B915}" type="pres">
      <dgm:prSet presAssocID="{C5AAC12A-3374-4E6E-A44D-CF8F30985162}" presName="iconRect" presStyleLbl="node1" presStyleIdx="0" presStyleCnt="7"/>
      <dgm:spPr>
        <a:xfrm>
          <a:off x="243507" y="316842"/>
          <a:ext cx="260244" cy="260244"/>
        </a:xfr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pt>
    <dgm:pt modelId="{098F3D55-8716-49EE-AD32-42E552B48E44}" type="pres">
      <dgm:prSet presAssocID="{C5AAC12A-3374-4E6E-A44D-CF8F30985162}" presName="spaceRect" presStyleCnt="0"/>
      <dgm:spPr/>
    </dgm:pt>
    <dgm:pt modelId="{2A3BF321-23A7-41CA-8D6E-E39E018C7801}" type="pres">
      <dgm:prSet presAssocID="{C5AAC12A-3374-4E6E-A44D-CF8F30985162}" presName="textRect" presStyleLbl="revTx" presStyleIdx="0" presStyleCnt="7">
        <dgm:presLayoutVars>
          <dgm:chMax val="1"/>
          <dgm:chPref val="1"/>
        </dgm:presLayoutVars>
      </dgm:prSet>
      <dgm:spPr/>
    </dgm:pt>
    <dgm:pt modelId="{6CB17353-F1F3-481F-8324-831D238284A0}" type="pres">
      <dgm:prSet presAssocID="{0D945D49-7E16-4764-8472-46C1A93EF7BD}" presName="sibTrans" presStyleCnt="0"/>
      <dgm:spPr/>
    </dgm:pt>
    <dgm:pt modelId="{9F42E5F5-8C64-473B-A489-2B19A429512A}" type="pres">
      <dgm:prSet presAssocID="{3F25C08C-1E6A-42E1-AF4A-8EC7D73760C8}" presName="compNode" presStyleCnt="0"/>
      <dgm:spPr/>
    </dgm:pt>
    <dgm:pt modelId="{9A60DA29-B42A-4148-BDCC-27BAB08A7258}" type="pres">
      <dgm:prSet presAssocID="{3F25C08C-1E6A-42E1-AF4A-8EC7D73760C8}" presName="iconBgRect" presStyleLbl="bgShp" presStyleIdx="1" presStyleCnt="7"/>
      <dgm:spPr>
        <a:prstGeom prst="round2DiagRect">
          <a:avLst>
            <a:gd name="adj1" fmla="val 29727"/>
            <a:gd name="adj2" fmla="val 0"/>
          </a:avLst>
        </a:prstGeom>
      </dgm:spPr>
    </dgm:pt>
    <dgm:pt modelId="{797F64AD-3F9F-4A95-ADFE-95A035A02CBE}" type="pres">
      <dgm:prSet presAssocID="{3F25C08C-1E6A-42E1-AF4A-8EC7D73760C8}" presName="iconRect" presStyleLbl="node1" presStyleIdx="1" presStyleCnt="7"/>
      <dgm:spPr>
        <a:xfrm>
          <a:off x="1117184" y="297494"/>
          <a:ext cx="260244" cy="260244"/>
        </a:xfr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llseye"/>
        </a:ext>
      </dgm:extLst>
    </dgm:pt>
    <dgm:pt modelId="{D4FC79FB-181F-42B4-9685-2E4B889ACC94}" type="pres">
      <dgm:prSet presAssocID="{3F25C08C-1E6A-42E1-AF4A-8EC7D73760C8}" presName="spaceRect" presStyleCnt="0"/>
      <dgm:spPr/>
    </dgm:pt>
    <dgm:pt modelId="{2AFF633D-6BAE-4A38-8745-A8663B8E6348}" type="pres">
      <dgm:prSet presAssocID="{3F25C08C-1E6A-42E1-AF4A-8EC7D73760C8}" presName="textRect" presStyleLbl="revTx" presStyleIdx="1" presStyleCnt="7" custScaleX="113116">
        <dgm:presLayoutVars>
          <dgm:chMax val="1"/>
          <dgm:chPref val="1"/>
        </dgm:presLayoutVars>
      </dgm:prSet>
      <dgm:spPr/>
    </dgm:pt>
    <dgm:pt modelId="{B03AF0E5-36CC-4583-88C9-344ED01F2938}" type="pres">
      <dgm:prSet presAssocID="{6F6BBB52-A315-467E-B258-957178446464}" presName="sibTrans" presStyleCnt="0"/>
      <dgm:spPr/>
    </dgm:pt>
    <dgm:pt modelId="{B13F2EDA-C3DE-44FE-A2AF-7E30B42FBF29}" type="pres">
      <dgm:prSet presAssocID="{6BF7EF7F-EE62-45B6-99DF-0EF9324ED9C8}" presName="compNode" presStyleCnt="0"/>
      <dgm:spPr/>
    </dgm:pt>
    <dgm:pt modelId="{40DFB90A-4465-4CFF-B82D-5C54DFE7F2CD}" type="pres">
      <dgm:prSet presAssocID="{6BF7EF7F-EE62-45B6-99DF-0EF9324ED9C8}" presName="iconBgRect" presStyleLbl="bgShp" presStyleIdx="2" presStyleCnt="7"/>
      <dgm:spPr>
        <a:prstGeom prst="round2DiagRect">
          <a:avLst>
            <a:gd name="adj1" fmla="val 29727"/>
            <a:gd name="adj2" fmla="val 0"/>
          </a:avLst>
        </a:prstGeom>
      </dgm:spPr>
    </dgm:pt>
    <dgm:pt modelId="{0AD1A0BA-881B-4D9B-8D69-81562F6F15E7}" type="pres">
      <dgm:prSet presAssocID="{6BF7EF7F-EE62-45B6-99DF-0EF9324ED9C8}" presName="iconRect" presStyleLbl="node1" presStyleIdx="2" presStyleCnt="7" custLinFactNeighborX="-14343" custLinFactNeighborY="-3731"/>
      <dgm:spPr>
        <a:xfrm>
          <a:off x="1990861" y="303050"/>
          <a:ext cx="260244" cy="260244"/>
        </a:xfr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Group"/>
        </a:ext>
      </dgm:extLst>
    </dgm:pt>
    <dgm:pt modelId="{88568DBC-E6DC-4EDB-A3D9-974AF3C1153E}" type="pres">
      <dgm:prSet presAssocID="{6BF7EF7F-EE62-45B6-99DF-0EF9324ED9C8}" presName="spaceRect" presStyleCnt="0"/>
      <dgm:spPr/>
    </dgm:pt>
    <dgm:pt modelId="{F431BCAC-F6D5-44A8-A48D-8924D3AE01E7}" type="pres">
      <dgm:prSet presAssocID="{6BF7EF7F-EE62-45B6-99DF-0EF9324ED9C8}" presName="textRect" presStyleLbl="revTx" presStyleIdx="2" presStyleCnt="7">
        <dgm:presLayoutVars>
          <dgm:chMax val="1"/>
          <dgm:chPref val="1"/>
        </dgm:presLayoutVars>
      </dgm:prSet>
      <dgm:spPr/>
    </dgm:pt>
    <dgm:pt modelId="{8F0CCD5C-810B-4D01-8E33-F6A70CE4CF1D}" type="pres">
      <dgm:prSet presAssocID="{905CBF75-A2E1-467D-B452-DC67E9DB41F5}" presName="sibTrans" presStyleCnt="0"/>
      <dgm:spPr/>
    </dgm:pt>
    <dgm:pt modelId="{2BFDA70B-A5AF-4DE9-95E5-3A779A24B893}" type="pres">
      <dgm:prSet presAssocID="{763B3E33-06DC-421E-BA9D-670782B0E218}" presName="compNode" presStyleCnt="0"/>
      <dgm:spPr/>
    </dgm:pt>
    <dgm:pt modelId="{394EEC9D-9CFA-45BB-B360-19898839E77B}" type="pres">
      <dgm:prSet presAssocID="{763B3E33-06DC-421E-BA9D-670782B0E218}" presName="iconBgRect" presStyleLbl="bgShp" presStyleIdx="3" presStyleCnt="7"/>
      <dgm:spPr>
        <a:prstGeom prst="round2DiagRect">
          <a:avLst>
            <a:gd name="adj1" fmla="val 29727"/>
            <a:gd name="adj2" fmla="val 0"/>
          </a:avLst>
        </a:prstGeom>
      </dgm:spPr>
    </dgm:pt>
    <dgm:pt modelId="{12B932A8-6CE5-4CA1-A7FE-D7A20BE1874D}" type="pres">
      <dgm:prSet presAssocID="{763B3E33-06DC-421E-BA9D-670782B0E218}" presName="iconRect" presStyleLbl="node1" presStyleIdx="3" presStyleCnt="7"/>
      <dgm:spPr>
        <a:xfrm>
          <a:off x="2850484" y="327363"/>
          <a:ext cx="260244" cy="260244"/>
        </a:xfr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andshake"/>
        </a:ext>
      </dgm:extLst>
    </dgm:pt>
    <dgm:pt modelId="{2934F25A-B700-485C-AD5C-F78B0418BA2E}" type="pres">
      <dgm:prSet presAssocID="{763B3E33-06DC-421E-BA9D-670782B0E218}" presName="spaceRect" presStyleCnt="0"/>
      <dgm:spPr/>
    </dgm:pt>
    <dgm:pt modelId="{FC13A883-FFA3-41B5-A013-663CBD780383}" type="pres">
      <dgm:prSet presAssocID="{763B3E33-06DC-421E-BA9D-670782B0E218}" presName="textRect" presStyleLbl="revTx" presStyleIdx="3" presStyleCnt="7" custScaleX="113965">
        <dgm:presLayoutVars>
          <dgm:chMax val="1"/>
          <dgm:chPref val="1"/>
        </dgm:presLayoutVars>
      </dgm:prSet>
      <dgm:spPr/>
    </dgm:pt>
    <dgm:pt modelId="{0353D9A4-612F-47A0-8B39-9F6B341AED1C}" type="pres">
      <dgm:prSet presAssocID="{FB90BE6D-494E-485F-9048-DA944E78A0C6}" presName="sibTrans" presStyleCnt="0"/>
      <dgm:spPr/>
    </dgm:pt>
    <dgm:pt modelId="{88E0C25F-B0F1-4C94-9915-D9AFEA1D8FF2}" type="pres">
      <dgm:prSet presAssocID="{94287DC5-2EFF-4543-AB51-513DB67F86FE}" presName="compNode" presStyleCnt="0"/>
      <dgm:spPr/>
    </dgm:pt>
    <dgm:pt modelId="{8D4931EC-8417-4DCA-A83E-E8A095C1BEBB}" type="pres">
      <dgm:prSet presAssocID="{94287DC5-2EFF-4543-AB51-513DB67F86FE}" presName="iconBgRect" presStyleLbl="bgShp" presStyleIdx="4" presStyleCnt="7"/>
      <dgm:spPr>
        <a:prstGeom prst="round2DiagRect">
          <a:avLst>
            <a:gd name="adj1" fmla="val 29727"/>
            <a:gd name="adj2" fmla="val 0"/>
          </a:avLst>
        </a:prstGeom>
      </dgm:spPr>
    </dgm:pt>
    <dgm:pt modelId="{9D8FA533-3825-46D5-8474-B83D1B9BD8DA}" type="pres">
      <dgm:prSet presAssocID="{94287DC5-2EFF-4543-AB51-513DB67F86FE}" presName="iconRect" presStyleLbl="node1" presStyleIdx="4" presStyleCnt="7"/>
      <dgm:spPr>
        <a:xfrm>
          <a:off x="3691365" y="179327"/>
          <a:ext cx="260244" cy="260244"/>
        </a:xfr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Users"/>
        </a:ext>
      </dgm:extLst>
    </dgm:pt>
    <dgm:pt modelId="{0A991F69-C16B-43D5-B59C-939C405BFB60}" type="pres">
      <dgm:prSet presAssocID="{94287DC5-2EFF-4543-AB51-513DB67F86FE}" presName="spaceRect" presStyleCnt="0"/>
      <dgm:spPr/>
    </dgm:pt>
    <dgm:pt modelId="{B5CB4E80-2D6E-424E-94E4-ED4DFADE2AB6}" type="pres">
      <dgm:prSet presAssocID="{94287DC5-2EFF-4543-AB51-513DB67F86FE}" presName="textRect" presStyleLbl="revTx" presStyleIdx="4" presStyleCnt="7">
        <dgm:presLayoutVars>
          <dgm:chMax val="1"/>
          <dgm:chPref val="1"/>
        </dgm:presLayoutVars>
      </dgm:prSet>
      <dgm:spPr/>
    </dgm:pt>
    <dgm:pt modelId="{45784D92-3AD0-402C-8A17-0E57018BF1D1}" type="pres">
      <dgm:prSet presAssocID="{3950B9D1-44D2-4A67-82BD-A79C1E1EAA80}" presName="sibTrans" presStyleCnt="0"/>
      <dgm:spPr/>
    </dgm:pt>
    <dgm:pt modelId="{1CECCB83-FD26-4BDF-BDB9-6248A76C97A0}" type="pres">
      <dgm:prSet presAssocID="{10567CCF-DB7C-453D-B127-8827A65794A7}" presName="compNode" presStyleCnt="0"/>
      <dgm:spPr/>
    </dgm:pt>
    <dgm:pt modelId="{FFBC5AC4-C110-4220-BC9B-6E36FDF7F8CE}" type="pres">
      <dgm:prSet presAssocID="{10567CCF-DB7C-453D-B127-8827A65794A7}" presName="iconBgRect" presStyleLbl="bgShp" presStyleIdx="5" presStyleCnt="7"/>
      <dgm:spPr>
        <a:prstGeom prst="round2DiagRect">
          <a:avLst>
            <a:gd name="adj1" fmla="val 29727"/>
            <a:gd name="adj2" fmla="val 0"/>
          </a:avLst>
        </a:prstGeom>
      </dgm:spPr>
    </dgm:pt>
    <dgm:pt modelId="{4D93C12E-94D4-4A1C-85AB-2B4BF8D0809A}" type="pres">
      <dgm:prSet presAssocID="{10567CCF-DB7C-453D-B127-8827A65794A7}" presName="iconRect" presStyleLbl="node1" presStyleIdx="5" presStyleCnt="7"/>
      <dgm:spPr>
        <a:xfrm>
          <a:off x="4625944" y="166506"/>
          <a:ext cx="260244" cy="260244"/>
        </a:xfr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dgm:spPr>
      <dgm:extLst>
        <a:ext uri="{E40237B7-FDA0-4F09-8148-C483321AD2D9}">
          <dgm14:cNvPr xmlns:dgm14="http://schemas.microsoft.com/office/drawing/2010/diagram" id="0" name="" descr="Team"/>
        </a:ext>
      </dgm:extLst>
    </dgm:pt>
    <dgm:pt modelId="{0FAE01AE-EF42-46C8-A028-B99180E1D09C}" type="pres">
      <dgm:prSet presAssocID="{10567CCF-DB7C-453D-B127-8827A65794A7}" presName="spaceRect" presStyleCnt="0"/>
      <dgm:spPr/>
    </dgm:pt>
    <dgm:pt modelId="{16B6DCFC-F734-42F9-8928-70D150372588}" type="pres">
      <dgm:prSet presAssocID="{10567CCF-DB7C-453D-B127-8827A65794A7}" presName="textRect" presStyleLbl="revTx" presStyleIdx="5" presStyleCnt="7">
        <dgm:presLayoutVars>
          <dgm:chMax val="1"/>
          <dgm:chPref val="1"/>
        </dgm:presLayoutVars>
      </dgm:prSet>
      <dgm:spPr/>
    </dgm:pt>
    <dgm:pt modelId="{55896C6E-62EC-4D41-A968-519A5B2D6C44}" type="pres">
      <dgm:prSet presAssocID="{683FA523-3EA5-4D05-BB63-61C1B5F5D1DB}" presName="sibTrans" presStyleCnt="0"/>
      <dgm:spPr/>
    </dgm:pt>
    <dgm:pt modelId="{CD65ACDB-D781-40AF-9B25-3CCE895F3617}" type="pres">
      <dgm:prSet presAssocID="{4B17EEE3-9264-46F9-874E-F33C59540100}" presName="compNode" presStyleCnt="0"/>
      <dgm:spPr/>
    </dgm:pt>
    <dgm:pt modelId="{56E30E9F-0254-4A6B-950F-94AE638D1CEF}" type="pres">
      <dgm:prSet presAssocID="{4B17EEE3-9264-46F9-874E-F33C59540100}" presName="iconBgRect" presStyleLbl="bgShp" presStyleIdx="6" presStyleCnt="7"/>
      <dgm:spPr>
        <a:prstGeom prst="round2DiagRect">
          <a:avLst>
            <a:gd name="adj1" fmla="val 29727"/>
            <a:gd name="adj2" fmla="val 0"/>
          </a:avLst>
        </a:prstGeom>
      </dgm:spPr>
    </dgm:pt>
    <dgm:pt modelId="{A16E1968-3285-4B2E-A9CD-BD2DC69B5E0E}" type="pres">
      <dgm:prSet presAssocID="{4B17EEE3-9264-46F9-874E-F33C59540100}" presName="iconRect" presStyleLbl="node1" presStyleIdx="6" presStyleCnt="7"/>
      <dgm:spPr>
        <a:xfrm>
          <a:off x="5499623" y="178792"/>
          <a:ext cx="260244" cy="260244"/>
        </a:xfr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dgm:spPr>
      <dgm:extLst>
        <a:ext uri="{E40237B7-FDA0-4F09-8148-C483321AD2D9}">
          <dgm14:cNvPr xmlns:dgm14="http://schemas.microsoft.com/office/drawing/2010/diagram" id="0" name="" descr="Podium"/>
        </a:ext>
      </dgm:extLst>
    </dgm:pt>
    <dgm:pt modelId="{CB6745E0-FA6D-45FC-BFA7-FBDA30F5CDB4}" type="pres">
      <dgm:prSet presAssocID="{4B17EEE3-9264-46F9-874E-F33C59540100}" presName="spaceRect" presStyleCnt="0"/>
      <dgm:spPr/>
    </dgm:pt>
    <dgm:pt modelId="{13173398-68C1-443E-A8ED-A4AF4DB5DD6A}" type="pres">
      <dgm:prSet presAssocID="{4B17EEE3-9264-46F9-874E-F33C59540100}" presName="textRect" presStyleLbl="revTx" presStyleIdx="6" presStyleCnt="7">
        <dgm:presLayoutVars>
          <dgm:chMax val="1"/>
          <dgm:chPref val="1"/>
        </dgm:presLayoutVars>
      </dgm:prSet>
      <dgm:spPr/>
    </dgm:pt>
  </dgm:ptLst>
  <dgm:cxnLst>
    <dgm:cxn modelId="{29F6E612-AF79-4C46-AE73-1294FAAFCE2E}" type="presOf" srcId="{763B3E33-06DC-421E-BA9D-670782B0E218}" destId="{FC13A883-FFA3-41B5-A013-663CBD780383}" srcOrd="0" destOrd="0" presId="urn:microsoft.com/office/officeart/2018/5/layout/IconLeafLabelList"/>
    <dgm:cxn modelId="{4A47C018-E0F6-4678-9C72-8F197BDC48A7}" type="presOf" srcId="{94287DC5-2EFF-4543-AB51-513DB67F86FE}" destId="{B5CB4E80-2D6E-424E-94E4-ED4DFADE2AB6}" srcOrd="0" destOrd="0" presId="urn:microsoft.com/office/officeart/2018/5/layout/IconLeafLabelList"/>
    <dgm:cxn modelId="{9B989633-676C-4BAD-9982-1F526CE3E195}" type="presOf" srcId="{10567CCF-DB7C-453D-B127-8827A65794A7}" destId="{16B6DCFC-F734-42F9-8928-70D150372588}" srcOrd="0" destOrd="0" presId="urn:microsoft.com/office/officeart/2018/5/layout/IconLeafLabelList"/>
    <dgm:cxn modelId="{5429BC38-2490-44DA-9649-DAB1CBE10A40}" type="presOf" srcId="{3B41BDE1-140E-447C-93C9-2F4732C26B30}" destId="{F23049CF-B2AD-4F69-A71E-4F22B8804D88}" srcOrd="0" destOrd="0" presId="urn:microsoft.com/office/officeart/2018/5/layout/IconLeafLabelList"/>
    <dgm:cxn modelId="{0490CE42-4F76-4AC5-AD31-4EF7DC8D9F0B}" srcId="{3B41BDE1-140E-447C-93C9-2F4732C26B30}" destId="{763B3E33-06DC-421E-BA9D-670782B0E218}" srcOrd="3" destOrd="0" parTransId="{6416BF8D-597B-48EF-81AB-2547A3AF9969}" sibTransId="{FB90BE6D-494E-485F-9048-DA944E78A0C6}"/>
    <dgm:cxn modelId="{D3CE9A65-3FC6-4718-9440-518DE96A4374}" srcId="{3B41BDE1-140E-447C-93C9-2F4732C26B30}" destId="{4B17EEE3-9264-46F9-874E-F33C59540100}" srcOrd="6" destOrd="0" parTransId="{29FB0AE9-4455-4162-8C05-2F6ED57DFBB0}" sibTransId="{CD080205-BA7C-4095-899C-0DC472372D99}"/>
    <dgm:cxn modelId="{291A7D46-CB2D-4140-A1EE-D21894EDEB0E}" srcId="{3B41BDE1-140E-447C-93C9-2F4732C26B30}" destId="{6BF7EF7F-EE62-45B6-99DF-0EF9324ED9C8}" srcOrd="2" destOrd="0" parTransId="{FDFD4F3C-7ED7-44E5-B0B9-E666D1D136EE}" sibTransId="{905CBF75-A2E1-467D-B452-DC67E9DB41F5}"/>
    <dgm:cxn modelId="{9DCDE57F-DEB7-450B-9A1E-B3A32CD12EB9}" srcId="{3B41BDE1-140E-447C-93C9-2F4732C26B30}" destId="{C5AAC12A-3374-4E6E-A44D-CF8F30985162}" srcOrd="0" destOrd="0" parTransId="{911ED101-3E4D-42C9-BBF4-46F8BCD4A018}" sibTransId="{0D945D49-7E16-4764-8472-46C1A93EF7BD}"/>
    <dgm:cxn modelId="{B3334B8F-0498-4008-A888-C396E9AF57A2}" srcId="{3B41BDE1-140E-447C-93C9-2F4732C26B30}" destId="{94287DC5-2EFF-4543-AB51-513DB67F86FE}" srcOrd="4" destOrd="0" parTransId="{123BF917-FFBC-45A5-B6D4-B95427B9EEC5}" sibTransId="{3950B9D1-44D2-4A67-82BD-A79C1E1EAA80}"/>
    <dgm:cxn modelId="{5FE6FF8F-0D67-42C4-90FE-DE92CD4E96A0}" type="presOf" srcId="{C5AAC12A-3374-4E6E-A44D-CF8F30985162}" destId="{2A3BF321-23A7-41CA-8D6E-E39E018C7801}" srcOrd="0" destOrd="0" presId="urn:microsoft.com/office/officeart/2018/5/layout/IconLeafLabelList"/>
    <dgm:cxn modelId="{64FFF8B2-48E9-4B2A-B764-E29775B5DEF2}" srcId="{3B41BDE1-140E-447C-93C9-2F4732C26B30}" destId="{10567CCF-DB7C-453D-B127-8827A65794A7}" srcOrd="5" destOrd="0" parTransId="{3E8FF44E-A753-4DE2-99F1-1BA4F8CE047F}" sibTransId="{683FA523-3EA5-4D05-BB63-61C1B5F5D1DB}"/>
    <dgm:cxn modelId="{9BC2EDD7-9FE8-478B-9D71-21B610B37DC6}" type="presOf" srcId="{6BF7EF7F-EE62-45B6-99DF-0EF9324ED9C8}" destId="{F431BCAC-F6D5-44A8-A48D-8924D3AE01E7}" srcOrd="0" destOrd="0" presId="urn:microsoft.com/office/officeart/2018/5/layout/IconLeafLabelList"/>
    <dgm:cxn modelId="{629D3FE4-1ADC-47D8-89A7-916F29B38EB6}" type="presOf" srcId="{3F25C08C-1E6A-42E1-AF4A-8EC7D73760C8}" destId="{2AFF633D-6BAE-4A38-8745-A8663B8E6348}" srcOrd="0" destOrd="0" presId="urn:microsoft.com/office/officeart/2018/5/layout/IconLeafLabelList"/>
    <dgm:cxn modelId="{A42AAEE6-37A8-4397-BB8D-198CB9ACDFE9}" srcId="{3B41BDE1-140E-447C-93C9-2F4732C26B30}" destId="{3F25C08C-1E6A-42E1-AF4A-8EC7D73760C8}" srcOrd="1" destOrd="0" parTransId="{7E8F30E1-7D3B-4ACA-AD34-506A477472B7}" sibTransId="{6F6BBB52-A315-467E-B258-957178446464}"/>
    <dgm:cxn modelId="{4206AAF4-5442-437F-B405-2814F6384081}" type="presOf" srcId="{4B17EEE3-9264-46F9-874E-F33C59540100}" destId="{13173398-68C1-443E-A8ED-A4AF4DB5DD6A}" srcOrd="0" destOrd="0" presId="urn:microsoft.com/office/officeart/2018/5/layout/IconLeafLabelList"/>
    <dgm:cxn modelId="{E57241F8-4FEC-44EE-8671-0D08D55A8278}" type="presParOf" srcId="{F23049CF-B2AD-4F69-A71E-4F22B8804D88}" destId="{8F487B72-7C4E-4F4A-AA92-1155D46E8B12}" srcOrd="0" destOrd="0" presId="urn:microsoft.com/office/officeart/2018/5/layout/IconLeafLabelList"/>
    <dgm:cxn modelId="{5C4BD876-C7A9-4762-B82C-2938627C23BB}" type="presParOf" srcId="{8F487B72-7C4E-4F4A-AA92-1155D46E8B12}" destId="{096E2AF7-1B78-4588-92E8-F00736744F97}" srcOrd="0" destOrd="0" presId="urn:microsoft.com/office/officeart/2018/5/layout/IconLeafLabelList"/>
    <dgm:cxn modelId="{1F8BECE5-EE45-4244-881B-3C5E96426C99}" type="presParOf" srcId="{8F487B72-7C4E-4F4A-AA92-1155D46E8B12}" destId="{0410FB2F-8B83-42ED-98F8-CA959455B915}" srcOrd="1" destOrd="0" presId="urn:microsoft.com/office/officeart/2018/5/layout/IconLeafLabelList"/>
    <dgm:cxn modelId="{98AAF3C0-D991-471D-95D8-EEDDFA217813}" type="presParOf" srcId="{8F487B72-7C4E-4F4A-AA92-1155D46E8B12}" destId="{098F3D55-8716-49EE-AD32-42E552B48E44}" srcOrd="2" destOrd="0" presId="urn:microsoft.com/office/officeart/2018/5/layout/IconLeafLabelList"/>
    <dgm:cxn modelId="{8C9FEA22-1178-4C7D-B465-DB8D1ACE75D3}" type="presParOf" srcId="{8F487B72-7C4E-4F4A-AA92-1155D46E8B12}" destId="{2A3BF321-23A7-41CA-8D6E-E39E018C7801}" srcOrd="3" destOrd="0" presId="urn:microsoft.com/office/officeart/2018/5/layout/IconLeafLabelList"/>
    <dgm:cxn modelId="{9859AA80-CF9B-408B-A88E-9111F8C4154A}" type="presParOf" srcId="{F23049CF-B2AD-4F69-A71E-4F22B8804D88}" destId="{6CB17353-F1F3-481F-8324-831D238284A0}" srcOrd="1" destOrd="0" presId="urn:microsoft.com/office/officeart/2018/5/layout/IconLeafLabelList"/>
    <dgm:cxn modelId="{0892B7E8-730F-49C2-932C-4E8BE8A763A9}" type="presParOf" srcId="{F23049CF-B2AD-4F69-A71E-4F22B8804D88}" destId="{9F42E5F5-8C64-473B-A489-2B19A429512A}" srcOrd="2" destOrd="0" presId="urn:microsoft.com/office/officeart/2018/5/layout/IconLeafLabelList"/>
    <dgm:cxn modelId="{96BA161B-285A-4357-8E9C-A42B6ECB52BF}" type="presParOf" srcId="{9F42E5F5-8C64-473B-A489-2B19A429512A}" destId="{9A60DA29-B42A-4148-BDCC-27BAB08A7258}" srcOrd="0" destOrd="0" presId="urn:microsoft.com/office/officeart/2018/5/layout/IconLeafLabelList"/>
    <dgm:cxn modelId="{0903631B-6EC0-4F9D-8C9E-ED47891FAB5F}" type="presParOf" srcId="{9F42E5F5-8C64-473B-A489-2B19A429512A}" destId="{797F64AD-3F9F-4A95-ADFE-95A035A02CBE}" srcOrd="1" destOrd="0" presId="urn:microsoft.com/office/officeart/2018/5/layout/IconLeafLabelList"/>
    <dgm:cxn modelId="{94E08082-2783-4A4B-926C-9D74CCE88CE9}" type="presParOf" srcId="{9F42E5F5-8C64-473B-A489-2B19A429512A}" destId="{D4FC79FB-181F-42B4-9685-2E4B889ACC94}" srcOrd="2" destOrd="0" presId="urn:microsoft.com/office/officeart/2018/5/layout/IconLeafLabelList"/>
    <dgm:cxn modelId="{543237F6-07CA-4C0A-BA90-9E8C204B148C}" type="presParOf" srcId="{9F42E5F5-8C64-473B-A489-2B19A429512A}" destId="{2AFF633D-6BAE-4A38-8745-A8663B8E6348}" srcOrd="3" destOrd="0" presId="urn:microsoft.com/office/officeart/2018/5/layout/IconLeafLabelList"/>
    <dgm:cxn modelId="{071C9AA8-EC6B-4D6B-BABA-FE623832F03D}" type="presParOf" srcId="{F23049CF-B2AD-4F69-A71E-4F22B8804D88}" destId="{B03AF0E5-36CC-4583-88C9-344ED01F2938}" srcOrd="3" destOrd="0" presId="urn:microsoft.com/office/officeart/2018/5/layout/IconLeafLabelList"/>
    <dgm:cxn modelId="{6525BB7C-EB72-4B2D-8F57-64E42FDEC04C}" type="presParOf" srcId="{F23049CF-B2AD-4F69-A71E-4F22B8804D88}" destId="{B13F2EDA-C3DE-44FE-A2AF-7E30B42FBF29}" srcOrd="4" destOrd="0" presId="urn:microsoft.com/office/officeart/2018/5/layout/IconLeafLabelList"/>
    <dgm:cxn modelId="{AD053980-DFDD-4164-945D-A9FA969B976B}" type="presParOf" srcId="{B13F2EDA-C3DE-44FE-A2AF-7E30B42FBF29}" destId="{40DFB90A-4465-4CFF-B82D-5C54DFE7F2CD}" srcOrd="0" destOrd="0" presId="urn:microsoft.com/office/officeart/2018/5/layout/IconLeafLabelList"/>
    <dgm:cxn modelId="{1F9D137C-C950-4A8A-94A3-220AFCBB4922}" type="presParOf" srcId="{B13F2EDA-C3DE-44FE-A2AF-7E30B42FBF29}" destId="{0AD1A0BA-881B-4D9B-8D69-81562F6F15E7}" srcOrd="1" destOrd="0" presId="urn:microsoft.com/office/officeart/2018/5/layout/IconLeafLabelList"/>
    <dgm:cxn modelId="{E7A92FA2-8F9F-4990-9A45-C399953B91DC}" type="presParOf" srcId="{B13F2EDA-C3DE-44FE-A2AF-7E30B42FBF29}" destId="{88568DBC-E6DC-4EDB-A3D9-974AF3C1153E}" srcOrd="2" destOrd="0" presId="urn:microsoft.com/office/officeart/2018/5/layout/IconLeafLabelList"/>
    <dgm:cxn modelId="{EAFA6955-3B17-4B98-A5DA-584A72FE9372}" type="presParOf" srcId="{B13F2EDA-C3DE-44FE-A2AF-7E30B42FBF29}" destId="{F431BCAC-F6D5-44A8-A48D-8924D3AE01E7}" srcOrd="3" destOrd="0" presId="urn:microsoft.com/office/officeart/2018/5/layout/IconLeafLabelList"/>
    <dgm:cxn modelId="{B1AB31B3-6563-42A6-8C6A-809655E104C4}" type="presParOf" srcId="{F23049CF-B2AD-4F69-A71E-4F22B8804D88}" destId="{8F0CCD5C-810B-4D01-8E33-F6A70CE4CF1D}" srcOrd="5" destOrd="0" presId="urn:microsoft.com/office/officeart/2018/5/layout/IconLeafLabelList"/>
    <dgm:cxn modelId="{45D3094E-51DE-4108-84E3-93350838A573}" type="presParOf" srcId="{F23049CF-B2AD-4F69-A71E-4F22B8804D88}" destId="{2BFDA70B-A5AF-4DE9-95E5-3A779A24B893}" srcOrd="6" destOrd="0" presId="urn:microsoft.com/office/officeart/2018/5/layout/IconLeafLabelList"/>
    <dgm:cxn modelId="{AD761A17-5B8F-45F2-BA40-43E16FF6B291}" type="presParOf" srcId="{2BFDA70B-A5AF-4DE9-95E5-3A779A24B893}" destId="{394EEC9D-9CFA-45BB-B360-19898839E77B}" srcOrd="0" destOrd="0" presId="urn:microsoft.com/office/officeart/2018/5/layout/IconLeafLabelList"/>
    <dgm:cxn modelId="{C5805322-74BB-474E-B39E-621E43A8B6A2}" type="presParOf" srcId="{2BFDA70B-A5AF-4DE9-95E5-3A779A24B893}" destId="{12B932A8-6CE5-4CA1-A7FE-D7A20BE1874D}" srcOrd="1" destOrd="0" presId="urn:microsoft.com/office/officeart/2018/5/layout/IconLeafLabelList"/>
    <dgm:cxn modelId="{6F59708D-FC4C-48AB-B457-FAE24FCF0BE0}" type="presParOf" srcId="{2BFDA70B-A5AF-4DE9-95E5-3A779A24B893}" destId="{2934F25A-B700-485C-AD5C-F78B0418BA2E}" srcOrd="2" destOrd="0" presId="urn:microsoft.com/office/officeart/2018/5/layout/IconLeafLabelList"/>
    <dgm:cxn modelId="{9DA7EAD5-6F1F-4744-873A-02B10712549E}" type="presParOf" srcId="{2BFDA70B-A5AF-4DE9-95E5-3A779A24B893}" destId="{FC13A883-FFA3-41B5-A013-663CBD780383}" srcOrd="3" destOrd="0" presId="urn:microsoft.com/office/officeart/2018/5/layout/IconLeafLabelList"/>
    <dgm:cxn modelId="{1B644F64-707C-46A9-8941-6C33ADF1B75F}" type="presParOf" srcId="{F23049CF-B2AD-4F69-A71E-4F22B8804D88}" destId="{0353D9A4-612F-47A0-8B39-9F6B341AED1C}" srcOrd="7" destOrd="0" presId="urn:microsoft.com/office/officeart/2018/5/layout/IconLeafLabelList"/>
    <dgm:cxn modelId="{28D261C4-600C-4A80-AE2A-AD5856486585}" type="presParOf" srcId="{F23049CF-B2AD-4F69-A71E-4F22B8804D88}" destId="{88E0C25F-B0F1-4C94-9915-D9AFEA1D8FF2}" srcOrd="8" destOrd="0" presId="urn:microsoft.com/office/officeart/2018/5/layout/IconLeafLabelList"/>
    <dgm:cxn modelId="{8B3B9C95-5F95-4A6A-B93B-E7EDB18EA738}" type="presParOf" srcId="{88E0C25F-B0F1-4C94-9915-D9AFEA1D8FF2}" destId="{8D4931EC-8417-4DCA-A83E-E8A095C1BEBB}" srcOrd="0" destOrd="0" presId="urn:microsoft.com/office/officeart/2018/5/layout/IconLeafLabelList"/>
    <dgm:cxn modelId="{C3CB8F51-ED83-4473-921D-BEE23CEB8E23}" type="presParOf" srcId="{88E0C25F-B0F1-4C94-9915-D9AFEA1D8FF2}" destId="{9D8FA533-3825-46D5-8474-B83D1B9BD8DA}" srcOrd="1" destOrd="0" presId="urn:microsoft.com/office/officeart/2018/5/layout/IconLeafLabelList"/>
    <dgm:cxn modelId="{C015F25C-566E-44C9-BCCF-57BDC328A1EA}" type="presParOf" srcId="{88E0C25F-B0F1-4C94-9915-D9AFEA1D8FF2}" destId="{0A991F69-C16B-43D5-B59C-939C405BFB60}" srcOrd="2" destOrd="0" presId="urn:microsoft.com/office/officeart/2018/5/layout/IconLeafLabelList"/>
    <dgm:cxn modelId="{F3766F1C-D5B7-472C-B5AF-12CD6642364A}" type="presParOf" srcId="{88E0C25F-B0F1-4C94-9915-D9AFEA1D8FF2}" destId="{B5CB4E80-2D6E-424E-94E4-ED4DFADE2AB6}" srcOrd="3" destOrd="0" presId="urn:microsoft.com/office/officeart/2018/5/layout/IconLeafLabelList"/>
    <dgm:cxn modelId="{EC7D0325-9FC1-4ACB-A89F-14E0D47AFA6C}" type="presParOf" srcId="{F23049CF-B2AD-4F69-A71E-4F22B8804D88}" destId="{45784D92-3AD0-402C-8A17-0E57018BF1D1}" srcOrd="9" destOrd="0" presId="urn:microsoft.com/office/officeart/2018/5/layout/IconLeafLabelList"/>
    <dgm:cxn modelId="{E509EB97-FEAD-48CD-888F-15C877AD8E76}" type="presParOf" srcId="{F23049CF-B2AD-4F69-A71E-4F22B8804D88}" destId="{1CECCB83-FD26-4BDF-BDB9-6248A76C97A0}" srcOrd="10" destOrd="0" presId="urn:microsoft.com/office/officeart/2018/5/layout/IconLeafLabelList"/>
    <dgm:cxn modelId="{05A0174C-04D6-45BA-9185-DF42F1D2B0E7}" type="presParOf" srcId="{1CECCB83-FD26-4BDF-BDB9-6248A76C97A0}" destId="{FFBC5AC4-C110-4220-BC9B-6E36FDF7F8CE}" srcOrd="0" destOrd="0" presId="urn:microsoft.com/office/officeart/2018/5/layout/IconLeafLabelList"/>
    <dgm:cxn modelId="{98F40BA4-9665-4B3B-8B2A-86D02F4BB227}" type="presParOf" srcId="{1CECCB83-FD26-4BDF-BDB9-6248A76C97A0}" destId="{4D93C12E-94D4-4A1C-85AB-2B4BF8D0809A}" srcOrd="1" destOrd="0" presId="urn:microsoft.com/office/officeart/2018/5/layout/IconLeafLabelList"/>
    <dgm:cxn modelId="{86BBEE39-E3B4-4871-9D72-4D92739B41DB}" type="presParOf" srcId="{1CECCB83-FD26-4BDF-BDB9-6248A76C97A0}" destId="{0FAE01AE-EF42-46C8-A028-B99180E1D09C}" srcOrd="2" destOrd="0" presId="urn:microsoft.com/office/officeart/2018/5/layout/IconLeafLabelList"/>
    <dgm:cxn modelId="{92AE9AD0-2E74-4D8A-B54B-8FA6A8F389F5}" type="presParOf" srcId="{1CECCB83-FD26-4BDF-BDB9-6248A76C97A0}" destId="{16B6DCFC-F734-42F9-8928-70D150372588}" srcOrd="3" destOrd="0" presId="urn:microsoft.com/office/officeart/2018/5/layout/IconLeafLabelList"/>
    <dgm:cxn modelId="{7866544F-6BDB-4BF9-A0B2-21498CE55CDC}" type="presParOf" srcId="{F23049CF-B2AD-4F69-A71E-4F22B8804D88}" destId="{55896C6E-62EC-4D41-A968-519A5B2D6C44}" srcOrd="11" destOrd="0" presId="urn:microsoft.com/office/officeart/2018/5/layout/IconLeafLabelList"/>
    <dgm:cxn modelId="{46808037-B33A-47C9-BE41-0956BDA47F71}" type="presParOf" srcId="{F23049CF-B2AD-4F69-A71E-4F22B8804D88}" destId="{CD65ACDB-D781-40AF-9B25-3CCE895F3617}" srcOrd="12" destOrd="0" presId="urn:microsoft.com/office/officeart/2018/5/layout/IconLeafLabelList"/>
    <dgm:cxn modelId="{9F18C515-FAEF-4E7D-AF87-1EA9F6DDA1C5}" type="presParOf" srcId="{CD65ACDB-D781-40AF-9B25-3CCE895F3617}" destId="{56E30E9F-0254-4A6B-950F-94AE638D1CEF}" srcOrd="0" destOrd="0" presId="urn:microsoft.com/office/officeart/2018/5/layout/IconLeafLabelList"/>
    <dgm:cxn modelId="{1556294F-3C11-4688-8422-F0A38F5549F9}" type="presParOf" srcId="{CD65ACDB-D781-40AF-9B25-3CCE895F3617}" destId="{A16E1968-3285-4B2E-A9CD-BD2DC69B5E0E}" srcOrd="1" destOrd="0" presId="urn:microsoft.com/office/officeart/2018/5/layout/IconLeafLabelList"/>
    <dgm:cxn modelId="{010CFDDB-7BBD-411C-B33B-3C7A9E058748}" type="presParOf" srcId="{CD65ACDB-D781-40AF-9B25-3CCE895F3617}" destId="{CB6745E0-FA6D-45FC-BFA7-FBDA30F5CDB4}" srcOrd="2" destOrd="0" presId="urn:microsoft.com/office/officeart/2018/5/layout/IconLeafLabelList"/>
    <dgm:cxn modelId="{6F388D97-1C8A-4546-92E0-3801F4DD5C43}" type="presParOf" srcId="{CD65ACDB-D781-40AF-9B25-3CCE895F3617}" destId="{13173398-68C1-443E-A8ED-A4AF4DB5DD6A}" srcOrd="3" destOrd="0" presId="urn:microsoft.com/office/officeart/2018/5/layout/IconLeaf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426A27A-98BE-4F27-B10C-E7BDF75DBF1B}" type="doc">
      <dgm:prSet loTypeId="urn:microsoft.com/office/officeart/2008/layout/LinedList" loCatId="list" qsTypeId="urn:microsoft.com/office/officeart/2005/8/quickstyle/simple4" qsCatId="simple" csTypeId="urn:microsoft.com/office/officeart/2005/8/colors/colorful2" csCatId="colorful" phldr="1"/>
      <dgm:spPr/>
      <dgm:t>
        <a:bodyPr/>
        <a:lstStyle/>
        <a:p>
          <a:endParaRPr lang="en-US"/>
        </a:p>
      </dgm:t>
    </dgm:pt>
    <dgm:pt modelId="{A31DB266-D2E9-4F90-965A-DB2A84ACC5FE}">
      <dgm:prSet/>
      <dgm:spPr/>
      <dgm:t>
        <a:bodyPr/>
        <a:lstStyle/>
        <a:p>
          <a:r>
            <a:rPr lang="en-GB" b="0" dirty="0"/>
            <a:t>1. Applying for Social Work jobs</a:t>
          </a:r>
          <a:endParaRPr lang="en-US" b="0" dirty="0"/>
        </a:p>
      </dgm:t>
    </dgm:pt>
    <dgm:pt modelId="{CF2B7B38-BF92-43F7-9636-6E221F71FD7E}" type="parTrans" cxnId="{4DB88A1C-E092-4AAA-9E7B-4502728CB139}">
      <dgm:prSet/>
      <dgm:spPr/>
      <dgm:t>
        <a:bodyPr/>
        <a:lstStyle/>
        <a:p>
          <a:endParaRPr lang="en-US"/>
        </a:p>
      </dgm:t>
    </dgm:pt>
    <dgm:pt modelId="{861ACA20-037E-4E84-948A-8D4AF14FA1DB}" type="sibTrans" cxnId="{4DB88A1C-E092-4AAA-9E7B-4502728CB139}">
      <dgm:prSet/>
      <dgm:spPr/>
      <dgm:t>
        <a:bodyPr/>
        <a:lstStyle/>
        <a:p>
          <a:endParaRPr lang="en-US"/>
        </a:p>
      </dgm:t>
    </dgm:pt>
    <dgm:pt modelId="{7A39E408-0AE8-412A-BF5F-B8511FE37FE8}">
      <dgm:prSet/>
      <dgm:spPr/>
      <dgm:t>
        <a:bodyPr/>
        <a:lstStyle/>
        <a:p>
          <a:r>
            <a:rPr lang="en-US"/>
            <a:t>2. Job Application forms  </a:t>
          </a:r>
        </a:p>
      </dgm:t>
    </dgm:pt>
    <dgm:pt modelId="{31272B86-2D77-45E8-9D95-9DD16912570F}" type="parTrans" cxnId="{97F2ADC8-8B59-45A8-AC8E-6F9D106E141A}">
      <dgm:prSet/>
      <dgm:spPr/>
      <dgm:t>
        <a:bodyPr/>
        <a:lstStyle/>
        <a:p>
          <a:endParaRPr lang="en-US"/>
        </a:p>
      </dgm:t>
    </dgm:pt>
    <dgm:pt modelId="{5C4A220A-6860-45BD-BDF4-AEA1DB4BD6FB}" type="sibTrans" cxnId="{97F2ADC8-8B59-45A8-AC8E-6F9D106E141A}">
      <dgm:prSet/>
      <dgm:spPr/>
      <dgm:t>
        <a:bodyPr/>
        <a:lstStyle/>
        <a:p>
          <a:endParaRPr lang="en-US"/>
        </a:p>
      </dgm:t>
    </dgm:pt>
    <dgm:pt modelId="{A4FDB0CC-49CF-4464-B547-CDA01D9401DF}">
      <dgm:prSet/>
      <dgm:spPr/>
      <dgm:t>
        <a:bodyPr/>
        <a:lstStyle/>
        <a:p>
          <a:r>
            <a:rPr lang="en-US"/>
            <a:t>3. Interview Preparation</a:t>
          </a:r>
        </a:p>
      </dgm:t>
    </dgm:pt>
    <dgm:pt modelId="{F731D735-5714-40EA-A3C1-F29612C72DFD}" type="parTrans" cxnId="{4C703FAD-7EAF-4AD9-A6C8-0E96CBFF8F8D}">
      <dgm:prSet/>
      <dgm:spPr/>
      <dgm:t>
        <a:bodyPr/>
        <a:lstStyle/>
        <a:p>
          <a:endParaRPr lang="en-US"/>
        </a:p>
      </dgm:t>
    </dgm:pt>
    <dgm:pt modelId="{714532EA-8319-4E7C-A92F-CF8ABCE65E4A}" type="sibTrans" cxnId="{4C703FAD-7EAF-4AD9-A6C8-0E96CBFF8F8D}">
      <dgm:prSet/>
      <dgm:spPr/>
      <dgm:t>
        <a:bodyPr/>
        <a:lstStyle/>
        <a:p>
          <a:endParaRPr lang="en-US"/>
        </a:p>
      </dgm:t>
    </dgm:pt>
    <dgm:pt modelId="{31CD339C-86C2-4575-81C1-84FFAA1FE5CE}">
      <dgm:prSet/>
      <dgm:spPr/>
      <dgm:t>
        <a:bodyPr/>
        <a:lstStyle/>
        <a:p>
          <a:r>
            <a:rPr lang="en-US" dirty="0"/>
            <a:t>4. Social Work job roles in an </a:t>
          </a:r>
          <a:r>
            <a:rPr lang="en-US" dirty="0">
              <a:solidFill>
                <a:schemeClr val="accent1"/>
              </a:solidFill>
            </a:rPr>
            <a:t>Adults</a:t>
          </a:r>
          <a:r>
            <a:rPr lang="en-US" dirty="0"/>
            <a:t> setting</a:t>
          </a:r>
        </a:p>
      </dgm:t>
    </dgm:pt>
    <dgm:pt modelId="{64B7DC66-14BC-4897-947A-A20655F20447}" type="parTrans" cxnId="{675A9194-D282-4A2C-9B89-1E657B66A0E9}">
      <dgm:prSet/>
      <dgm:spPr/>
      <dgm:t>
        <a:bodyPr/>
        <a:lstStyle/>
        <a:p>
          <a:endParaRPr lang="en-US"/>
        </a:p>
      </dgm:t>
    </dgm:pt>
    <dgm:pt modelId="{BEE31740-BFB7-4476-AB19-06C49308F048}" type="sibTrans" cxnId="{675A9194-D282-4A2C-9B89-1E657B66A0E9}">
      <dgm:prSet/>
      <dgm:spPr/>
      <dgm:t>
        <a:bodyPr/>
        <a:lstStyle/>
        <a:p>
          <a:endParaRPr lang="en-US"/>
        </a:p>
      </dgm:t>
    </dgm:pt>
    <dgm:pt modelId="{D3B2DB9D-1F90-4F92-A540-1C0C84595978}">
      <dgm:prSet/>
      <dgm:spPr/>
      <dgm:t>
        <a:bodyPr/>
        <a:lstStyle/>
        <a:p>
          <a:r>
            <a:rPr lang="en-US" dirty="0"/>
            <a:t>5. Social Work job roles in a </a:t>
          </a:r>
          <a:r>
            <a:rPr lang="en-US" dirty="0">
              <a:solidFill>
                <a:schemeClr val="accent1"/>
              </a:solidFill>
            </a:rPr>
            <a:t>Childrens</a:t>
          </a:r>
          <a:r>
            <a:rPr lang="en-US" dirty="0"/>
            <a:t> setting </a:t>
          </a:r>
        </a:p>
      </dgm:t>
    </dgm:pt>
    <dgm:pt modelId="{0074EDF0-E014-4316-A368-78EC9350C7AB}" type="parTrans" cxnId="{EC1CBE18-4B67-45E2-A607-AF05A1BB1A8F}">
      <dgm:prSet/>
      <dgm:spPr/>
      <dgm:t>
        <a:bodyPr/>
        <a:lstStyle/>
        <a:p>
          <a:endParaRPr lang="en-US"/>
        </a:p>
      </dgm:t>
    </dgm:pt>
    <dgm:pt modelId="{E81B0F95-84C6-42F8-B675-A00DCA0F10D8}" type="sibTrans" cxnId="{EC1CBE18-4B67-45E2-A607-AF05A1BB1A8F}">
      <dgm:prSet/>
      <dgm:spPr/>
      <dgm:t>
        <a:bodyPr/>
        <a:lstStyle/>
        <a:p>
          <a:endParaRPr lang="en-US"/>
        </a:p>
      </dgm:t>
    </dgm:pt>
    <dgm:pt modelId="{A70EE9B1-C81E-42D2-80DA-C1B6C4489FE9}">
      <dgm:prSet/>
      <dgm:spPr/>
      <dgm:t>
        <a:bodyPr/>
        <a:lstStyle/>
        <a:p>
          <a:r>
            <a:rPr lang="en-US" dirty="0"/>
            <a:t>6. Questions and reflections </a:t>
          </a:r>
        </a:p>
      </dgm:t>
    </dgm:pt>
    <dgm:pt modelId="{E8675B52-031C-41CD-B284-0A1EAD854A39}" type="parTrans" cxnId="{2A886DC7-C2AB-44B1-B015-2C9985191B1F}">
      <dgm:prSet/>
      <dgm:spPr/>
      <dgm:t>
        <a:bodyPr/>
        <a:lstStyle/>
        <a:p>
          <a:endParaRPr lang="en-US"/>
        </a:p>
      </dgm:t>
    </dgm:pt>
    <dgm:pt modelId="{5AE8C1D5-2256-4384-811B-FB924CCC9D4B}" type="sibTrans" cxnId="{2A886DC7-C2AB-44B1-B015-2C9985191B1F}">
      <dgm:prSet/>
      <dgm:spPr/>
      <dgm:t>
        <a:bodyPr/>
        <a:lstStyle/>
        <a:p>
          <a:endParaRPr lang="en-US"/>
        </a:p>
      </dgm:t>
    </dgm:pt>
    <dgm:pt modelId="{57FF0E09-EEA4-465C-B129-EC1D69101B3F}" type="pres">
      <dgm:prSet presAssocID="{9426A27A-98BE-4F27-B10C-E7BDF75DBF1B}" presName="vert0" presStyleCnt="0">
        <dgm:presLayoutVars>
          <dgm:dir/>
          <dgm:animOne val="branch"/>
          <dgm:animLvl val="lvl"/>
        </dgm:presLayoutVars>
      </dgm:prSet>
      <dgm:spPr/>
    </dgm:pt>
    <dgm:pt modelId="{B43F0E22-0BF7-4BF9-9134-61A642CB38AE}" type="pres">
      <dgm:prSet presAssocID="{A31DB266-D2E9-4F90-965A-DB2A84ACC5FE}" presName="thickLine" presStyleLbl="alignNode1" presStyleIdx="0" presStyleCnt="6"/>
      <dgm:spPr/>
    </dgm:pt>
    <dgm:pt modelId="{7DD955EA-F25F-4CC5-B8F3-FFF5322BA225}" type="pres">
      <dgm:prSet presAssocID="{A31DB266-D2E9-4F90-965A-DB2A84ACC5FE}" presName="horz1" presStyleCnt="0"/>
      <dgm:spPr/>
    </dgm:pt>
    <dgm:pt modelId="{3C5A5BDF-618E-482A-9273-C27EA97111CF}" type="pres">
      <dgm:prSet presAssocID="{A31DB266-D2E9-4F90-965A-DB2A84ACC5FE}" presName="tx1" presStyleLbl="revTx" presStyleIdx="0" presStyleCnt="6"/>
      <dgm:spPr/>
    </dgm:pt>
    <dgm:pt modelId="{CA35E1C7-E36D-4990-8760-4869580E465A}" type="pres">
      <dgm:prSet presAssocID="{A31DB266-D2E9-4F90-965A-DB2A84ACC5FE}" presName="vert1" presStyleCnt="0"/>
      <dgm:spPr/>
    </dgm:pt>
    <dgm:pt modelId="{59DEB915-9F94-456F-8C55-2F4F29D76E7E}" type="pres">
      <dgm:prSet presAssocID="{7A39E408-0AE8-412A-BF5F-B8511FE37FE8}" presName="thickLine" presStyleLbl="alignNode1" presStyleIdx="1" presStyleCnt="6"/>
      <dgm:spPr/>
    </dgm:pt>
    <dgm:pt modelId="{C3867F81-2A73-4E9A-A890-3E8D763D20A2}" type="pres">
      <dgm:prSet presAssocID="{7A39E408-0AE8-412A-BF5F-B8511FE37FE8}" presName="horz1" presStyleCnt="0"/>
      <dgm:spPr/>
    </dgm:pt>
    <dgm:pt modelId="{4DC24EB4-4EE7-42D6-B599-D01B0CA0E9BA}" type="pres">
      <dgm:prSet presAssocID="{7A39E408-0AE8-412A-BF5F-B8511FE37FE8}" presName="tx1" presStyleLbl="revTx" presStyleIdx="1" presStyleCnt="6"/>
      <dgm:spPr/>
    </dgm:pt>
    <dgm:pt modelId="{14A04DA7-2DD7-4378-B848-401DF1E0C6B0}" type="pres">
      <dgm:prSet presAssocID="{7A39E408-0AE8-412A-BF5F-B8511FE37FE8}" presName="vert1" presStyleCnt="0"/>
      <dgm:spPr/>
    </dgm:pt>
    <dgm:pt modelId="{44E834EA-F1D7-4026-A279-9FF7DCB99EC6}" type="pres">
      <dgm:prSet presAssocID="{A4FDB0CC-49CF-4464-B547-CDA01D9401DF}" presName="thickLine" presStyleLbl="alignNode1" presStyleIdx="2" presStyleCnt="6"/>
      <dgm:spPr/>
    </dgm:pt>
    <dgm:pt modelId="{569E56C2-7EB4-40C9-8DCF-50DC2399B066}" type="pres">
      <dgm:prSet presAssocID="{A4FDB0CC-49CF-4464-B547-CDA01D9401DF}" presName="horz1" presStyleCnt="0"/>
      <dgm:spPr/>
    </dgm:pt>
    <dgm:pt modelId="{0CD51087-FB69-4F42-8B86-D1E16C751E56}" type="pres">
      <dgm:prSet presAssocID="{A4FDB0CC-49CF-4464-B547-CDA01D9401DF}" presName="tx1" presStyleLbl="revTx" presStyleIdx="2" presStyleCnt="6"/>
      <dgm:spPr/>
    </dgm:pt>
    <dgm:pt modelId="{521891C8-BEFE-43B4-8019-9E57F3EE9AD2}" type="pres">
      <dgm:prSet presAssocID="{A4FDB0CC-49CF-4464-B547-CDA01D9401DF}" presName="vert1" presStyleCnt="0"/>
      <dgm:spPr/>
    </dgm:pt>
    <dgm:pt modelId="{20C09A80-26F6-474E-A607-C4888AD61B26}" type="pres">
      <dgm:prSet presAssocID="{31CD339C-86C2-4575-81C1-84FFAA1FE5CE}" presName="thickLine" presStyleLbl="alignNode1" presStyleIdx="3" presStyleCnt="6"/>
      <dgm:spPr/>
    </dgm:pt>
    <dgm:pt modelId="{8182980F-B0DF-4D7C-B5DE-F408059FA045}" type="pres">
      <dgm:prSet presAssocID="{31CD339C-86C2-4575-81C1-84FFAA1FE5CE}" presName="horz1" presStyleCnt="0"/>
      <dgm:spPr/>
    </dgm:pt>
    <dgm:pt modelId="{C6D036EC-4AA8-47B4-B77C-30182C6E03ED}" type="pres">
      <dgm:prSet presAssocID="{31CD339C-86C2-4575-81C1-84FFAA1FE5CE}" presName="tx1" presStyleLbl="revTx" presStyleIdx="3" presStyleCnt="6"/>
      <dgm:spPr/>
    </dgm:pt>
    <dgm:pt modelId="{EE20D7FE-A3BC-40B2-96A8-C91EF904D55E}" type="pres">
      <dgm:prSet presAssocID="{31CD339C-86C2-4575-81C1-84FFAA1FE5CE}" presName="vert1" presStyleCnt="0"/>
      <dgm:spPr/>
    </dgm:pt>
    <dgm:pt modelId="{B80F5D3D-0A31-4DEE-B458-ED448595791B}" type="pres">
      <dgm:prSet presAssocID="{D3B2DB9D-1F90-4F92-A540-1C0C84595978}" presName="thickLine" presStyleLbl="alignNode1" presStyleIdx="4" presStyleCnt="6"/>
      <dgm:spPr/>
    </dgm:pt>
    <dgm:pt modelId="{CC12F5A4-6FDB-40C4-9714-D3BC17E6A148}" type="pres">
      <dgm:prSet presAssocID="{D3B2DB9D-1F90-4F92-A540-1C0C84595978}" presName="horz1" presStyleCnt="0"/>
      <dgm:spPr/>
    </dgm:pt>
    <dgm:pt modelId="{231EDB8F-2698-4021-BB66-830AA9ACEC50}" type="pres">
      <dgm:prSet presAssocID="{D3B2DB9D-1F90-4F92-A540-1C0C84595978}" presName="tx1" presStyleLbl="revTx" presStyleIdx="4" presStyleCnt="6"/>
      <dgm:spPr/>
    </dgm:pt>
    <dgm:pt modelId="{788AB2A3-D23F-40BD-A95A-F6FBF3F6D63F}" type="pres">
      <dgm:prSet presAssocID="{D3B2DB9D-1F90-4F92-A540-1C0C84595978}" presName="vert1" presStyleCnt="0"/>
      <dgm:spPr/>
    </dgm:pt>
    <dgm:pt modelId="{49C900AA-89FC-4A1E-A49A-65A22A000E90}" type="pres">
      <dgm:prSet presAssocID="{A70EE9B1-C81E-42D2-80DA-C1B6C4489FE9}" presName="thickLine" presStyleLbl="alignNode1" presStyleIdx="5" presStyleCnt="6"/>
      <dgm:spPr/>
    </dgm:pt>
    <dgm:pt modelId="{380FA83E-640C-4A78-95ED-AAE30F4573E1}" type="pres">
      <dgm:prSet presAssocID="{A70EE9B1-C81E-42D2-80DA-C1B6C4489FE9}" presName="horz1" presStyleCnt="0"/>
      <dgm:spPr/>
    </dgm:pt>
    <dgm:pt modelId="{62B8E6BF-7226-4AA2-9E1A-8DA1DC5148F3}" type="pres">
      <dgm:prSet presAssocID="{A70EE9B1-C81E-42D2-80DA-C1B6C4489FE9}" presName="tx1" presStyleLbl="revTx" presStyleIdx="5" presStyleCnt="6"/>
      <dgm:spPr/>
    </dgm:pt>
    <dgm:pt modelId="{B20EBEA0-8A59-4DC8-950C-7DEDDFEB88C3}" type="pres">
      <dgm:prSet presAssocID="{A70EE9B1-C81E-42D2-80DA-C1B6C4489FE9}" presName="vert1" presStyleCnt="0"/>
      <dgm:spPr/>
    </dgm:pt>
  </dgm:ptLst>
  <dgm:cxnLst>
    <dgm:cxn modelId="{EC1CBE18-4B67-45E2-A607-AF05A1BB1A8F}" srcId="{9426A27A-98BE-4F27-B10C-E7BDF75DBF1B}" destId="{D3B2DB9D-1F90-4F92-A540-1C0C84595978}" srcOrd="4" destOrd="0" parTransId="{0074EDF0-E014-4316-A368-78EC9350C7AB}" sibTransId="{E81B0F95-84C6-42F8-B675-A00DCA0F10D8}"/>
    <dgm:cxn modelId="{4DB88A1C-E092-4AAA-9E7B-4502728CB139}" srcId="{9426A27A-98BE-4F27-B10C-E7BDF75DBF1B}" destId="{A31DB266-D2E9-4F90-965A-DB2A84ACC5FE}" srcOrd="0" destOrd="0" parTransId="{CF2B7B38-BF92-43F7-9636-6E221F71FD7E}" sibTransId="{861ACA20-037E-4E84-948A-8D4AF14FA1DB}"/>
    <dgm:cxn modelId="{E19C0024-08F7-437D-A925-8C2A36AB3022}" type="presOf" srcId="{A70EE9B1-C81E-42D2-80DA-C1B6C4489FE9}" destId="{62B8E6BF-7226-4AA2-9E1A-8DA1DC5148F3}" srcOrd="0" destOrd="0" presId="urn:microsoft.com/office/officeart/2008/layout/LinedList"/>
    <dgm:cxn modelId="{B4B58E2A-D6AD-44E3-BEE2-81B0C5774782}" type="presOf" srcId="{A4FDB0CC-49CF-4464-B547-CDA01D9401DF}" destId="{0CD51087-FB69-4F42-8B86-D1E16C751E56}" srcOrd="0" destOrd="0" presId="urn:microsoft.com/office/officeart/2008/layout/LinedList"/>
    <dgm:cxn modelId="{A8CE4E2C-AAFE-449A-819B-5722A9EA3F6F}" type="presOf" srcId="{D3B2DB9D-1F90-4F92-A540-1C0C84595978}" destId="{231EDB8F-2698-4021-BB66-830AA9ACEC50}" srcOrd="0" destOrd="0" presId="urn:microsoft.com/office/officeart/2008/layout/LinedList"/>
    <dgm:cxn modelId="{79534968-F779-4906-ACC3-F88031DE040E}" type="presOf" srcId="{9426A27A-98BE-4F27-B10C-E7BDF75DBF1B}" destId="{57FF0E09-EEA4-465C-B129-EC1D69101B3F}" srcOrd="0" destOrd="0" presId="urn:microsoft.com/office/officeart/2008/layout/LinedList"/>
    <dgm:cxn modelId="{F0BA4280-9794-4ED8-9FD7-D4904B994F50}" type="presOf" srcId="{31CD339C-86C2-4575-81C1-84FFAA1FE5CE}" destId="{C6D036EC-4AA8-47B4-B77C-30182C6E03ED}" srcOrd="0" destOrd="0" presId="urn:microsoft.com/office/officeart/2008/layout/LinedList"/>
    <dgm:cxn modelId="{746E498E-D2EC-4576-942D-3A534BE47209}" type="presOf" srcId="{7A39E408-0AE8-412A-BF5F-B8511FE37FE8}" destId="{4DC24EB4-4EE7-42D6-B599-D01B0CA0E9BA}" srcOrd="0" destOrd="0" presId="urn:microsoft.com/office/officeart/2008/layout/LinedList"/>
    <dgm:cxn modelId="{675A9194-D282-4A2C-9B89-1E657B66A0E9}" srcId="{9426A27A-98BE-4F27-B10C-E7BDF75DBF1B}" destId="{31CD339C-86C2-4575-81C1-84FFAA1FE5CE}" srcOrd="3" destOrd="0" parTransId="{64B7DC66-14BC-4897-947A-A20655F20447}" sibTransId="{BEE31740-BFB7-4476-AB19-06C49308F048}"/>
    <dgm:cxn modelId="{B17D559A-7F1C-4061-94C0-10BAABF7AF09}" type="presOf" srcId="{A31DB266-D2E9-4F90-965A-DB2A84ACC5FE}" destId="{3C5A5BDF-618E-482A-9273-C27EA97111CF}" srcOrd="0" destOrd="0" presId="urn:microsoft.com/office/officeart/2008/layout/LinedList"/>
    <dgm:cxn modelId="{4C703FAD-7EAF-4AD9-A6C8-0E96CBFF8F8D}" srcId="{9426A27A-98BE-4F27-B10C-E7BDF75DBF1B}" destId="{A4FDB0CC-49CF-4464-B547-CDA01D9401DF}" srcOrd="2" destOrd="0" parTransId="{F731D735-5714-40EA-A3C1-F29612C72DFD}" sibTransId="{714532EA-8319-4E7C-A92F-CF8ABCE65E4A}"/>
    <dgm:cxn modelId="{2A886DC7-C2AB-44B1-B015-2C9985191B1F}" srcId="{9426A27A-98BE-4F27-B10C-E7BDF75DBF1B}" destId="{A70EE9B1-C81E-42D2-80DA-C1B6C4489FE9}" srcOrd="5" destOrd="0" parTransId="{E8675B52-031C-41CD-B284-0A1EAD854A39}" sibTransId="{5AE8C1D5-2256-4384-811B-FB924CCC9D4B}"/>
    <dgm:cxn modelId="{97F2ADC8-8B59-45A8-AC8E-6F9D106E141A}" srcId="{9426A27A-98BE-4F27-B10C-E7BDF75DBF1B}" destId="{7A39E408-0AE8-412A-BF5F-B8511FE37FE8}" srcOrd="1" destOrd="0" parTransId="{31272B86-2D77-45E8-9D95-9DD16912570F}" sibTransId="{5C4A220A-6860-45BD-BDF4-AEA1DB4BD6FB}"/>
    <dgm:cxn modelId="{7E1A2C2C-EA36-4961-AFCA-40F7A3B66240}" type="presParOf" srcId="{57FF0E09-EEA4-465C-B129-EC1D69101B3F}" destId="{B43F0E22-0BF7-4BF9-9134-61A642CB38AE}" srcOrd="0" destOrd="0" presId="urn:microsoft.com/office/officeart/2008/layout/LinedList"/>
    <dgm:cxn modelId="{162362E6-1296-423D-8F20-9946F0B3E2D2}" type="presParOf" srcId="{57FF0E09-EEA4-465C-B129-EC1D69101B3F}" destId="{7DD955EA-F25F-4CC5-B8F3-FFF5322BA225}" srcOrd="1" destOrd="0" presId="urn:microsoft.com/office/officeart/2008/layout/LinedList"/>
    <dgm:cxn modelId="{B3EB4FB3-E218-4BCC-AD6D-DF8566BBB266}" type="presParOf" srcId="{7DD955EA-F25F-4CC5-B8F3-FFF5322BA225}" destId="{3C5A5BDF-618E-482A-9273-C27EA97111CF}" srcOrd="0" destOrd="0" presId="urn:microsoft.com/office/officeart/2008/layout/LinedList"/>
    <dgm:cxn modelId="{E08C2D55-5329-4F1A-B2AB-183B3C8EAB14}" type="presParOf" srcId="{7DD955EA-F25F-4CC5-B8F3-FFF5322BA225}" destId="{CA35E1C7-E36D-4990-8760-4869580E465A}" srcOrd="1" destOrd="0" presId="urn:microsoft.com/office/officeart/2008/layout/LinedList"/>
    <dgm:cxn modelId="{DC0CAC16-C7A6-4A51-967C-687A5B7EA1D0}" type="presParOf" srcId="{57FF0E09-EEA4-465C-B129-EC1D69101B3F}" destId="{59DEB915-9F94-456F-8C55-2F4F29D76E7E}" srcOrd="2" destOrd="0" presId="urn:microsoft.com/office/officeart/2008/layout/LinedList"/>
    <dgm:cxn modelId="{44F40EFA-59CC-4782-86E6-2D82976CC00F}" type="presParOf" srcId="{57FF0E09-EEA4-465C-B129-EC1D69101B3F}" destId="{C3867F81-2A73-4E9A-A890-3E8D763D20A2}" srcOrd="3" destOrd="0" presId="urn:microsoft.com/office/officeart/2008/layout/LinedList"/>
    <dgm:cxn modelId="{9F1D945A-4C3D-4E0B-99F3-4612851BB874}" type="presParOf" srcId="{C3867F81-2A73-4E9A-A890-3E8D763D20A2}" destId="{4DC24EB4-4EE7-42D6-B599-D01B0CA0E9BA}" srcOrd="0" destOrd="0" presId="urn:microsoft.com/office/officeart/2008/layout/LinedList"/>
    <dgm:cxn modelId="{9C7DF3E0-556E-4CA5-ADCD-D092EC5292FD}" type="presParOf" srcId="{C3867F81-2A73-4E9A-A890-3E8D763D20A2}" destId="{14A04DA7-2DD7-4378-B848-401DF1E0C6B0}" srcOrd="1" destOrd="0" presId="urn:microsoft.com/office/officeart/2008/layout/LinedList"/>
    <dgm:cxn modelId="{B809294A-92DA-49A0-B770-3F5E04AB6D17}" type="presParOf" srcId="{57FF0E09-EEA4-465C-B129-EC1D69101B3F}" destId="{44E834EA-F1D7-4026-A279-9FF7DCB99EC6}" srcOrd="4" destOrd="0" presId="urn:microsoft.com/office/officeart/2008/layout/LinedList"/>
    <dgm:cxn modelId="{39DEB7DF-E8CF-4688-8875-549C5FEC5AD7}" type="presParOf" srcId="{57FF0E09-EEA4-465C-B129-EC1D69101B3F}" destId="{569E56C2-7EB4-40C9-8DCF-50DC2399B066}" srcOrd="5" destOrd="0" presId="urn:microsoft.com/office/officeart/2008/layout/LinedList"/>
    <dgm:cxn modelId="{E26B860C-3666-4997-AAE3-70CE55202A57}" type="presParOf" srcId="{569E56C2-7EB4-40C9-8DCF-50DC2399B066}" destId="{0CD51087-FB69-4F42-8B86-D1E16C751E56}" srcOrd="0" destOrd="0" presId="urn:microsoft.com/office/officeart/2008/layout/LinedList"/>
    <dgm:cxn modelId="{5B830C03-3C45-4880-AB76-0E1AE3CBAD29}" type="presParOf" srcId="{569E56C2-7EB4-40C9-8DCF-50DC2399B066}" destId="{521891C8-BEFE-43B4-8019-9E57F3EE9AD2}" srcOrd="1" destOrd="0" presId="urn:microsoft.com/office/officeart/2008/layout/LinedList"/>
    <dgm:cxn modelId="{E1E0A8AB-37DE-4BC8-B056-93A0AD9E9988}" type="presParOf" srcId="{57FF0E09-EEA4-465C-B129-EC1D69101B3F}" destId="{20C09A80-26F6-474E-A607-C4888AD61B26}" srcOrd="6" destOrd="0" presId="urn:microsoft.com/office/officeart/2008/layout/LinedList"/>
    <dgm:cxn modelId="{BEEBDAFF-68A9-4BDD-9FE4-EFAA8BA73A9B}" type="presParOf" srcId="{57FF0E09-EEA4-465C-B129-EC1D69101B3F}" destId="{8182980F-B0DF-4D7C-B5DE-F408059FA045}" srcOrd="7" destOrd="0" presId="urn:microsoft.com/office/officeart/2008/layout/LinedList"/>
    <dgm:cxn modelId="{0F7B5D2C-F223-4A44-896A-0F2FC6E31BC1}" type="presParOf" srcId="{8182980F-B0DF-4D7C-B5DE-F408059FA045}" destId="{C6D036EC-4AA8-47B4-B77C-30182C6E03ED}" srcOrd="0" destOrd="0" presId="urn:microsoft.com/office/officeart/2008/layout/LinedList"/>
    <dgm:cxn modelId="{31AB8459-108A-42C3-919B-49812519BFDA}" type="presParOf" srcId="{8182980F-B0DF-4D7C-B5DE-F408059FA045}" destId="{EE20D7FE-A3BC-40B2-96A8-C91EF904D55E}" srcOrd="1" destOrd="0" presId="urn:microsoft.com/office/officeart/2008/layout/LinedList"/>
    <dgm:cxn modelId="{253FB4D2-5AEB-493E-A44E-C0E990B5D860}" type="presParOf" srcId="{57FF0E09-EEA4-465C-B129-EC1D69101B3F}" destId="{B80F5D3D-0A31-4DEE-B458-ED448595791B}" srcOrd="8" destOrd="0" presId="urn:microsoft.com/office/officeart/2008/layout/LinedList"/>
    <dgm:cxn modelId="{60D216D1-2C16-449A-8558-86CB10220C11}" type="presParOf" srcId="{57FF0E09-EEA4-465C-B129-EC1D69101B3F}" destId="{CC12F5A4-6FDB-40C4-9714-D3BC17E6A148}" srcOrd="9" destOrd="0" presId="urn:microsoft.com/office/officeart/2008/layout/LinedList"/>
    <dgm:cxn modelId="{59167BBF-248A-4B49-BE06-04FD8A42AF22}" type="presParOf" srcId="{CC12F5A4-6FDB-40C4-9714-D3BC17E6A148}" destId="{231EDB8F-2698-4021-BB66-830AA9ACEC50}" srcOrd="0" destOrd="0" presId="urn:microsoft.com/office/officeart/2008/layout/LinedList"/>
    <dgm:cxn modelId="{B29D3244-CE30-4CBC-90B1-4CD313A51BE9}" type="presParOf" srcId="{CC12F5A4-6FDB-40C4-9714-D3BC17E6A148}" destId="{788AB2A3-D23F-40BD-A95A-F6FBF3F6D63F}" srcOrd="1" destOrd="0" presId="urn:microsoft.com/office/officeart/2008/layout/LinedList"/>
    <dgm:cxn modelId="{88AA0476-7CCD-4928-8D70-653352941023}" type="presParOf" srcId="{57FF0E09-EEA4-465C-B129-EC1D69101B3F}" destId="{49C900AA-89FC-4A1E-A49A-65A22A000E90}" srcOrd="10" destOrd="0" presId="urn:microsoft.com/office/officeart/2008/layout/LinedList"/>
    <dgm:cxn modelId="{F53EE6A4-9977-423C-8D5B-E05FFAEE3F3D}" type="presParOf" srcId="{57FF0E09-EEA4-465C-B129-EC1D69101B3F}" destId="{380FA83E-640C-4A78-95ED-AAE30F4573E1}" srcOrd="11" destOrd="0" presId="urn:microsoft.com/office/officeart/2008/layout/LinedList"/>
    <dgm:cxn modelId="{BB314F78-DA5A-489C-AC81-64898D1EDB2E}" type="presParOf" srcId="{380FA83E-640C-4A78-95ED-AAE30F4573E1}" destId="{62B8E6BF-7226-4AA2-9E1A-8DA1DC5148F3}" srcOrd="0" destOrd="0" presId="urn:microsoft.com/office/officeart/2008/layout/LinedList"/>
    <dgm:cxn modelId="{AD79E36D-8D2B-4697-B887-40B0E491E336}" type="presParOf" srcId="{380FA83E-640C-4A78-95ED-AAE30F4573E1}" destId="{B20EBEA0-8A59-4DC8-950C-7DEDDFEB88C3}" srcOrd="1" destOrd="0" presId="urn:microsoft.com/office/officeart/2008/layout/Lin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F0E22-0BF7-4BF9-9134-61A642CB38AE}">
      <dsp:nvSpPr>
        <dsp:cNvPr id="0" name=""/>
        <dsp:cNvSpPr/>
      </dsp:nvSpPr>
      <dsp:spPr>
        <a:xfrm>
          <a:off x="0" y="2453"/>
          <a:ext cx="6797675" cy="0"/>
        </a:xfrm>
        <a:prstGeom prst="line">
          <a:avLst/>
        </a:prstGeom>
        <a:gradFill rotWithShape="0">
          <a:gsLst>
            <a:gs pos="0">
              <a:schemeClr val="accent2">
                <a:hueOff val="0"/>
                <a:satOff val="0"/>
                <a:lumOff val="0"/>
                <a:alphaOff val="0"/>
                <a:shade val="85000"/>
              </a:schemeClr>
            </a:gs>
            <a:gs pos="100000">
              <a:schemeClr val="accent2">
                <a:hueOff val="0"/>
                <a:satOff val="0"/>
                <a:lumOff val="0"/>
                <a:alphaOff val="0"/>
                <a:tint val="90000"/>
                <a:alpha val="100000"/>
                <a:satMod val="18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3C5A5BDF-618E-482A-9273-C27EA97111CF}">
      <dsp:nvSpPr>
        <dsp:cNvPr id="0" name=""/>
        <dsp:cNvSpPr/>
      </dsp:nvSpPr>
      <dsp:spPr>
        <a:xfrm>
          <a:off x="0" y="2453"/>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GB" sz="2800" b="0" kern="1200" dirty="0"/>
            <a:t>1. Applying for Social Work jobs</a:t>
          </a:r>
          <a:endParaRPr lang="en-US" sz="2800" b="0" kern="1200" dirty="0"/>
        </a:p>
      </dsp:txBody>
      <dsp:txXfrm>
        <a:off x="0" y="2453"/>
        <a:ext cx="6797675" cy="836485"/>
      </dsp:txXfrm>
    </dsp:sp>
    <dsp:sp modelId="{59DEB915-9F94-456F-8C55-2F4F29D76E7E}">
      <dsp:nvSpPr>
        <dsp:cNvPr id="0" name=""/>
        <dsp:cNvSpPr/>
      </dsp:nvSpPr>
      <dsp:spPr>
        <a:xfrm>
          <a:off x="0" y="838939"/>
          <a:ext cx="6797675" cy="0"/>
        </a:xfrm>
        <a:prstGeom prst="line">
          <a:avLst/>
        </a:prstGeom>
        <a:gradFill rotWithShape="0">
          <a:gsLst>
            <a:gs pos="0">
              <a:schemeClr val="accent2">
                <a:hueOff val="-1147734"/>
                <a:satOff val="1015"/>
                <a:lumOff val="1804"/>
                <a:alphaOff val="0"/>
                <a:shade val="85000"/>
              </a:schemeClr>
            </a:gs>
            <a:gs pos="100000">
              <a:schemeClr val="accent2">
                <a:hueOff val="-1147734"/>
                <a:satOff val="1015"/>
                <a:lumOff val="1804"/>
                <a:alphaOff val="0"/>
                <a:tint val="90000"/>
                <a:alpha val="100000"/>
                <a:satMod val="180000"/>
              </a:schemeClr>
            </a:gs>
          </a:gsLst>
          <a:path path="circle">
            <a:fillToRect l="100000" t="100000" r="100000" b="100000"/>
          </a:path>
        </a:gradFill>
        <a:ln w="9525" cap="flat" cmpd="sng" algn="ctr">
          <a:solidFill>
            <a:schemeClr val="accent2">
              <a:hueOff val="-1147734"/>
              <a:satOff val="1015"/>
              <a:lumOff val="180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DC24EB4-4EE7-42D6-B599-D01B0CA0E9BA}">
      <dsp:nvSpPr>
        <dsp:cNvPr id="0" name=""/>
        <dsp:cNvSpPr/>
      </dsp:nvSpPr>
      <dsp:spPr>
        <a:xfrm>
          <a:off x="0" y="838939"/>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2. Job Application forms  </a:t>
          </a:r>
        </a:p>
      </dsp:txBody>
      <dsp:txXfrm>
        <a:off x="0" y="838939"/>
        <a:ext cx="6797675" cy="836485"/>
      </dsp:txXfrm>
    </dsp:sp>
    <dsp:sp modelId="{44E834EA-F1D7-4026-A279-9FF7DCB99EC6}">
      <dsp:nvSpPr>
        <dsp:cNvPr id="0" name=""/>
        <dsp:cNvSpPr/>
      </dsp:nvSpPr>
      <dsp:spPr>
        <a:xfrm>
          <a:off x="0" y="1675425"/>
          <a:ext cx="6797675" cy="0"/>
        </a:xfrm>
        <a:prstGeom prst="line">
          <a:avLst/>
        </a:prstGeom>
        <a:gradFill rotWithShape="0">
          <a:gsLst>
            <a:gs pos="0">
              <a:schemeClr val="accent2">
                <a:hueOff val="-2295469"/>
                <a:satOff val="2031"/>
                <a:lumOff val="3608"/>
                <a:alphaOff val="0"/>
                <a:shade val="85000"/>
              </a:schemeClr>
            </a:gs>
            <a:gs pos="100000">
              <a:schemeClr val="accent2">
                <a:hueOff val="-2295469"/>
                <a:satOff val="2031"/>
                <a:lumOff val="3608"/>
                <a:alphaOff val="0"/>
                <a:tint val="90000"/>
                <a:alpha val="100000"/>
                <a:satMod val="180000"/>
              </a:schemeClr>
            </a:gs>
          </a:gsLst>
          <a:path path="circle">
            <a:fillToRect l="100000" t="100000" r="100000" b="100000"/>
          </a:path>
        </a:gradFill>
        <a:ln w="9525" cap="flat" cmpd="sng" algn="ctr">
          <a:solidFill>
            <a:schemeClr val="accent2">
              <a:hueOff val="-2295469"/>
              <a:satOff val="2031"/>
              <a:lumOff val="3608"/>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CD51087-FB69-4F42-8B86-D1E16C751E56}">
      <dsp:nvSpPr>
        <dsp:cNvPr id="0" name=""/>
        <dsp:cNvSpPr/>
      </dsp:nvSpPr>
      <dsp:spPr>
        <a:xfrm>
          <a:off x="0" y="1675425"/>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a:t>3. Interview Preparation</a:t>
          </a:r>
        </a:p>
      </dsp:txBody>
      <dsp:txXfrm>
        <a:off x="0" y="1675425"/>
        <a:ext cx="6797675" cy="836485"/>
      </dsp:txXfrm>
    </dsp:sp>
    <dsp:sp modelId="{20C09A80-26F6-474E-A607-C4888AD61B26}">
      <dsp:nvSpPr>
        <dsp:cNvPr id="0" name=""/>
        <dsp:cNvSpPr/>
      </dsp:nvSpPr>
      <dsp:spPr>
        <a:xfrm>
          <a:off x="0" y="2511911"/>
          <a:ext cx="6797675" cy="0"/>
        </a:xfrm>
        <a:prstGeom prst="line">
          <a:avLst/>
        </a:prstGeom>
        <a:gradFill rotWithShape="0">
          <a:gsLst>
            <a:gs pos="0">
              <a:schemeClr val="accent2">
                <a:hueOff val="-3443203"/>
                <a:satOff val="3046"/>
                <a:lumOff val="5412"/>
                <a:alphaOff val="0"/>
                <a:shade val="85000"/>
              </a:schemeClr>
            </a:gs>
            <a:gs pos="100000">
              <a:schemeClr val="accent2">
                <a:hueOff val="-3443203"/>
                <a:satOff val="3046"/>
                <a:lumOff val="5412"/>
                <a:alphaOff val="0"/>
                <a:tint val="90000"/>
                <a:alpha val="100000"/>
                <a:satMod val="180000"/>
              </a:schemeClr>
            </a:gs>
          </a:gsLst>
          <a:path path="circle">
            <a:fillToRect l="100000" t="100000" r="100000" b="100000"/>
          </a:path>
        </a:gradFill>
        <a:ln w="9525" cap="flat" cmpd="sng" algn="ctr">
          <a:solidFill>
            <a:schemeClr val="accent2">
              <a:hueOff val="-3443203"/>
              <a:satOff val="3046"/>
              <a:lumOff val="541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6D036EC-4AA8-47B4-B77C-30182C6E03ED}">
      <dsp:nvSpPr>
        <dsp:cNvPr id="0" name=""/>
        <dsp:cNvSpPr/>
      </dsp:nvSpPr>
      <dsp:spPr>
        <a:xfrm>
          <a:off x="0" y="2511911"/>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4. Social Work job roles in an </a:t>
          </a:r>
          <a:r>
            <a:rPr lang="en-US" sz="2800" kern="1200" dirty="0">
              <a:solidFill>
                <a:schemeClr val="accent1"/>
              </a:solidFill>
            </a:rPr>
            <a:t>Adults</a:t>
          </a:r>
          <a:r>
            <a:rPr lang="en-US" sz="2800" kern="1200" dirty="0"/>
            <a:t> setting</a:t>
          </a:r>
        </a:p>
      </dsp:txBody>
      <dsp:txXfrm>
        <a:off x="0" y="2511911"/>
        <a:ext cx="6797675" cy="836485"/>
      </dsp:txXfrm>
    </dsp:sp>
    <dsp:sp modelId="{B80F5D3D-0A31-4DEE-B458-ED448595791B}">
      <dsp:nvSpPr>
        <dsp:cNvPr id="0" name=""/>
        <dsp:cNvSpPr/>
      </dsp:nvSpPr>
      <dsp:spPr>
        <a:xfrm>
          <a:off x="0" y="3348396"/>
          <a:ext cx="6797675" cy="0"/>
        </a:xfrm>
        <a:prstGeom prst="line">
          <a:avLst/>
        </a:prstGeom>
        <a:gradFill rotWithShape="0">
          <a:gsLst>
            <a:gs pos="0">
              <a:schemeClr val="accent2">
                <a:hueOff val="-4590937"/>
                <a:satOff val="4062"/>
                <a:lumOff val="7216"/>
                <a:alphaOff val="0"/>
                <a:shade val="85000"/>
              </a:schemeClr>
            </a:gs>
            <a:gs pos="100000">
              <a:schemeClr val="accent2">
                <a:hueOff val="-4590937"/>
                <a:satOff val="4062"/>
                <a:lumOff val="7216"/>
                <a:alphaOff val="0"/>
                <a:tint val="90000"/>
                <a:alpha val="100000"/>
                <a:satMod val="180000"/>
              </a:schemeClr>
            </a:gs>
          </a:gsLst>
          <a:path path="circle">
            <a:fillToRect l="100000" t="100000" r="100000" b="100000"/>
          </a:path>
        </a:gradFill>
        <a:ln w="9525" cap="flat" cmpd="sng" algn="ctr">
          <a:solidFill>
            <a:schemeClr val="accent2">
              <a:hueOff val="-4590937"/>
              <a:satOff val="4062"/>
              <a:lumOff val="7216"/>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31EDB8F-2698-4021-BB66-830AA9ACEC50}">
      <dsp:nvSpPr>
        <dsp:cNvPr id="0" name=""/>
        <dsp:cNvSpPr/>
      </dsp:nvSpPr>
      <dsp:spPr>
        <a:xfrm>
          <a:off x="0" y="3348396"/>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5. Social Work job roles in a </a:t>
          </a:r>
          <a:r>
            <a:rPr lang="en-US" sz="2800" kern="1200" dirty="0">
              <a:solidFill>
                <a:schemeClr val="accent1"/>
              </a:solidFill>
            </a:rPr>
            <a:t>Childrens</a:t>
          </a:r>
          <a:r>
            <a:rPr lang="en-US" sz="2800" kern="1200" dirty="0"/>
            <a:t> setting</a:t>
          </a:r>
        </a:p>
      </dsp:txBody>
      <dsp:txXfrm>
        <a:off x="0" y="3348396"/>
        <a:ext cx="6797675" cy="836485"/>
      </dsp:txXfrm>
    </dsp:sp>
    <dsp:sp modelId="{49C900AA-89FC-4A1E-A49A-65A22A000E90}">
      <dsp:nvSpPr>
        <dsp:cNvPr id="0" name=""/>
        <dsp:cNvSpPr/>
      </dsp:nvSpPr>
      <dsp:spPr>
        <a:xfrm>
          <a:off x="0" y="4184882"/>
          <a:ext cx="6797675" cy="0"/>
        </a:xfrm>
        <a:prstGeom prst="line">
          <a:avLst/>
        </a:prstGeom>
        <a:gradFill rotWithShape="0">
          <a:gsLst>
            <a:gs pos="0">
              <a:schemeClr val="accent2">
                <a:hueOff val="-5738671"/>
                <a:satOff val="5077"/>
                <a:lumOff val="9020"/>
                <a:alphaOff val="0"/>
                <a:shade val="85000"/>
              </a:schemeClr>
            </a:gs>
            <a:gs pos="100000">
              <a:schemeClr val="accent2">
                <a:hueOff val="-5738671"/>
                <a:satOff val="5077"/>
                <a:lumOff val="9020"/>
                <a:alphaOff val="0"/>
                <a:tint val="90000"/>
                <a:alpha val="100000"/>
                <a:satMod val="180000"/>
              </a:schemeClr>
            </a:gs>
          </a:gsLst>
          <a:path path="circle">
            <a:fillToRect l="100000" t="100000" r="100000" b="100000"/>
          </a:path>
        </a:gradFill>
        <a:ln w="9525" cap="flat" cmpd="sng" algn="ctr">
          <a:solidFill>
            <a:schemeClr val="accent2">
              <a:hueOff val="-5738671"/>
              <a:satOff val="5077"/>
              <a:lumOff val="902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62B8E6BF-7226-4AA2-9E1A-8DA1DC5148F3}">
      <dsp:nvSpPr>
        <dsp:cNvPr id="0" name=""/>
        <dsp:cNvSpPr/>
      </dsp:nvSpPr>
      <dsp:spPr>
        <a:xfrm>
          <a:off x="0" y="4184882"/>
          <a:ext cx="6797675" cy="8364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l" defTabSz="1244600">
            <a:lnSpc>
              <a:spcPct val="90000"/>
            </a:lnSpc>
            <a:spcBef>
              <a:spcPct val="0"/>
            </a:spcBef>
            <a:spcAft>
              <a:spcPct val="35000"/>
            </a:spcAft>
            <a:buNone/>
          </a:pPr>
          <a:r>
            <a:rPr lang="en-US" sz="2800" kern="1200" dirty="0"/>
            <a:t>6. Questions &amp; Reflections </a:t>
          </a:r>
        </a:p>
      </dsp:txBody>
      <dsp:txXfrm>
        <a:off x="0" y="4184882"/>
        <a:ext cx="6797675" cy="8364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6F2C70-746B-464C-ABF9-B3695B0FA6C7}">
      <dsp:nvSpPr>
        <dsp:cNvPr id="0" name=""/>
        <dsp:cNvSpPr/>
      </dsp:nvSpPr>
      <dsp:spPr>
        <a:xfrm>
          <a:off x="0" y="689"/>
          <a:ext cx="6797675" cy="0"/>
        </a:xfrm>
        <a:prstGeom prst="line">
          <a:avLst/>
        </a:prstGeom>
        <a:gradFill rotWithShape="0">
          <a:gsLst>
            <a:gs pos="0">
              <a:schemeClr val="accent2">
                <a:hueOff val="0"/>
                <a:satOff val="0"/>
                <a:lumOff val="0"/>
                <a:alphaOff val="0"/>
                <a:shade val="85000"/>
              </a:schemeClr>
            </a:gs>
            <a:gs pos="100000">
              <a:schemeClr val="accent2">
                <a:hueOff val="0"/>
                <a:satOff val="0"/>
                <a:lumOff val="0"/>
                <a:alphaOff val="0"/>
                <a:tint val="90000"/>
                <a:alpha val="100000"/>
                <a:satMod val="18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0D443B9-D3B2-4763-85BB-953C8AE67552}">
      <dsp:nvSpPr>
        <dsp:cNvPr id="0" name=""/>
        <dsp:cNvSpPr/>
      </dsp:nvSpPr>
      <dsp:spPr>
        <a:xfrm>
          <a:off x="0" y="689"/>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Why have you chosen a career in Social Work? What knowledge, skills and experiences will you bring to the role.</a:t>
          </a:r>
          <a:endParaRPr lang="en-US" sz="2200" kern="1200" dirty="0"/>
        </a:p>
      </dsp:txBody>
      <dsp:txXfrm>
        <a:off x="0" y="689"/>
        <a:ext cx="6797675" cy="1129706"/>
      </dsp:txXfrm>
    </dsp:sp>
    <dsp:sp modelId="{964A2628-FE92-4D55-B25B-F84F58A017AD}">
      <dsp:nvSpPr>
        <dsp:cNvPr id="0" name=""/>
        <dsp:cNvSpPr/>
      </dsp:nvSpPr>
      <dsp:spPr>
        <a:xfrm>
          <a:off x="0" y="1130396"/>
          <a:ext cx="6797675" cy="0"/>
        </a:xfrm>
        <a:prstGeom prst="line">
          <a:avLst/>
        </a:prstGeom>
        <a:gradFill rotWithShape="0">
          <a:gsLst>
            <a:gs pos="0">
              <a:schemeClr val="accent2">
                <a:hueOff val="-1434668"/>
                <a:satOff val="1269"/>
                <a:lumOff val="2255"/>
                <a:alphaOff val="0"/>
                <a:shade val="85000"/>
              </a:schemeClr>
            </a:gs>
            <a:gs pos="100000">
              <a:schemeClr val="accent2">
                <a:hueOff val="-1434668"/>
                <a:satOff val="1269"/>
                <a:lumOff val="2255"/>
                <a:alphaOff val="0"/>
                <a:tint val="90000"/>
                <a:alpha val="100000"/>
                <a:satMod val="180000"/>
              </a:schemeClr>
            </a:gs>
          </a:gsLst>
          <a:path path="circle">
            <a:fillToRect l="100000" t="100000" r="100000" b="100000"/>
          </a:path>
        </a:gradFill>
        <a:ln w="9525" cap="flat" cmpd="sng" algn="ctr">
          <a:solidFill>
            <a:schemeClr val="accent2">
              <a:hueOff val="-1434668"/>
              <a:satOff val="1269"/>
              <a:lumOff val="2255"/>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11E5C5BA-5122-4A31-A840-A52C0A718A52}">
      <dsp:nvSpPr>
        <dsp:cNvPr id="0" name=""/>
        <dsp:cNvSpPr/>
      </dsp:nvSpPr>
      <dsp:spPr>
        <a:xfrm>
          <a:off x="0" y="1130396"/>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Could you tell us about an occasion where you have managed a difficult situation? How were positive outcomes achieved and what was your key learning. </a:t>
          </a:r>
          <a:endParaRPr lang="en-US" sz="2200" kern="1200" dirty="0"/>
        </a:p>
      </dsp:txBody>
      <dsp:txXfrm>
        <a:off x="0" y="1130396"/>
        <a:ext cx="6797675" cy="1129706"/>
      </dsp:txXfrm>
    </dsp:sp>
    <dsp:sp modelId="{BA5E4818-B1BE-4D07-844B-4C1E79CCB5A6}">
      <dsp:nvSpPr>
        <dsp:cNvPr id="0" name=""/>
        <dsp:cNvSpPr/>
      </dsp:nvSpPr>
      <dsp:spPr>
        <a:xfrm>
          <a:off x="0" y="2260102"/>
          <a:ext cx="6797675" cy="0"/>
        </a:xfrm>
        <a:prstGeom prst="line">
          <a:avLst/>
        </a:prstGeom>
        <a:gradFill rotWithShape="0">
          <a:gsLst>
            <a:gs pos="0">
              <a:schemeClr val="accent2">
                <a:hueOff val="-2869335"/>
                <a:satOff val="2538"/>
                <a:lumOff val="4510"/>
                <a:alphaOff val="0"/>
                <a:shade val="85000"/>
              </a:schemeClr>
            </a:gs>
            <a:gs pos="100000">
              <a:schemeClr val="accent2">
                <a:hueOff val="-2869335"/>
                <a:satOff val="2538"/>
                <a:lumOff val="4510"/>
                <a:alphaOff val="0"/>
                <a:tint val="90000"/>
                <a:alpha val="100000"/>
                <a:satMod val="180000"/>
              </a:schemeClr>
            </a:gs>
          </a:gsLst>
          <a:path path="circle">
            <a:fillToRect l="100000" t="100000" r="100000" b="100000"/>
          </a:path>
        </a:gradFill>
        <a:ln w="9525" cap="flat" cmpd="sng" algn="ctr">
          <a:solidFill>
            <a:schemeClr val="accent2">
              <a:hueOff val="-2869335"/>
              <a:satOff val="2538"/>
              <a:lumOff val="451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B6C4B37E-99DC-4235-81AD-15F55E17FA85}">
      <dsp:nvSpPr>
        <dsp:cNvPr id="0" name=""/>
        <dsp:cNvSpPr/>
      </dsp:nvSpPr>
      <dsp:spPr>
        <a:xfrm>
          <a:off x="0" y="2260102"/>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What is the role of a Social Worker in a safeguarding process?</a:t>
          </a:r>
          <a:endParaRPr lang="en-US" sz="2200" kern="1200"/>
        </a:p>
      </dsp:txBody>
      <dsp:txXfrm>
        <a:off x="0" y="2260102"/>
        <a:ext cx="6797675" cy="1129706"/>
      </dsp:txXfrm>
    </dsp:sp>
    <dsp:sp modelId="{5CC05636-6C5E-41B7-8650-15ADF9EF3A57}">
      <dsp:nvSpPr>
        <dsp:cNvPr id="0" name=""/>
        <dsp:cNvSpPr/>
      </dsp:nvSpPr>
      <dsp:spPr>
        <a:xfrm>
          <a:off x="0" y="3389809"/>
          <a:ext cx="6797675" cy="0"/>
        </a:xfrm>
        <a:prstGeom prst="line">
          <a:avLst/>
        </a:prstGeom>
        <a:gradFill rotWithShape="0">
          <a:gsLst>
            <a:gs pos="0">
              <a:schemeClr val="accent2">
                <a:hueOff val="-4304003"/>
                <a:satOff val="3808"/>
                <a:lumOff val="6765"/>
                <a:alphaOff val="0"/>
                <a:shade val="85000"/>
              </a:schemeClr>
            </a:gs>
            <a:gs pos="100000">
              <a:schemeClr val="accent2">
                <a:hueOff val="-4304003"/>
                <a:satOff val="3808"/>
                <a:lumOff val="6765"/>
                <a:alphaOff val="0"/>
                <a:tint val="90000"/>
                <a:alpha val="100000"/>
                <a:satMod val="180000"/>
              </a:schemeClr>
            </a:gs>
          </a:gsLst>
          <a:path path="circle">
            <a:fillToRect l="100000" t="100000" r="100000" b="100000"/>
          </a:path>
        </a:gradFill>
        <a:ln w="9525" cap="flat" cmpd="sng" algn="ctr">
          <a:solidFill>
            <a:schemeClr val="accent2">
              <a:hueOff val="-4304003"/>
              <a:satOff val="3808"/>
              <a:lumOff val="6765"/>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EC43FAF6-CDE1-4CA2-8628-F5F11FCB079D}">
      <dsp:nvSpPr>
        <dsp:cNvPr id="0" name=""/>
        <dsp:cNvSpPr/>
      </dsp:nvSpPr>
      <dsp:spPr>
        <a:xfrm>
          <a:off x="0" y="3389809"/>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a:t>Can you explain what the Social Work role is in a multidisciplinary team (MDT) setting and what are the benefits of MDT working? </a:t>
          </a:r>
          <a:endParaRPr lang="en-US" sz="2200" kern="1200"/>
        </a:p>
      </dsp:txBody>
      <dsp:txXfrm>
        <a:off x="0" y="3389809"/>
        <a:ext cx="6797675" cy="1129706"/>
      </dsp:txXfrm>
    </dsp:sp>
    <dsp:sp modelId="{CC486EEE-615B-4C74-94D7-93D1E2ECECB1}">
      <dsp:nvSpPr>
        <dsp:cNvPr id="0" name=""/>
        <dsp:cNvSpPr/>
      </dsp:nvSpPr>
      <dsp:spPr>
        <a:xfrm>
          <a:off x="0" y="4519515"/>
          <a:ext cx="6797675" cy="0"/>
        </a:xfrm>
        <a:prstGeom prst="line">
          <a:avLst/>
        </a:prstGeom>
        <a:gradFill rotWithShape="0">
          <a:gsLst>
            <a:gs pos="0">
              <a:schemeClr val="accent2">
                <a:hueOff val="-5738671"/>
                <a:satOff val="5077"/>
                <a:lumOff val="9020"/>
                <a:alphaOff val="0"/>
                <a:shade val="85000"/>
              </a:schemeClr>
            </a:gs>
            <a:gs pos="100000">
              <a:schemeClr val="accent2">
                <a:hueOff val="-5738671"/>
                <a:satOff val="5077"/>
                <a:lumOff val="9020"/>
                <a:alphaOff val="0"/>
                <a:tint val="90000"/>
                <a:alpha val="100000"/>
                <a:satMod val="180000"/>
              </a:schemeClr>
            </a:gs>
          </a:gsLst>
          <a:path path="circle">
            <a:fillToRect l="100000" t="100000" r="100000" b="100000"/>
          </a:path>
        </a:gradFill>
        <a:ln w="9525" cap="flat" cmpd="sng" algn="ctr">
          <a:solidFill>
            <a:schemeClr val="accent2">
              <a:hueOff val="-5738671"/>
              <a:satOff val="5077"/>
              <a:lumOff val="902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FB574387-4D84-4656-9BAD-8E2DF0A09B57}">
      <dsp:nvSpPr>
        <dsp:cNvPr id="0" name=""/>
        <dsp:cNvSpPr/>
      </dsp:nvSpPr>
      <dsp:spPr>
        <a:xfrm>
          <a:off x="0" y="4519515"/>
          <a:ext cx="6797675" cy="11297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kern="1200" dirty="0"/>
            <a:t>What is your understanding of working in a strength’s-based way?</a:t>
          </a:r>
          <a:endParaRPr lang="en-US" sz="2200" kern="1200" dirty="0"/>
        </a:p>
      </dsp:txBody>
      <dsp:txXfrm>
        <a:off x="0" y="4519515"/>
        <a:ext cx="6797675" cy="11297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880FD4-0BDC-4956-AC2F-39BDAD754707}">
      <dsp:nvSpPr>
        <dsp:cNvPr id="0" name=""/>
        <dsp:cNvSpPr/>
      </dsp:nvSpPr>
      <dsp:spPr>
        <a:xfrm>
          <a:off x="2946" y="373475"/>
          <a:ext cx="2337792" cy="1402675"/>
        </a:xfrm>
        <a:prstGeom prst="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Start applying jobs at a time that is right for you, there is plenty of jobs out there! </a:t>
          </a:r>
          <a:endParaRPr lang="en-US" sz="1500" kern="1200" dirty="0"/>
        </a:p>
      </dsp:txBody>
      <dsp:txXfrm>
        <a:off x="2946" y="373475"/>
        <a:ext cx="2337792" cy="1402675"/>
      </dsp:txXfrm>
    </dsp:sp>
    <dsp:sp modelId="{A3F54B6E-ABD7-4AE8-A57C-0046AAA43F8A}">
      <dsp:nvSpPr>
        <dsp:cNvPr id="0" name=""/>
        <dsp:cNvSpPr/>
      </dsp:nvSpPr>
      <dsp:spPr>
        <a:xfrm>
          <a:off x="2574518" y="373475"/>
          <a:ext cx="2337792" cy="1402675"/>
        </a:xfrm>
        <a:prstGeom prst="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Make a list of all things you need or want to complete on your final placement in preparation. </a:t>
          </a:r>
          <a:endParaRPr lang="en-US" sz="1500" kern="1200"/>
        </a:p>
      </dsp:txBody>
      <dsp:txXfrm>
        <a:off x="2574518" y="373475"/>
        <a:ext cx="2337792" cy="1402675"/>
      </dsp:txXfrm>
    </dsp:sp>
    <dsp:sp modelId="{DF96C764-8078-4537-8C7D-8DBEF043186F}">
      <dsp:nvSpPr>
        <dsp:cNvPr id="0" name=""/>
        <dsp:cNvSpPr/>
      </dsp:nvSpPr>
      <dsp:spPr>
        <a:xfrm>
          <a:off x="5146089" y="373475"/>
          <a:ext cx="2337792" cy="1402675"/>
        </a:xfrm>
        <a:prstGeom prst="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Book spoke placements and shadowing experiences with as many different teams as possible, it all counts! </a:t>
          </a:r>
          <a:endParaRPr lang="en-US" sz="1500" kern="1200"/>
        </a:p>
      </dsp:txBody>
      <dsp:txXfrm>
        <a:off x="5146089" y="373475"/>
        <a:ext cx="2337792" cy="1402675"/>
      </dsp:txXfrm>
    </dsp:sp>
    <dsp:sp modelId="{48AC623F-CDB0-4E83-A610-8C965478D532}">
      <dsp:nvSpPr>
        <dsp:cNvPr id="0" name=""/>
        <dsp:cNvSpPr/>
      </dsp:nvSpPr>
      <dsp:spPr>
        <a:xfrm>
          <a:off x="7717661" y="373475"/>
          <a:ext cx="2337792" cy="1402675"/>
        </a:xfrm>
        <a:prstGeom prst="rect">
          <a:avLst/>
        </a:prstGeom>
        <a:solidFill>
          <a:schemeClr val="accent5">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Think about your transferable skills from all of the different placements. These are all helpful in social work. </a:t>
          </a:r>
          <a:endParaRPr lang="en-US" sz="1500" kern="1200"/>
        </a:p>
      </dsp:txBody>
      <dsp:txXfrm>
        <a:off x="7717661" y="373475"/>
        <a:ext cx="2337792" cy="1402675"/>
      </dsp:txXfrm>
    </dsp:sp>
    <dsp:sp modelId="{B764E941-AA25-4640-8EA6-46B10600AD58}">
      <dsp:nvSpPr>
        <dsp:cNvPr id="0" name=""/>
        <dsp:cNvSpPr/>
      </dsp:nvSpPr>
      <dsp:spPr>
        <a:xfrm>
          <a:off x="2946" y="2009929"/>
          <a:ext cx="2337792" cy="1402675"/>
        </a:xfrm>
        <a:prstGeom prst="rect">
          <a:avLst/>
        </a:prstGeom>
        <a:solidFill>
          <a:schemeClr val="accent6">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Feeling unsure is normal, you have a lot of skills to bring to the world of social work. </a:t>
          </a:r>
          <a:endParaRPr lang="en-US" sz="1500" kern="1200"/>
        </a:p>
      </dsp:txBody>
      <dsp:txXfrm>
        <a:off x="2946" y="2009929"/>
        <a:ext cx="2337792" cy="1402675"/>
      </dsp:txXfrm>
    </dsp:sp>
    <dsp:sp modelId="{FC1C6BB0-D4A0-4535-B254-9EC7EF59FAF8}">
      <dsp:nvSpPr>
        <dsp:cNvPr id="0" name=""/>
        <dsp:cNvSpPr/>
      </dsp:nvSpPr>
      <dsp:spPr>
        <a:xfrm>
          <a:off x="2574518" y="2009929"/>
          <a:ext cx="2337792" cy="1402675"/>
        </a:xfrm>
        <a:prstGeom prst="rect">
          <a:avLst/>
        </a:prstGeom>
        <a:solidFill>
          <a:schemeClr val="accent2">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When applying for jobs, try to use examples from placement to demonstrate you meet the essential or preferred criteria. </a:t>
          </a:r>
          <a:endParaRPr lang="en-US" sz="1500" kern="1200"/>
        </a:p>
      </dsp:txBody>
      <dsp:txXfrm>
        <a:off x="2574518" y="2009929"/>
        <a:ext cx="2337792" cy="1402675"/>
      </dsp:txXfrm>
    </dsp:sp>
    <dsp:sp modelId="{80DA4F62-4ABC-41C5-8BF7-8139775D928E}">
      <dsp:nvSpPr>
        <dsp:cNvPr id="0" name=""/>
        <dsp:cNvSpPr/>
      </dsp:nvSpPr>
      <dsp:spPr>
        <a:xfrm>
          <a:off x="5146089" y="2009929"/>
          <a:ext cx="2337792" cy="1402675"/>
        </a:xfrm>
        <a:prstGeom prst="rect">
          <a:avLst/>
        </a:prstGeom>
        <a:solidFill>
          <a:schemeClr val="accent3">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a:t>Ask at interviews about what support is offered when completing the ASYE program. This is vital for your growth as a practitioner. </a:t>
          </a:r>
          <a:endParaRPr lang="en-US" sz="1500" kern="1200"/>
        </a:p>
      </dsp:txBody>
      <dsp:txXfrm>
        <a:off x="5146089" y="2009929"/>
        <a:ext cx="2337792" cy="1402675"/>
      </dsp:txXfrm>
    </dsp:sp>
    <dsp:sp modelId="{937499F1-5A33-40B6-8AE2-6254EB242902}">
      <dsp:nvSpPr>
        <dsp:cNvPr id="0" name=""/>
        <dsp:cNvSpPr/>
      </dsp:nvSpPr>
      <dsp:spPr>
        <a:xfrm>
          <a:off x="7717661" y="2009929"/>
          <a:ext cx="2337792" cy="1402675"/>
        </a:xfrm>
        <a:prstGeom prst="rect">
          <a:avLst/>
        </a:prstGeom>
        <a:solidFill>
          <a:schemeClr val="accent4">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GB" sz="1500" kern="1200" dirty="0"/>
            <a:t>When in post, utilise your supervision and all training opportunities. It really helps</a:t>
          </a:r>
          <a:endParaRPr lang="en-US" sz="1500" kern="1200" dirty="0"/>
        </a:p>
      </dsp:txBody>
      <dsp:txXfrm>
        <a:off x="7717661" y="2009929"/>
        <a:ext cx="2337792" cy="14026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6E2AF7-1B78-4588-92E8-F00736744F97}">
      <dsp:nvSpPr>
        <dsp:cNvPr id="0" name=""/>
        <dsp:cNvSpPr/>
      </dsp:nvSpPr>
      <dsp:spPr>
        <a:xfrm>
          <a:off x="965434"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410FB2F-8B83-42ED-98F8-CA959455B915}">
      <dsp:nvSpPr>
        <dsp:cNvPr id="0" name=""/>
        <dsp:cNvSpPr/>
      </dsp:nvSpPr>
      <dsp:spPr>
        <a:xfrm>
          <a:off x="1098658" y="134137"/>
          <a:ext cx="358681" cy="35868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3BF321-23A7-41CA-8D6E-E39E018C7801}">
      <dsp:nvSpPr>
        <dsp:cNvPr id="0" name=""/>
        <dsp:cNvSpPr/>
      </dsp:nvSpPr>
      <dsp:spPr>
        <a:xfrm>
          <a:off x="765597" y="820756"/>
          <a:ext cx="1024804"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Prevent and reduce the need for support </a:t>
          </a:r>
          <a:endParaRPr lang="en-US" sz="1050" b="1" kern="1200" dirty="0"/>
        </a:p>
      </dsp:txBody>
      <dsp:txXfrm>
        <a:off x="765597" y="820756"/>
        <a:ext cx="1024804" cy="409921"/>
      </dsp:txXfrm>
    </dsp:sp>
    <dsp:sp modelId="{9A60DA29-B42A-4148-BDCC-27BAB08A7258}">
      <dsp:nvSpPr>
        <dsp:cNvPr id="0" name=""/>
        <dsp:cNvSpPr/>
      </dsp:nvSpPr>
      <dsp:spPr>
        <a:xfrm>
          <a:off x="2236786"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97F64AD-3F9F-4A95-ADFE-95A035A02CBE}">
      <dsp:nvSpPr>
        <dsp:cNvPr id="0" name=""/>
        <dsp:cNvSpPr/>
      </dsp:nvSpPr>
      <dsp:spPr>
        <a:xfrm>
          <a:off x="2370011" y="134137"/>
          <a:ext cx="358681" cy="35868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FF633D-6BAE-4A38-8745-A8663B8E6348}">
      <dsp:nvSpPr>
        <dsp:cNvPr id="0" name=""/>
        <dsp:cNvSpPr/>
      </dsp:nvSpPr>
      <dsp:spPr>
        <a:xfrm>
          <a:off x="1969742" y="820756"/>
          <a:ext cx="1159218"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Maximise </a:t>
          </a:r>
          <a:r>
            <a:rPr lang="en-GB" sz="1000" b="1" kern="1200" dirty="0"/>
            <a:t>independence AND strengths </a:t>
          </a:r>
          <a:endParaRPr lang="en-US" sz="1000" b="1" kern="1200" dirty="0"/>
        </a:p>
      </dsp:txBody>
      <dsp:txXfrm>
        <a:off x="1969742" y="820756"/>
        <a:ext cx="1159218" cy="409921"/>
      </dsp:txXfrm>
    </dsp:sp>
    <dsp:sp modelId="{40DFB90A-4465-4CFF-B82D-5C54DFE7F2CD}">
      <dsp:nvSpPr>
        <dsp:cNvPr id="0" name=""/>
        <dsp:cNvSpPr/>
      </dsp:nvSpPr>
      <dsp:spPr>
        <a:xfrm>
          <a:off x="3508138"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AD1A0BA-881B-4D9B-8D69-81562F6F15E7}">
      <dsp:nvSpPr>
        <dsp:cNvPr id="0" name=""/>
        <dsp:cNvSpPr/>
      </dsp:nvSpPr>
      <dsp:spPr>
        <a:xfrm>
          <a:off x="3589917" y="120754"/>
          <a:ext cx="358681" cy="35868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31BCAC-F6D5-44A8-A48D-8924D3AE01E7}">
      <dsp:nvSpPr>
        <dsp:cNvPr id="0" name=""/>
        <dsp:cNvSpPr/>
      </dsp:nvSpPr>
      <dsp:spPr>
        <a:xfrm>
          <a:off x="3308301" y="820756"/>
          <a:ext cx="1024804"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Provide people  choice and control over their lives </a:t>
          </a:r>
          <a:endParaRPr lang="en-US" sz="1050" b="1" kern="1200" dirty="0"/>
        </a:p>
      </dsp:txBody>
      <dsp:txXfrm>
        <a:off x="3308301" y="820756"/>
        <a:ext cx="1024804" cy="409921"/>
      </dsp:txXfrm>
    </dsp:sp>
    <dsp:sp modelId="{394EEC9D-9CFA-45BB-B360-19898839E77B}">
      <dsp:nvSpPr>
        <dsp:cNvPr id="0" name=""/>
        <dsp:cNvSpPr/>
      </dsp:nvSpPr>
      <dsp:spPr>
        <a:xfrm>
          <a:off x="4783841"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2B932A8-6CE5-4CA1-A7FE-D7A20BE1874D}">
      <dsp:nvSpPr>
        <dsp:cNvPr id="0" name=""/>
        <dsp:cNvSpPr/>
      </dsp:nvSpPr>
      <dsp:spPr>
        <a:xfrm>
          <a:off x="4917065" y="134137"/>
          <a:ext cx="358681" cy="35868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C13A883-FFA3-41B5-A013-663CBD780383}">
      <dsp:nvSpPr>
        <dsp:cNvPr id="0" name=""/>
        <dsp:cNvSpPr/>
      </dsp:nvSpPr>
      <dsp:spPr>
        <a:xfrm>
          <a:off x="4512447" y="820756"/>
          <a:ext cx="1167918"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Work in partnership with the people we support </a:t>
          </a:r>
        </a:p>
        <a:p>
          <a:pPr marL="0" lvl="0" indent="0" algn="ctr" defTabSz="466725">
            <a:spcBef>
              <a:spcPct val="0"/>
            </a:spcBef>
            <a:spcAft>
              <a:spcPct val="35000"/>
            </a:spcAft>
            <a:buNone/>
          </a:pPr>
          <a:endParaRPr lang="en-US" sz="1100" kern="1200" dirty="0"/>
        </a:p>
      </dsp:txBody>
      <dsp:txXfrm>
        <a:off x="4512447" y="820756"/>
        <a:ext cx="1167918" cy="409921"/>
      </dsp:txXfrm>
    </dsp:sp>
    <dsp:sp modelId="{8D4931EC-8417-4DCA-A83E-E8A095C1BEBB}">
      <dsp:nvSpPr>
        <dsp:cNvPr id="0" name=""/>
        <dsp:cNvSpPr/>
      </dsp:nvSpPr>
      <dsp:spPr>
        <a:xfrm>
          <a:off x="6059543"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D8FA533-3825-46D5-8474-B83D1B9BD8DA}">
      <dsp:nvSpPr>
        <dsp:cNvPr id="0" name=""/>
        <dsp:cNvSpPr/>
      </dsp:nvSpPr>
      <dsp:spPr>
        <a:xfrm>
          <a:off x="6192768" y="134137"/>
          <a:ext cx="358681" cy="358681"/>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CB4E80-2D6E-424E-94E4-ED4DFADE2AB6}">
      <dsp:nvSpPr>
        <dsp:cNvPr id="0" name=""/>
        <dsp:cNvSpPr/>
      </dsp:nvSpPr>
      <dsp:spPr>
        <a:xfrm>
          <a:off x="5859706" y="820756"/>
          <a:ext cx="1024804"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Empower people to make their own decisions </a:t>
          </a:r>
          <a:endParaRPr lang="en-US" sz="1050" b="1" kern="1200" dirty="0"/>
        </a:p>
      </dsp:txBody>
      <dsp:txXfrm>
        <a:off x="5859706" y="820756"/>
        <a:ext cx="1024804" cy="409921"/>
      </dsp:txXfrm>
    </dsp:sp>
    <dsp:sp modelId="{FFBC5AC4-C110-4220-BC9B-6E36FDF7F8CE}">
      <dsp:nvSpPr>
        <dsp:cNvPr id="0" name=""/>
        <dsp:cNvSpPr/>
      </dsp:nvSpPr>
      <dsp:spPr>
        <a:xfrm>
          <a:off x="7263689"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D93C12E-94D4-4A1C-85AB-2B4BF8D0809A}">
      <dsp:nvSpPr>
        <dsp:cNvPr id="0" name=""/>
        <dsp:cNvSpPr/>
      </dsp:nvSpPr>
      <dsp:spPr>
        <a:xfrm>
          <a:off x="7396913" y="134137"/>
          <a:ext cx="358681" cy="358681"/>
        </a:xfrm>
        <a:prstGeom prst="rect">
          <a:avLst/>
        </a:prstGeom>
        <a:blipFill>
          <a:blip xmlns:r="http://schemas.openxmlformats.org/officeDocument/2006/relationships"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B6DCFC-F734-42F9-8928-70D150372588}">
      <dsp:nvSpPr>
        <dsp:cNvPr id="0" name=""/>
        <dsp:cNvSpPr/>
      </dsp:nvSpPr>
      <dsp:spPr>
        <a:xfrm>
          <a:off x="7063852" y="820756"/>
          <a:ext cx="1024804"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Keep people safe without being risk averse or RESTRICTIVE</a:t>
          </a:r>
          <a:endParaRPr lang="en-US" sz="1050" b="1" kern="1200" dirty="0"/>
        </a:p>
      </dsp:txBody>
      <dsp:txXfrm>
        <a:off x="7063852" y="820756"/>
        <a:ext cx="1024804" cy="409921"/>
      </dsp:txXfrm>
    </dsp:sp>
    <dsp:sp modelId="{56E30E9F-0254-4A6B-950F-94AE638D1CEF}">
      <dsp:nvSpPr>
        <dsp:cNvPr id="0" name=""/>
        <dsp:cNvSpPr/>
      </dsp:nvSpPr>
      <dsp:spPr>
        <a:xfrm>
          <a:off x="8467834" y="912"/>
          <a:ext cx="625130" cy="625130"/>
        </a:xfrm>
        <a:prstGeom prst="round2DiagRect">
          <a:avLst>
            <a:gd name="adj1" fmla="val 29727"/>
            <a:gd name="adj2" fmla="val 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6E1968-3285-4B2E-A9CD-BD2DC69B5E0E}">
      <dsp:nvSpPr>
        <dsp:cNvPr id="0" name=""/>
        <dsp:cNvSpPr/>
      </dsp:nvSpPr>
      <dsp:spPr>
        <a:xfrm>
          <a:off x="8601059" y="134137"/>
          <a:ext cx="358681" cy="358681"/>
        </a:xfrm>
        <a:prstGeom prst="rect">
          <a:avLst/>
        </a:prstGeom>
        <a:blipFill>
          <a:blip xmlns:r="http://schemas.openxmlformats.org/officeDocument/2006/relationships"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a:blip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173398-68C1-443E-A8ED-A4AF4DB5DD6A}">
      <dsp:nvSpPr>
        <dsp:cNvPr id="0" name=""/>
        <dsp:cNvSpPr/>
      </dsp:nvSpPr>
      <dsp:spPr>
        <a:xfrm>
          <a:off x="8267997" y="820756"/>
          <a:ext cx="1024804" cy="4099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66725">
            <a:lnSpc>
              <a:spcPct val="100000"/>
            </a:lnSpc>
            <a:spcBef>
              <a:spcPct val="0"/>
            </a:spcBef>
            <a:spcAft>
              <a:spcPct val="35000"/>
            </a:spcAft>
            <a:buNone/>
            <a:defRPr cap="all"/>
          </a:pPr>
          <a:r>
            <a:rPr lang="en-GB" sz="1050" b="1" kern="1200" dirty="0"/>
            <a:t>Have high aspiration for people </a:t>
          </a:r>
          <a:endParaRPr lang="en-US" sz="1050" b="1" kern="1200" dirty="0"/>
        </a:p>
      </dsp:txBody>
      <dsp:txXfrm>
        <a:off x="8267997" y="820756"/>
        <a:ext cx="1024804" cy="40992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3F0E22-0BF7-4BF9-9134-61A642CB38AE}">
      <dsp:nvSpPr>
        <dsp:cNvPr id="0" name=""/>
        <dsp:cNvSpPr/>
      </dsp:nvSpPr>
      <dsp:spPr>
        <a:xfrm>
          <a:off x="0" y="1816"/>
          <a:ext cx="5359592" cy="0"/>
        </a:xfrm>
        <a:prstGeom prst="line">
          <a:avLst/>
        </a:prstGeom>
        <a:gradFill rotWithShape="0">
          <a:gsLst>
            <a:gs pos="0">
              <a:schemeClr val="accent2">
                <a:hueOff val="0"/>
                <a:satOff val="0"/>
                <a:lumOff val="0"/>
                <a:alphaOff val="0"/>
                <a:shade val="85000"/>
              </a:schemeClr>
            </a:gs>
            <a:gs pos="100000">
              <a:schemeClr val="accent2">
                <a:hueOff val="0"/>
                <a:satOff val="0"/>
                <a:lumOff val="0"/>
                <a:alphaOff val="0"/>
                <a:tint val="90000"/>
                <a:alpha val="100000"/>
                <a:satMod val="180000"/>
              </a:schemeClr>
            </a:gs>
          </a:gsLst>
          <a:path path="circle">
            <a:fillToRect l="100000" t="100000" r="100000" b="100000"/>
          </a:path>
        </a:gradFill>
        <a:ln w="9525" cap="flat" cmpd="sng" algn="ctr">
          <a:solidFill>
            <a:schemeClr val="accent2">
              <a:hueOff val="0"/>
              <a:satOff val="0"/>
              <a:lumOff val="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3C5A5BDF-618E-482A-9273-C27EA97111CF}">
      <dsp:nvSpPr>
        <dsp:cNvPr id="0" name=""/>
        <dsp:cNvSpPr/>
      </dsp:nvSpPr>
      <dsp:spPr>
        <a:xfrm>
          <a:off x="0" y="1816"/>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GB" sz="2200" b="0" kern="1200" dirty="0"/>
            <a:t>1. Applying for Social Work jobs</a:t>
          </a:r>
          <a:endParaRPr lang="en-US" sz="2200" b="0" kern="1200" dirty="0"/>
        </a:p>
      </dsp:txBody>
      <dsp:txXfrm>
        <a:off x="0" y="1816"/>
        <a:ext cx="5359592" cy="619398"/>
      </dsp:txXfrm>
    </dsp:sp>
    <dsp:sp modelId="{59DEB915-9F94-456F-8C55-2F4F29D76E7E}">
      <dsp:nvSpPr>
        <dsp:cNvPr id="0" name=""/>
        <dsp:cNvSpPr/>
      </dsp:nvSpPr>
      <dsp:spPr>
        <a:xfrm>
          <a:off x="0" y="621214"/>
          <a:ext cx="5359592" cy="0"/>
        </a:xfrm>
        <a:prstGeom prst="line">
          <a:avLst/>
        </a:prstGeom>
        <a:gradFill rotWithShape="0">
          <a:gsLst>
            <a:gs pos="0">
              <a:schemeClr val="accent2">
                <a:hueOff val="-1147734"/>
                <a:satOff val="1015"/>
                <a:lumOff val="1804"/>
                <a:alphaOff val="0"/>
                <a:shade val="85000"/>
              </a:schemeClr>
            </a:gs>
            <a:gs pos="100000">
              <a:schemeClr val="accent2">
                <a:hueOff val="-1147734"/>
                <a:satOff val="1015"/>
                <a:lumOff val="1804"/>
                <a:alphaOff val="0"/>
                <a:tint val="90000"/>
                <a:alpha val="100000"/>
                <a:satMod val="180000"/>
              </a:schemeClr>
            </a:gs>
          </a:gsLst>
          <a:path path="circle">
            <a:fillToRect l="100000" t="100000" r="100000" b="100000"/>
          </a:path>
        </a:gradFill>
        <a:ln w="9525" cap="flat" cmpd="sng" algn="ctr">
          <a:solidFill>
            <a:schemeClr val="accent2">
              <a:hueOff val="-1147734"/>
              <a:satOff val="1015"/>
              <a:lumOff val="1804"/>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4DC24EB4-4EE7-42D6-B599-D01B0CA0E9BA}">
      <dsp:nvSpPr>
        <dsp:cNvPr id="0" name=""/>
        <dsp:cNvSpPr/>
      </dsp:nvSpPr>
      <dsp:spPr>
        <a:xfrm>
          <a:off x="0" y="621214"/>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2. Job Application forms  </a:t>
          </a:r>
        </a:p>
      </dsp:txBody>
      <dsp:txXfrm>
        <a:off x="0" y="621214"/>
        <a:ext cx="5359592" cy="619398"/>
      </dsp:txXfrm>
    </dsp:sp>
    <dsp:sp modelId="{44E834EA-F1D7-4026-A279-9FF7DCB99EC6}">
      <dsp:nvSpPr>
        <dsp:cNvPr id="0" name=""/>
        <dsp:cNvSpPr/>
      </dsp:nvSpPr>
      <dsp:spPr>
        <a:xfrm>
          <a:off x="0" y="1240613"/>
          <a:ext cx="5359592" cy="0"/>
        </a:xfrm>
        <a:prstGeom prst="line">
          <a:avLst/>
        </a:prstGeom>
        <a:gradFill rotWithShape="0">
          <a:gsLst>
            <a:gs pos="0">
              <a:schemeClr val="accent2">
                <a:hueOff val="-2295469"/>
                <a:satOff val="2031"/>
                <a:lumOff val="3608"/>
                <a:alphaOff val="0"/>
                <a:shade val="85000"/>
              </a:schemeClr>
            </a:gs>
            <a:gs pos="100000">
              <a:schemeClr val="accent2">
                <a:hueOff val="-2295469"/>
                <a:satOff val="2031"/>
                <a:lumOff val="3608"/>
                <a:alphaOff val="0"/>
                <a:tint val="90000"/>
                <a:alpha val="100000"/>
                <a:satMod val="180000"/>
              </a:schemeClr>
            </a:gs>
          </a:gsLst>
          <a:path path="circle">
            <a:fillToRect l="100000" t="100000" r="100000" b="100000"/>
          </a:path>
        </a:gradFill>
        <a:ln w="9525" cap="flat" cmpd="sng" algn="ctr">
          <a:solidFill>
            <a:schemeClr val="accent2">
              <a:hueOff val="-2295469"/>
              <a:satOff val="2031"/>
              <a:lumOff val="3608"/>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0CD51087-FB69-4F42-8B86-D1E16C751E56}">
      <dsp:nvSpPr>
        <dsp:cNvPr id="0" name=""/>
        <dsp:cNvSpPr/>
      </dsp:nvSpPr>
      <dsp:spPr>
        <a:xfrm>
          <a:off x="0" y="1240613"/>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3. Interview Preparation</a:t>
          </a:r>
        </a:p>
      </dsp:txBody>
      <dsp:txXfrm>
        <a:off x="0" y="1240613"/>
        <a:ext cx="5359592" cy="619398"/>
      </dsp:txXfrm>
    </dsp:sp>
    <dsp:sp modelId="{20C09A80-26F6-474E-A607-C4888AD61B26}">
      <dsp:nvSpPr>
        <dsp:cNvPr id="0" name=""/>
        <dsp:cNvSpPr/>
      </dsp:nvSpPr>
      <dsp:spPr>
        <a:xfrm>
          <a:off x="0" y="1860012"/>
          <a:ext cx="5359592" cy="0"/>
        </a:xfrm>
        <a:prstGeom prst="line">
          <a:avLst/>
        </a:prstGeom>
        <a:gradFill rotWithShape="0">
          <a:gsLst>
            <a:gs pos="0">
              <a:schemeClr val="accent2">
                <a:hueOff val="-3443203"/>
                <a:satOff val="3046"/>
                <a:lumOff val="5412"/>
                <a:alphaOff val="0"/>
                <a:shade val="85000"/>
              </a:schemeClr>
            </a:gs>
            <a:gs pos="100000">
              <a:schemeClr val="accent2">
                <a:hueOff val="-3443203"/>
                <a:satOff val="3046"/>
                <a:lumOff val="5412"/>
                <a:alphaOff val="0"/>
                <a:tint val="90000"/>
                <a:alpha val="100000"/>
                <a:satMod val="180000"/>
              </a:schemeClr>
            </a:gs>
          </a:gsLst>
          <a:path path="circle">
            <a:fillToRect l="100000" t="100000" r="100000" b="100000"/>
          </a:path>
        </a:gradFill>
        <a:ln w="9525" cap="flat" cmpd="sng" algn="ctr">
          <a:solidFill>
            <a:schemeClr val="accent2">
              <a:hueOff val="-3443203"/>
              <a:satOff val="3046"/>
              <a:lumOff val="5412"/>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C6D036EC-4AA8-47B4-B77C-30182C6E03ED}">
      <dsp:nvSpPr>
        <dsp:cNvPr id="0" name=""/>
        <dsp:cNvSpPr/>
      </dsp:nvSpPr>
      <dsp:spPr>
        <a:xfrm>
          <a:off x="0" y="1860012"/>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4. Social Work job roles in an </a:t>
          </a:r>
          <a:r>
            <a:rPr lang="en-US" sz="2200" kern="1200" dirty="0">
              <a:solidFill>
                <a:schemeClr val="accent1"/>
              </a:solidFill>
            </a:rPr>
            <a:t>Adults</a:t>
          </a:r>
          <a:r>
            <a:rPr lang="en-US" sz="2200" kern="1200" dirty="0"/>
            <a:t> setting</a:t>
          </a:r>
        </a:p>
      </dsp:txBody>
      <dsp:txXfrm>
        <a:off x="0" y="1860012"/>
        <a:ext cx="5359592" cy="619398"/>
      </dsp:txXfrm>
    </dsp:sp>
    <dsp:sp modelId="{B80F5D3D-0A31-4DEE-B458-ED448595791B}">
      <dsp:nvSpPr>
        <dsp:cNvPr id="0" name=""/>
        <dsp:cNvSpPr/>
      </dsp:nvSpPr>
      <dsp:spPr>
        <a:xfrm>
          <a:off x="0" y="2479410"/>
          <a:ext cx="5359592" cy="0"/>
        </a:xfrm>
        <a:prstGeom prst="line">
          <a:avLst/>
        </a:prstGeom>
        <a:gradFill rotWithShape="0">
          <a:gsLst>
            <a:gs pos="0">
              <a:schemeClr val="accent2">
                <a:hueOff val="-4590937"/>
                <a:satOff val="4062"/>
                <a:lumOff val="7216"/>
                <a:alphaOff val="0"/>
                <a:shade val="85000"/>
              </a:schemeClr>
            </a:gs>
            <a:gs pos="100000">
              <a:schemeClr val="accent2">
                <a:hueOff val="-4590937"/>
                <a:satOff val="4062"/>
                <a:lumOff val="7216"/>
                <a:alphaOff val="0"/>
                <a:tint val="90000"/>
                <a:alpha val="100000"/>
                <a:satMod val="180000"/>
              </a:schemeClr>
            </a:gs>
          </a:gsLst>
          <a:path path="circle">
            <a:fillToRect l="100000" t="100000" r="100000" b="100000"/>
          </a:path>
        </a:gradFill>
        <a:ln w="9525" cap="flat" cmpd="sng" algn="ctr">
          <a:solidFill>
            <a:schemeClr val="accent2">
              <a:hueOff val="-4590937"/>
              <a:satOff val="4062"/>
              <a:lumOff val="7216"/>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231EDB8F-2698-4021-BB66-830AA9ACEC50}">
      <dsp:nvSpPr>
        <dsp:cNvPr id="0" name=""/>
        <dsp:cNvSpPr/>
      </dsp:nvSpPr>
      <dsp:spPr>
        <a:xfrm>
          <a:off x="0" y="2479410"/>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5. Social Work job roles in a </a:t>
          </a:r>
          <a:r>
            <a:rPr lang="en-US" sz="2200" kern="1200" dirty="0">
              <a:solidFill>
                <a:schemeClr val="accent1"/>
              </a:solidFill>
            </a:rPr>
            <a:t>Childrens</a:t>
          </a:r>
          <a:r>
            <a:rPr lang="en-US" sz="2200" kern="1200" dirty="0"/>
            <a:t> setting </a:t>
          </a:r>
        </a:p>
      </dsp:txBody>
      <dsp:txXfrm>
        <a:off x="0" y="2479410"/>
        <a:ext cx="5359592" cy="619398"/>
      </dsp:txXfrm>
    </dsp:sp>
    <dsp:sp modelId="{49C900AA-89FC-4A1E-A49A-65A22A000E90}">
      <dsp:nvSpPr>
        <dsp:cNvPr id="0" name=""/>
        <dsp:cNvSpPr/>
      </dsp:nvSpPr>
      <dsp:spPr>
        <a:xfrm>
          <a:off x="0" y="3098809"/>
          <a:ext cx="5359592" cy="0"/>
        </a:xfrm>
        <a:prstGeom prst="line">
          <a:avLst/>
        </a:prstGeom>
        <a:gradFill rotWithShape="0">
          <a:gsLst>
            <a:gs pos="0">
              <a:schemeClr val="accent2">
                <a:hueOff val="-5738671"/>
                <a:satOff val="5077"/>
                <a:lumOff val="9020"/>
                <a:alphaOff val="0"/>
                <a:shade val="85000"/>
              </a:schemeClr>
            </a:gs>
            <a:gs pos="100000">
              <a:schemeClr val="accent2">
                <a:hueOff val="-5738671"/>
                <a:satOff val="5077"/>
                <a:lumOff val="9020"/>
                <a:alphaOff val="0"/>
                <a:tint val="90000"/>
                <a:alpha val="100000"/>
                <a:satMod val="180000"/>
              </a:schemeClr>
            </a:gs>
          </a:gsLst>
          <a:path path="circle">
            <a:fillToRect l="100000" t="100000" r="100000" b="100000"/>
          </a:path>
        </a:gradFill>
        <a:ln w="9525" cap="flat" cmpd="sng" algn="ctr">
          <a:solidFill>
            <a:schemeClr val="accent2">
              <a:hueOff val="-5738671"/>
              <a:satOff val="5077"/>
              <a:lumOff val="9020"/>
              <a:alphaOff val="0"/>
            </a:schemeClr>
          </a:solidFill>
          <a:prstDash val="solid"/>
        </a:ln>
        <a:effectLst/>
      </dsp:spPr>
      <dsp:style>
        <a:lnRef idx="1">
          <a:scrgbClr r="0" g="0" b="0"/>
        </a:lnRef>
        <a:fillRef idx="3">
          <a:scrgbClr r="0" g="0" b="0"/>
        </a:fillRef>
        <a:effectRef idx="2">
          <a:scrgbClr r="0" g="0" b="0"/>
        </a:effectRef>
        <a:fontRef idx="minor">
          <a:schemeClr val="lt1"/>
        </a:fontRef>
      </dsp:style>
    </dsp:sp>
    <dsp:sp modelId="{62B8E6BF-7226-4AA2-9E1A-8DA1DC5148F3}">
      <dsp:nvSpPr>
        <dsp:cNvPr id="0" name=""/>
        <dsp:cNvSpPr/>
      </dsp:nvSpPr>
      <dsp:spPr>
        <a:xfrm>
          <a:off x="0" y="3098809"/>
          <a:ext cx="5359592" cy="6193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6. Questions and reflections </a:t>
          </a:r>
        </a:p>
      </dsp:txBody>
      <dsp:txXfrm>
        <a:off x="0" y="3098809"/>
        <a:ext cx="5359592" cy="619398"/>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8/5/layout/IconLeafLabelList">
  <dgm:title val="Icon Leaf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round2DiagRect" r:blip="">
            <dgm:adjLst/>
            <dgm:extLst>
              <a:ext uri="{B698B0E9-8C71-41B9-8309-B3DCBF30829C}">
                <dgm1612:spPr xmlns:dgm1612="http://schemas.microsoft.com/office/drawing/2016/12/diagram">
                  <a:prstGeom prst="round2DiagRect">
                    <a:avLst>
                      <a:gd name="adj1" fmla="val 29727"/>
                      <a:gd name="adj2" fmla="val 0"/>
                    </a:avLst>
                  </a:prstGeom>
                </dgm1612:spPr>
              </a:ext>
            </dgm:ext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3B79D8-4EDF-4F12-9681-BCBF57E0603D}" type="datetimeFigureOut">
              <a:rPr lang="en-GB" smtClean="0"/>
              <a:t>26/03/2025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16C231-5915-4DDC-9258-94A509301EA9}" type="slidenum">
              <a:rPr lang="en-GB" smtClean="0"/>
              <a:t>‹#›</a:t>
            </a:fld>
            <a:endParaRPr lang="en-GB"/>
          </a:p>
        </p:txBody>
      </p:sp>
    </p:spTree>
    <p:extLst>
      <p:ext uri="{BB962C8B-B14F-4D97-AF65-F5344CB8AC3E}">
        <p14:creationId xmlns:p14="http://schemas.microsoft.com/office/powerpoint/2010/main" val="1052286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vawizard.org/wiz-pdf/STAR_Method_Interviews.pdf"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a:t>
            </a:fld>
            <a:endParaRPr lang="en-GB"/>
          </a:p>
        </p:txBody>
      </p:sp>
    </p:spTree>
    <p:extLst>
      <p:ext uri="{BB962C8B-B14F-4D97-AF65-F5344CB8AC3E}">
        <p14:creationId xmlns:p14="http://schemas.microsoft.com/office/powerpoint/2010/main" val="36259113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Shoyley </a:t>
            </a:r>
          </a:p>
          <a:p>
            <a:endParaRPr lang="en-GB" b="1" dirty="0"/>
          </a:p>
          <a:p>
            <a:r>
              <a:rPr lang="en-GB" b="0" dirty="0"/>
              <a:t>15-minute exercise – Pair up with someone, pick a question and plan how you would answer your chosen question. </a:t>
            </a:r>
          </a:p>
        </p:txBody>
      </p:sp>
      <p:sp>
        <p:nvSpPr>
          <p:cNvPr id="4" name="Slide Number Placeholder 3"/>
          <p:cNvSpPr>
            <a:spLocks noGrp="1"/>
          </p:cNvSpPr>
          <p:nvPr>
            <p:ph type="sldNum" sz="quarter" idx="5"/>
          </p:nvPr>
        </p:nvSpPr>
        <p:spPr/>
        <p:txBody>
          <a:bodyPr/>
          <a:lstStyle/>
          <a:p>
            <a:fld id="{9616C231-5915-4DDC-9258-94A509301EA9}" type="slidenum">
              <a:rPr lang="en-GB" smtClean="0"/>
              <a:t>10</a:t>
            </a:fld>
            <a:endParaRPr lang="en-GB"/>
          </a:p>
        </p:txBody>
      </p:sp>
    </p:spTree>
    <p:extLst>
      <p:ext uri="{BB962C8B-B14F-4D97-AF65-F5344CB8AC3E}">
        <p14:creationId xmlns:p14="http://schemas.microsoft.com/office/powerpoint/2010/main" val="981542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11</a:t>
            </a:fld>
            <a:endParaRPr lang="en-GB"/>
          </a:p>
        </p:txBody>
      </p:sp>
    </p:spTree>
    <p:extLst>
      <p:ext uri="{BB962C8B-B14F-4D97-AF65-F5344CB8AC3E}">
        <p14:creationId xmlns:p14="http://schemas.microsoft.com/office/powerpoint/2010/main" val="1976974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1" dirty="0"/>
              <a:t>Shoyley</a:t>
            </a:r>
          </a:p>
        </p:txBody>
      </p:sp>
      <p:sp>
        <p:nvSpPr>
          <p:cNvPr id="4" name="Slide Number Placeholder 3"/>
          <p:cNvSpPr>
            <a:spLocks noGrp="1"/>
          </p:cNvSpPr>
          <p:nvPr>
            <p:ph type="sldNum" sz="quarter" idx="5"/>
          </p:nvPr>
        </p:nvSpPr>
        <p:spPr/>
        <p:txBody>
          <a:bodyPr/>
          <a:lstStyle/>
          <a:p>
            <a:fld id="{9616C231-5915-4DDC-9258-94A509301EA9}" type="slidenum">
              <a:rPr lang="en-GB" smtClean="0"/>
              <a:t>12</a:t>
            </a:fld>
            <a:endParaRPr lang="en-GB"/>
          </a:p>
        </p:txBody>
      </p:sp>
    </p:spTree>
    <p:extLst>
      <p:ext uri="{BB962C8B-B14F-4D97-AF65-F5344CB8AC3E}">
        <p14:creationId xmlns:p14="http://schemas.microsoft.com/office/powerpoint/2010/main" val="41432623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sz="1800" dirty="0">
              <a:effectLst/>
              <a:latin typeface="Arial" panose="020B0604020202020204" pitchFamily="34" charset="0"/>
              <a:ea typeface="Calibri" panose="020F0502020204030204" pitchFamily="34" charset="0"/>
            </a:endParaRPr>
          </a:p>
          <a:p>
            <a:r>
              <a:rPr lang="en-GB" sz="1100" dirty="0">
                <a:effectLst/>
                <a:latin typeface="Arial" panose="020B0604020202020204" pitchFamily="34" charset="0"/>
                <a:ea typeface="Calibri" panose="020F0502020204030204" pitchFamily="34" charset="0"/>
              </a:rPr>
              <a:t>The statutory guidance for the Care Act 2014 embeds strengths-based working as a requirement when it directs us to: consider the person’s own strengths or if any other support might be available in the community to meet the outcomes they want to achieve.</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r>
              <a:rPr lang="en-GB" sz="1100" dirty="0">
                <a:effectLst/>
                <a:latin typeface="Arial" panose="020B0604020202020204" pitchFamily="34" charset="0"/>
                <a:ea typeface="Calibri" panose="020F0502020204030204" pitchFamily="34" charset="0"/>
              </a:rPr>
              <a:t>We have a responsibility to identify ways to reduce, delay, or prevent their need for future care and support, and improve wellbeing. </a:t>
            </a:r>
          </a:p>
          <a:p>
            <a:endParaRPr lang="en-GB" sz="1100" dirty="0">
              <a:effectLst/>
              <a:latin typeface="Arial" panose="020B0604020202020204" pitchFamily="34" charset="0"/>
            </a:endParaRPr>
          </a:p>
          <a:p>
            <a:pPr marL="171450" indent="-171450">
              <a:buFont typeface="Arial" panose="020B0604020202020204" pitchFamily="34" charset="0"/>
              <a:buChar char="•"/>
            </a:pPr>
            <a:r>
              <a:rPr lang="en-GB" sz="1100" dirty="0">
                <a:effectLst/>
                <a:latin typeface="Arial" panose="020B0604020202020204" pitchFamily="34" charset="0"/>
              </a:rPr>
              <a:t>CHC, court work, </a:t>
            </a:r>
            <a:r>
              <a:rPr lang="en-GB" sz="1100" dirty="0" err="1">
                <a:effectLst/>
                <a:latin typeface="Arial" panose="020B0604020202020204" pitchFamily="34" charset="0"/>
              </a:rPr>
              <a:t>appointeeships</a:t>
            </a:r>
            <a:r>
              <a:rPr lang="en-GB" sz="1100" dirty="0">
                <a:effectLst/>
                <a:latin typeface="Arial" panose="020B0604020202020204" pitchFamily="34" charset="0"/>
              </a:rPr>
              <a:t>, deputyships, </a:t>
            </a:r>
            <a:r>
              <a:rPr lang="en-GB" sz="1100">
                <a:effectLst/>
                <a:latin typeface="Arial" panose="020B0604020202020204" pitchFamily="34" charset="0"/>
              </a:rPr>
              <a:t>direct payments…</a:t>
            </a:r>
            <a:endParaRPr lang="en-GB" sz="1100" dirty="0"/>
          </a:p>
        </p:txBody>
      </p:sp>
      <p:sp>
        <p:nvSpPr>
          <p:cNvPr id="4" name="Slide Number Placeholder 3"/>
          <p:cNvSpPr>
            <a:spLocks noGrp="1"/>
          </p:cNvSpPr>
          <p:nvPr>
            <p:ph type="sldNum" sz="quarter" idx="5"/>
          </p:nvPr>
        </p:nvSpPr>
        <p:spPr/>
        <p:txBody>
          <a:bodyPr/>
          <a:lstStyle/>
          <a:p>
            <a:fld id="{9616C231-5915-4DDC-9258-94A509301EA9}" type="slidenum">
              <a:rPr lang="en-GB" smtClean="0"/>
              <a:t>13</a:t>
            </a:fld>
            <a:endParaRPr lang="en-GB"/>
          </a:p>
        </p:txBody>
      </p:sp>
    </p:spTree>
    <p:extLst>
      <p:ext uri="{BB962C8B-B14F-4D97-AF65-F5344CB8AC3E}">
        <p14:creationId xmlns:p14="http://schemas.microsoft.com/office/powerpoint/2010/main" val="3860572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effectLst/>
                <a:latin typeface="Arial" panose="020B0604020202020204" pitchFamily="34" charset="0"/>
                <a:ea typeface="Calibri" panose="020F0502020204030204" pitchFamily="34" charset="0"/>
              </a:rPr>
              <a:t>Shoyley </a:t>
            </a:r>
          </a:p>
          <a:p>
            <a:endParaRPr lang="en-GB" sz="1100" b="1" dirty="0">
              <a:effectLst/>
              <a:latin typeface="Arial" panose="020B0604020202020204" pitchFamily="34" charset="0"/>
              <a:ea typeface="Calibri" panose="020F0502020204030204" pitchFamily="34" charset="0"/>
            </a:endParaRPr>
          </a:p>
          <a:p>
            <a:r>
              <a:rPr lang="en-GB" sz="1100" dirty="0">
                <a:effectLst/>
                <a:latin typeface="Arial" panose="020B0604020202020204" pitchFamily="34" charset="0"/>
                <a:ea typeface="Calibri" panose="020F0502020204030204" pitchFamily="34" charset="0"/>
              </a:rPr>
              <a:t>The statutory guidance for the Care Act 2014 embeds strengths-based working as a requirement when it directs us to: consider the person’s own strengths or if any other support might be available in the community to meet the outcomes they want to achieve.</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r>
              <a:rPr lang="en-GB" sz="1100" dirty="0">
                <a:effectLst/>
                <a:latin typeface="Arial" panose="020B0604020202020204" pitchFamily="34" charset="0"/>
                <a:ea typeface="Calibri" panose="020F0502020204030204" pitchFamily="34" charset="0"/>
              </a:rPr>
              <a:t>We have a responsibility to identify ways to reduce, delay, or prevent their need for future care and support, and improve wellbeing. </a:t>
            </a:r>
          </a:p>
          <a:p>
            <a:endParaRPr lang="en-GB" sz="1100" dirty="0">
              <a:effectLst/>
              <a:latin typeface="Arial" panose="020B0604020202020204" pitchFamily="34" charset="0"/>
            </a:endParaRPr>
          </a:p>
          <a:p>
            <a:r>
              <a:rPr lang="en-GB" sz="1600" b="0" i="0" dirty="0">
                <a:solidFill>
                  <a:srgbClr val="1F1F1F"/>
                </a:solidFill>
                <a:effectLst/>
                <a:latin typeface="Google Sans"/>
              </a:rPr>
              <a:t>Forensic social workers are generally based within secure hospitals, with community support for offenders discharged from secure hospitals being provided by </a:t>
            </a:r>
            <a:r>
              <a:rPr lang="en-GB" sz="1600" b="0" i="0" dirty="0">
                <a:solidFill>
                  <a:srgbClr val="040C28"/>
                </a:solidFill>
                <a:effectLst/>
                <a:latin typeface="Google Sans"/>
              </a:rPr>
              <a:t>multi-disciplinary workers in mental health teams</a:t>
            </a:r>
            <a:r>
              <a:rPr lang="en-GB" sz="1600" b="0" i="0" dirty="0">
                <a:solidFill>
                  <a:srgbClr val="1F1F1F"/>
                </a:solidFill>
                <a:effectLst/>
                <a:latin typeface="Google Sans"/>
              </a:rPr>
              <a:t>.</a:t>
            </a:r>
            <a:endParaRPr lang="en-GB" sz="1100" dirty="0"/>
          </a:p>
        </p:txBody>
      </p:sp>
      <p:sp>
        <p:nvSpPr>
          <p:cNvPr id="4" name="Slide Number Placeholder 3"/>
          <p:cNvSpPr>
            <a:spLocks noGrp="1"/>
          </p:cNvSpPr>
          <p:nvPr>
            <p:ph type="sldNum" sz="quarter" idx="5"/>
          </p:nvPr>
        </p:nvSpPr>
        <p:spPr/>
        <p:txBody>
          <a:bodyPr/>
          <a:lstStyle/>
          <a:p>
            <a:fld id="{9616C231-5915-4DDC-9258-94A509301EA9}" type="slidenum">
              <a:rPr lang="en-GB" smtClean="0"/>
              <a:t>14</a:t>
            </a:fld>
            <a:endParaRPr lang="en-GB"/>
          </a:p>
        </p:txBody>
      </p:sp>
    </p:spTree>
    <p:extLst>
      <p:ext uri="{BB962C8B-B14F-4D97-AF65-F5344CB8AC3E}">
        <p14:creationId xmlns:p14="http://schemas.microsoft.com/office/powerpoint/2010/main" val="135629011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15</a:t>
            </a:fld>
            <a:endParaRPr lang="en-GB"/>
          </a:p>
        </p:txBody>
      </p:sp>
    </p:spTree>
    <p:extLst>
      <p:ext uri="{BB962C8B-B14F-4D97-AF65-F5344CB8AC3E}">
        <p14:creationId xmlns:p14="http://schemas.microsoft.com/office/powerpoint/2010/main" val="905541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16</a:t>
            </a:fld>
            <a:endParaRPr lang="en-GB"/>
          </a:p>
        </p:txBody>
      </p:sp>
    </p:spTree>
    <p:extLst>
      <p:ext uri="{BB962C8B-B14F-4D97-AF65-F5344CB8AC3E}">
        <p14:creationId xmlns:p14="http://schemas.microsoft.com/office/powerpoint/2010/main" val="20253852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17</a:t>
            </a:fld>
            <a:endParaRPr lang="en-GB"/>
          </a:p>
        </p:txBody>
      </p:sp>
    </p:spTree>
    <p:extLst>
      <p:ext uri="{BB962C8B-B14F-4D97-AF65-F5344CB8AC3E}">
        <p14:creationId xmlns:p14="http://schemas.microsoft.com/office/powerpoint/2010/main" val="7537659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1" dirty="0"/>
          </a:p>
        </p:txBody>
      </p:sp>
      <p:sp>
        <p:nvSpPr>
          <p:cNvPr id="4" name="Slide Number Placeholder 3"/>
          <p:cNvSpPr>
            <a:spLocks noGrp="1"/>
          </p:cNvSpPr>
          <p:nvPr>
            <p:ph type="sldNum" sz="quarter" idx="5"/>
          </p:nvPr>
        </p:nvSpPr>
        <p:spPr/>
        <p:txBody>
          <a:bodyPr/>
          <a:lstStyle/>
          <a:p>
            <a:fld id="{9616C231-5915-4DDC-9258-94A509301EA9}" type="slidenum">
              <a:rPr lang="en-GB" smtClean="0"/>
              <a:t>18</a:t>
            </a:fld>
            <a:endParaRPr lang="en-GB"/>
          </a:p>
        </p:txBody>
      </p:sp>
    </p:spTree>
    <p:extLst>
      <p:ext uri="{BB962C8B-B14F-4D97-AF65-F5344CB8AC3E}">
        <p14:creationId xmlns:p14="http://schemas.microsoft.com/office/powerpoint/2010/main" val="9479751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616C231-5915-4DDC-9258-94A509301EA9}" type="slidenum">
              <a:rPr lang="en-GB" smtClean="0"/>
              <a:t>19</a:t>
            </a:fld>
            <a:endParaRPr lang="en-GB"/>
          </a:p>
        </p:txBody>
      </p:sp>
    </p:spTree>
    <p:extLst>
      <p:ext uri="{BB962C8B-B14F-4D97-AF65-F5344CB8AC3E}">
        <p14:creationId xmlns:p14="http://schemas.microsoft.com/office/powerpoint/2010/main" val="1424544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dirty="0"/>
              <a:t>Please free to share any comments or questions during the session, keep it interactive. </a:t>
            </a:r>
          </a:p>
          <a:p>
            <a:r>
              <a:rPr lang="en-GB" sz="1100" dirty="0"/>
              <a:t>What are you hoping to gain from this session? </a:t>
            </a:r>
          </a:p>
          <a:p>
            <a:r>
              <a:rPr lang="en-GB" sz="1100" dirty="0"/>
              <a:t>This session is based on perspectives in Salford; however, you can also take this into any social work jobs you apply for.</a:t>
            </a:r>
          </a:p>
          <a:p>
            <a:r>
              <a:rPr lang="en-GB" sz="1100" dirty="0"/>
              <a:t>Kept information from Salford Childrens, should any of you have an interest in this area. </a:t>
            </a:r>
          </a:p>
        </p:txBody>
      </p:sp>
      <p:sp>
        <p:nvSpPr>
          <p:cNvPr id="4" name="Slide Number Placeholder 3"/>
          <p:cNvSpPr>
            <a:spLocks noGrp="1"/>
          </p:cNvSpPr>
          <p:nvPr>
            <p:ph type="sldNum" sz="quarter" idx="5"/>
          </p:nvPr>
        </p:nvSpPr>
        <p:spPr/>
        <p:txBody>
          <a:bodyPr/>
          <a:lstStyle/>
          <a:p>
            <a:fld id="{9616C231-5915-4DDC-9258-94A509301EA9}" type="slidenum">
              <a:rPr lang="en-GB" smtClean="0"/>
              <a:t>2</a:t>
            </a:fld>
            <a:endParaRPr lang="en-GB"/>
          </a:p>
        </p:txBody>
      </p:sp>
    </p:spTree>
    <p:extLst>
      <p:ext uri="{BB962C8B-B14F-4D97-AF65-F5344CB8AC3E}">
        <p14:creationId xmlns:p14="http://schemas.microsoft.com/office/powerpoint/2010/main" val="169258222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9616C231-5915-4DDC-9258-94A509301EA9}" type="slidenum">
              <a:rPr lang="en-GB" smtClean="0"/>
              <a:t>20</a:t>
            </a:fld>
            <a:endParaRPr lang="en-GB"/>
          </a:p>
        </p:txBody>
      </p:sp>
    </p:spTree>
    <p:extLst>
      <p:ext uri="{BB962C8B-B14F-4D97-AF65-F5344CB8AC3E}">
        <p14:creationId xmlns:p14="http://schemas.microsoft.com/office/powerpoint/2010/main" val="447165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sz="1100" dirty="0"/>
          </a:p>
          <a:p>
            <a:pPr marL="171450" indent="-171450">
              <a:buFont typeface="Arial" panose="020B0604020202020204" pitchFamily="34" charset="0"/>
              <a:buChar char="•"/>
            </a:pPr>
            <a:r>
              <a:rPr lang="en-GB" sz="1100" dirty="0"/>
              <a:t>Apply at a time that feels right for you</a:t>
            </a:r>
          </a:p>
          <a:p>
            <a:pPr marL="171450" indent="-171450">
              <a:buFont typeface="Arial" panose="020B0604020202020204" pitchFamily="34" charset="0"/>
              <a:buChar char="•"/>
            </a:pPr>
            <a:r>
              <a:rPr lang="en-GB" sz="1100" dirty="0"/>
              <a:t>Do you have a particular area of interest? Speak to peers and colleagues if you’re undecided. Or keep an open mind. </a:t>
            </a:r>
          </a:p>
          <a:p>
            <a:pPr marL="171450" indent="-171450">
              <a:buFont typeface="Arial" panose="020B0604020202020204" pitchFamily="34" charset="0"/>
              <a:buChar char="•"/>
            </a:pPr>
            <a:r>
              <a:rPr lang="en-GB" sz="1100" dirty="0"/>
              <a:t>Location can be important, given the commute times. Think about public transport links if you don’t drive. </a:t>
            </a:r>
          </a:p>
          <a:p>
            <a:pPr marL="171450" indent="-171450">
              <a:buFont typeface="Arial" panose="020B0604020202020204" pitchFamily="34" charset="0"/>
              <a:buChar char="•"/>
            </a:pPr>
            <a:r>
              <a:rPr lang="en-GB" sz="1100" dirty="0"/>
              <a:t>Check contract arrangements of the job role, think about if you want something permanent or flexibility to move around </a:t>
            </a:r>
          </a:p>
          <a:p>
            <a:pPr marL="171450" indent="-171450">
              <a:buFont typeface="Arial" panose="020B0604020202020204" pitchFamily="34" charset="0"/>
              <a:buChar char="•"/>
            </a:pPr>
            <a:r>
              <a:rPr lang="en-GB" sz="1100" dirty="0"/>
              <a:t>Working hours, some jobs may require you to work in evenings or over the weekend. </a:t>
            </a:r>
          </a:p>
          <a:p>
            <a:pPr marL="171450" indent="-171450">
              <a:buFont typeface="Arial" panose="020B0604020202020204" pitchFamily="34" charset="0"/>
              <a:buChar char="•"/>
            </a:pPr>
            <a:r>
              <a:rPr lang="en-GB" sz="1100" dirty="0"/>
              <a:t>More on JD and PS in next slides </a:t>
            </a:r>
          </a:p>
          <a:p>
            <a:pPr marL="171450" indent="-171450">
              <a:buFont typeface="Arial" panose="020B0604020202020204" pitchFamily="34" charset="0"/>
              <a:buChar char="•"/>
            </a:pPr>
            <a:r>
              <a:rPr lang="en-GB" sz="1100" dirty="0"/>
              <a:t>What will the post offer you? How will it support your future professional goals. </a:t>
            </a:r>
          </a:p>
        </p:txBody>
      </p:sp>
      <p:sp>
        <p:nvSpPr>
          <p:cNvPr id="4" name="Slide Number Placeholder 3"/>
          <p:cNvSpPr>
            <a:spLocks noGrp="1"/>
          </p:cNvSpPr>
          <p:nvPr>
            <p:ph type="sldNum" sz="quarter" idx="5"/>
          </p:nvPr>
        </p:nvSpPr>
        <p:spPr/>
        <p:txBody>
          <a:bodyPr/>
          <a:lstStyle/>
          <a:p>
            <a:fld id="{9616C231-5915-4DDC-9258-94A509301EA9}" type="slidenum">
              <a:rPr lang="en-GB" smtClean="0"/>
              <a:t>3</a:t>
            </a:fld>
            <a:endParaRPr lang="en-GB"/>
          </a:p>
        </p:txBody>
      </p:sp>
    </p:spTree>
    <p:extLst>
      <p:ext uri="{BB962C8B-B14F-4D97-AF65-F5344CB8AC3E}">
        <p14:creationId xmlns:p14="http://schemas.microsoft.com/office/powerpoint/2010/main" val="776267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dirty="0"/>
              <a:t>Student careers fair has now passed, and these are excellent opportunity to find out more information</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EMPLOYABILITY WORKSHOPS</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INTERVIEW SIMULATION</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WORKSHOPS</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Q&amp;A PANELS WITH NQSW</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AND EMPLOYERS</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ASYE WORKSHOPS</a:t>
            </a:r>
          </a:p>
          <a:p>
            <a:pPr>
              <a:buFont typeface="Arial" panose="020B0604020202020204" pitchFamily="34" charset="0"/>
              <a:buChar char="•"/>
            </a:pPr>
            <a:r>
              <a:rPr lang="en-GB" sz="1200" dirty="0">
                <a:solidFill>
                  <a:schemeClr val="tx1"/>
                </a:solidFill>
                <a:latin typeface="Calibri" panose="020F0502020204030204" pitchFamily="34" charset="0"/>
                <a:cs typeface="Calibri" panose="020F0502020204030204" pitchFamily="34" charset="0"/>
              </a:rPr>
              <a:t>GM EMPLOYER STALLS</a:t>
            </a:r>
          </a:p>
          <a:p>
            <a:endParaRPr lang="en-GB" b="0" dirty="0"/>
          </a:p>
        </p:txBody>
      </p:sp>
      <p:sp>
        <p:nvSpPr>
          <p:cNvPr id="4" name="Slide Number Placeholder 3"/>
          <p:cNvSpPr>
            <a:spLocks noGrp="1"/>
          </p:cNvSpPr>
          <p:nvPr>
            <p:ph type="sldNum" sz="quarter" idx="5"/>
          </p:nvPr>
        </p:nvSpPr>
        <p:spPr/>
        <p:txBody>
          <a:bodyPr/>
          <a:lstStyle/>
          <a:p>
            <a:fld id="{9616C231-5915-4DDC-9258-94A509301EA9}" type="slidenum">
              <a:rPr lang="en-GB" smtClean="0"/>
              <a:t>4</a:t>
            </a:fld>
            <a:endParaRPr lang="en-GB"/>
          </a:p>
        </p:txBody>
      </p:sp>
    </p:spTree>
    <p:extLst>
      <p:ext uri="{BB962C8B-B14F-4D97-AF65-F5344CB8AC3E}">
        <p14:creationId xmlns:p14="http://schemas.microsoft.com/office/powerpoint/2010/main" val="42709397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GB" dirty="0"/>
          </a:p>
          <a:p>
            <a:pPr marL="171450" indent="-171450">
              <a:buFont typeface="Arial" panose="020B0604020202020204" pitchFamily="34" charset="0"/>
              <a:buChar char="•"/>
            </a:pPr>
            <a:r>
              <a:rPr lang="en-GB" dirty="0"/>
              <a:t>Completing a job application is the first stage where employers get an opportunity to view applicant’s skills, experience, and knowledge relating to the advertised position. This process helps hiring managers to make judgements on candidates they wish to select for the next stage which is the interview. Therefore, it is important at this stage that students sell themselves, demonstrating their abilities that will help them to stand out in a competitive market.</a:t>
            </a:r>
          </a:p>
          <a:p>
            <a:pPr marL="171450" indent="-171450">
              <a:buFont typeface="Arial" panose="020B0604020202020204" pitchFamily="34" charset="0"/>
              <a:buChar char="•"/>
            </a:pPr>
            <a:r>
              <a:rPr lang="en-GB" dirty="0"/>
              <a:t>Organisations receive lots of job applications. It’s useful to understand how these are evaluated, here’s some helpful points to consider.</a:t>
            </a:r>
          </a:p>
          <a:p>
            <a:pPr marL="171450" indent="-171450">
              <a:buFont typeface="Arial" panose="020B0604020202020204" pitchFamily="34" charset="0"/>
              <a:buChar char="•"/>
            </a:pPr>
            <a:endParaRPr lang="en-GB" dirty="0"/>
          </a:p>
          <a:p>
            <a:pPr marL="0" indent="0">
              <a:buFont typeface="Arial" panose="020B0604020202020204" pitchFamily="34" charset="0"/>
              <a:buNone/>
            </a:pPr>
            <a:r>
              <a:rPr lang="en-GB" b="1" dirty="0"/>
              <a:t>Activity </a:t>
            </a:r>
            <a:r>
              <a:rPr lang="en-GB" dirty="0"/>
              <a:t>Provide handout – example </a:t>
            </a:r>
            <a:r>
              <a:rPr lang="en-GB" u="sng" dirty="0"/>
              <a:t>job description </a:t>
            </a:r>
            <a:r>
              <a:rPr lang="en-GB" dirty="0"/>
              <a:t>and </a:t>
            </a:r>
            <a:r>
              <a:rPr lang="en-GB" u="sng" dirty="0"/>
              <a:t>person specification </a:t>
            </a:r>
            <a:r>
              <a:rPr lang="en-GB" dirty="0"/>
              <a:t>for Adults and Childrens. </a:t>
            </a:r>
          </a:p>
          <a:p>
            <a:pPr marL="0" indent="0">
              <a:buFont typeface="Arial" panose="020B0604020202020204" pitchFamily="34" charset="0"/>
              <a:buNone/>
            </a:pPr>
            <a:r>
              <a:rPr lang="en-GB" dirty="0"/>
              <a:t>Provide 5 mins and ask group what stands out and if they have any questions or need further clarity. </a:t>
            </a:r>
          </a:p>
        </p:txBody>
      </p:sp>
      <p:sp>
        <p:nvSpPr>
          <p:cNvPr id="4" name="Slide Number Placeholder 3"/>
          <p:cNvSpPr>
            <a:spLocks noGrp="1"/>
          </p:cNvSpPr>
          <p:nvPr>
            <p:ph type="sldNum" sz="quarter" idx="5"/>
          </p:nvPr>
        </p:nvSpPr>
        <p:spPr/>
        <p:txBody>
          <a:bodyPr/>
          <a:lstStyle/>
          <a:p>
            <a:fld id="{9616C231-5915-4DDC-9258-94A509301EA9}" type="slidenum">
              <a:rPr lang="en-GB" smtClean="0"/>
              <a:t>5</a:t>
            </a:fld>
            <a:endParaRPr lang="en-GB"/>
          </a:p>
        </p:txBody>
      </p:sp>
    </p:spTree>
    <p:extLst>
      <p:ext uri="{BB962C8B-B14F-4D97-AF65-F5344CB8AC3E}">
        <p14:creationId xmlns:p14="http://schemas.microsoft.com/office/powerpoint/2010/main" val="26737168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dirty="0">
              <a:solidFill>
                <a:schemeClr val="tx1"/>
              </a:solidFill>
              <a:ea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dirty="0">
                <a:solidFill>
                  <a:schemeClr val="tx1"/>
                </a:solidFill>
                <a:ea typeface="Times New Roman" panose="02020603050405020304" pitchFamily="18" charset="0"/>
              </a:rPr>
              <a:t>Practice Examples - Or where you have not had direct practice show your knowledge and understanding.</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dirty="0">
                <a:solidFill>
                  <a:schemeClr val="tx1"/>
                </a:solidFill>
                <a:latin typeface="+mn-lt"/>
              </a:rPr>
              <a:t>Share analogy for </a:t>
            </a:r>
            <a:r>
              <a:rPr lang="en-GB" sz="1100" dirty="0">
                <a:latin typeface="+mn-lt"/>
              </a:rPr>
              <a:t>STAR method </a:t>
            </a:r>
            <a:r>
              <a:rPr lang="en-GB" sz="1100" dirty="0">
                <a:solidFill>
                  <a:schemeClr val="accent1"/>
                </a:solidFill>
                <a:latin typeface="+mn-lt"/>
                <a:hlinkClick r:id="rId3">
                  <a:extLst>
                    <a:ext uri="{A12FA001-AC4F-418D-AE19-62706E023703}">
                      <ahyp:hlinkClr xmlns:ahyp="http://schemas.microsoft.com/office/drawing/2018/hyperlinkcolor" val="tx"/>
                    </a:ext>
                  </a:extLst>
                </a:hlinkClick>
              </a:rPr>
              <a:t>https://www.vawizard.org/wiz-pdf/STAR_Method_Interviews.pdf</a:t>
            </a:r>
            <a:r>
              <a:rPr lang="en-GB" sz="1100" dirty="0">
                <a:solidFill>
                  <a:schemeClr val="accent1"/>
                </a:solidFill>
                <a:latin typeface="+mn-lt"/>
              </a:rPr>
              <a:t> </a:t>
            </a:r>
            <a:r>
              <a:rPr lang="en-GB" sz="1100" b="1" dirty="0">
                <a:latin typeface="+mn-lt"/>
              </a:rPr>
              <a:t>Situation - Task - Action – Result </a:t>
            </a:r>
            <a:r>
              <a:rPr lang="en-GB" sz="1100" b="0" dirty="0">
                <a:latin typeface="+mn-lt"/>
              </a:rPr>
              <a:t>(resource is at the end of presentation)</a:t>
            </a:r>
            <a:endParaRPr lang="en-GB" sz="1100" b="1"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sz="1100" b="1"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1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Understanding of key social work standards, Professional Capabilities Framework (PCF), Social Wor</a:t>
            </a:r>
            <a:r>
              <a:rPr lang="en-GB" sz="1100" dirty="0">
                <a:solidFill>
                  <a:schemeClr val="tx1"/>
                </a:solidFill>
                <a:latin typeface="Calibri" panose="020F0502020204030204" pitchFamily="34" charset="0"/>
                <a:ea typeface="Times New Roman" panose="02020603050405020304" pitchFamily="18" charset="0"/>
                <a:cs typeface="Calibri" panose="020F0502020204030204" pitchFamily="34" charset="0"/>
              </a:rPr>
              <a:t>k England (SWE) Standards</a:t>
            </a:r>
            <a:r>
              <a:rPr lang="en-GB" sz="11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 Post Qualifying Standards (PQS) (Adults &amp; Childrens)</a:t>
            </a:r>
          </a:p>
          <a:p>
            <a:pPr marL="0" indent="0">
              <a:buFont typeface="Arial" panose="020B0604020202020204" pitchFamily="34" charset="0"/>
              <a:buNone/>
            </a:pPr>
            <a:endParaRPr lang="en-GB" sz="1100" dirty="0"/>
          </a:p>
          <a:p>
            <a:pPr marL="0" indent="0">
              <a:buFont typeface="Arial" panose="020B0604020202020204" pitchFamily="34" charset="0"/>
              <a:buNone/>
            </a:pPr>
            <a:r>
              <a:rPr lang="en-GB" sz="1100" dirty="0"/>
              <a:t>You will be bringing lots of transferrable skills and experience from completing the Integrated Course (Learning Disability Nursing &amp; Social Work)</a:t>
            </a:r>
          </a:p>
        </p:txBody>
      </p:sp>
      <p:sp>
        <p:nvSpPr>
          <p:cNvPr id="4" name="Slide Number Placeholder 3"/>
          <p:cNvSpPr>
            <a:spLocks noGrp="1"/>
          </p:cNvSpPr>
          <p:nvPr>
            <p:ph type="sldNum" sz="quarter" idx="5"/>
          </p:nvPr>
        </p:nvSpPr>
        <p:spPr/>
        <p:txBody>
          <a:bodyPr/>
          <a:lstStyle/>
          <a:p>
            <a:fld id="{9616C231-5915-4DDC-9258-94A509301EA9}" type="slidenum">
              <a:rPr lang="en-GB" smtClean="0"/>
              <a:t>6</a:t>
            </a:fld>
            <a:endParaRPr lang="en-GB"/>
          </a:p>
        </p:txBody>
      </p:sp>
    </p:spTree>
    <p:extLst>
      <p:ext uri="{BB962C8B-B14F-4D97-AF65-F5344CB8AC3E}">
        <p14:creationId xmlns:p14="http://schemas.microsoft.com/office/powerpoint/2010/main" val="1065794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nSpc>
                <a:spcPct val="107000"/>
              </a:lnSpc>
              <a:buFont typeface="Calibri" panose="020F0502020204030204" pitchFamily="34" charset="0"/>
              <a:buNone/>
            </a:pPr>
            <a:endParaRPr lang="en-GB" sz="1100" dirty="0">
              <a:effectLst/>
              <a:latin typeface="+mn-lt"/>
              <a:ea typeface="Tahoma" panose="020B0604030504040204" pitchFamily="34" charset="0"/>
              <a:cs typeface="Tahoma" panose="020B0604030504040204" pitchFamily="34" charset="0"/>
            </a:endParaRPr>
          </a:p>
          <a:p>
            <a:pPr marL="0" lvl="0" indent="0">
              <a:lnSpc>
                <a:spcPct val="107000"/>
              </a:lnSpc>
              <a:buFont typeface="Calibri" panose="020F0502020204030204" pitchFamily="34" charset="0"/>
              <a:buNone/>
            </a:pPr>
            <a:r>
              <a:rPr lang="en-GB" sz="1100" dirty="0">
                <a:effectLst/>
                <a:latin typeface="+mn-lt"/>
                <a:ea typeface="Tahoma" panose="020B0604030504040204" pitchFamily="34" charset="0"/>
                <a:cs typeface="Tahoma" panose="020B0604030504040204" pitchFamily="34" charset="0"/>
              </a:rPr>
              <a:t>What employers are looking for in an application</a:t>
            </a:r>
          </a:p>
          <a:p>
            <a:pPr marL="342900" lvl="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Your skill set, communication, written, analytical skills, and evidence of these skills in your application.</a:t>
            </a:r>
          </a:p>
          <a:p>
            <a:pPr marL="342900" lvl="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Your knowledge of Social Work, information relevant role, legislation, values, responsibilities, and duties required, evidence of these in your application.</a:t>
            </a:r>
          </a:p>
          <a:p>
            <a:pPr marL="34290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Case examples relating to the question </a:t>
            </a:r>
            <a:r>
              <a:rPr lang="en-GB" sz="1100" dirty="0" err="1">
                <a:effectLst/>
                <a:latin typeface="+mn-lt"/>
                <a:ea typeface="Tahoma" panose="020B0604030504040204" pitchFamily="34" charset="0"/>
                <a:cs typeface="Tahoma" panose="020B0604030504040204" pitchFamily="34" charset="0"/>
              </a:rPr>
              <a:t>eg</a:t>
            </a:r>
            <a:r>
              <a:rPr lang="en-GB" sz="1100" dirty="0">
                <a:effectLst/>
                <a:latin typeface="+mn-lt"/>
                <a:ea typeface="Tahoma" panose="020B0604030504040204" pitchFamily="34" charset="0"/>
                <a:cs typeface="Tahoma" panose="020B0604030504040204" pitchFamily="34" charset="0"/>
              </a:rPr>
              <a:t>: I am a good communicator- HOW. Back this up with a brief example. I understand the Care ACT- HOW? </a:t>
            </a:r>
          </a:p>
          <a:p>
            <a:pPr marL="34290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Sounds simple but answer the question! You will be surprised how many applicants don’t get shortlisted as they have missed the point of the question.</a:t>
            </a:r>
          </a:p>
          <a:p>
            <a:pPr marL="342900" indent="-342900">
              <a:lnSpc>
                <a:spcPct val="107000"/>
              </a:lnSpc>
              <a:buFont typeface="Calibri" panose="020F0502020204030204" pitchFamily="34" charset="0"/>
              <a:buChar char="-"/>
            </a:pPr>
            <a:endParaRPr lang="en-GB" sz="1100" dirty="0">
              <a:latin typeface="+mn-lt"/>
              <a:ea typeface="Tahoma" panose="020B0604030504040204" pitchFamily="34" charset="0"/>
              <a:cs typeface="Tahoma" panose="020B0604030504040204" pitchFamily="34" charset="0"/>
            </a:endParaRPr>
          </a:p>
          <a:p>
            <a:pPr>
              <a:lnSpc>
                <a:spcPct val="107000"/>
              </a:lnSpc>
            </a:pPr>
            <a:r>
              <a:rPr lang="en-GB" sz="1100" b="1" dirty="0">
                <a:latin typeface="+mn-lt"/>
                <a:ea typeface="Tahoma" panose="020B0604030504040204" pitchFamily="34" charset="0"/>
                <a:cs typeface="Tahoma" panose="020B0604030504040204" pitchFamily="34" charset="0"/>
              </a:rPr>
              <a:t>What would make an employer reject an application?</a:t>
            </a:r>
            <a:endParaRPr lang="en-GB" sz="1100" dirty="0">
              <a:effectLst/>
              <a:latin typeface="+mn-lt"/>
              <a:ea typeface="Tahoma" panose="020B0604030504040204" pitchFamily="34" charset="0"/>
              <a:cs typeface="Tahoma" panose="020B0604030504040204" pitchFamily="34" charset="0"/>
            </a:endParaRPr>
          </a:p>
          <a:p>
            <a:pPr marL="34290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Not enough effort</a:t>
            </a:r>
          </a:p>
          <a:p>
            <a:pPr marL="34290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Poor spelling and grammar throughout</a:t>
            </a:r>
          </a:p>
          <a:p>
            <a:pPr marL="342900" indent="-342900">
              <a:lnSpc>
                <a:spcPct val="107000"/>
              </a:lnSpc>
              <a:buFont typeface="Calibri" panose="020F0502020204030204" pitchFamily="34" charset="0"/>
              <a:buChar char="-"/>
            </a:pPr>
            <a:r>
              <a:rPr lang="en-GB" sz="1100" dirty="0">
                <a:effectLst/>
                <a:latin typeface="+mn-lt"/>
                <a:ea typeface="Tahoma" panose="020B0604030504040204" pitchFamily="34" charset="0"/>
                <a:cs typeface="Tahoma" panose="020B0604030504040204" pitchFamily="34" charset="0"/>
              </a:rPr>
              <a:t>Not having the correct credentials </a:t>
            </a:r>
            <a:r>
              <a:rPr lang="en-GB" sz="1100" dirty="0" err="1">
                <a:effectLst/>
                <a:latin typeface="+mn-lt"/>
                <a:ea typeface="Tahoma" panose="020B0604030504040204" pitchFamily="34" charset="0"/>
                <a:cs typeface="Tahoma" panose="020B0604030504040204" pitchFamily="34" charset="0"/>
              </a:rPr>
              <a:t>ie</a:t>
            </a:r>
            <a:r>
              <a:rPr lang="en-GB" sz="1100" dirty="0">
                <a:effectLst/>
                <a:latin typeface="+mn-lt"/>
                <a:ea typeface="Tahoma" panose="020B0604030504040204" pitchFamily="34" charset="0"/>
                <a:cs typeface="Tahoma" panose="020B0604030504040204" pitchFamily="34" charset="0"/>
              </a:rPr>
              <a:t>: the right qualification, driving license if essential car user</a:t>
            </a:r>
          </a:p>
          <a:p>
            <a:pPr marL="342900" indent="-342900">
              <a:lnSpc>
                <a:spcPct val="107000"/>
              </a:lnSpc>
              <a:buFont typeface="Calibri" panose="020F0502020204030204" pitchFamily="34" charset="0"/>
              <a:buChar char="-"/>
            </a:pPr>
            <a:r>
              <a:rPr lang="en-GB" sz="1100" dirty="0">
                <a:latin typeface="+mn-lt"/>
                <a:ea typeface="Tahoma" panose="020B0604030504040204" pitchFamily="34" charset="0"/>
                <a:cs typeface="Tahoma" panose="020B0604030504040204" pitchFamily="34" charset="0"/>
              </a:rPr>
              <a:t>Disrespectful language or use of ‘slang’ or abbreviations (these differ in each local authority/ organisation)</a:t>
            </a:r>
            <a:endParaRPr lang="en-GB" sz="1100" dirty="0">
              <a:effectLst/>
              <a:latin typeface="+mn-lt"/>
              <a:ea typeface="Calibri" panose="020F0502020204030204" pitchFamily="34" charset="0"/>
            </a:endParaRPr>
          </a:p>
          <a:p>
            <a:endParaRPr lang="en-GB" dirty="0"/>
          </a:p>
        </p:txBody>
      </p:sp>
      <p:sp>
        <p:nvSpPr>
          <p:cNvPr id="4" name="Slide Number Placeholder 3"/>
          <p:cNvSpPr>
            <a:spLocks noGrp="1"/>
          </p:cNvSpPr>
          <p:nvPr>
            <p:ph type="sldNum" sz="quarter" idx="5"/>
          </p:nvPr>
        </p:nvSpPr>
        <p:spPr/>
        <p:txBody>
          <a:bodyPr/>
          <a:lstStyle/>
          <a:p>
            <a:fld id="{9616C231-5915-4DDC-9258-94A509301EA9}" type="slidenum">
              <a:rPr lang="en-GB" smtClean="0"/>
              <a:t>7</a:t>
            </a:fld>
            <a:endParaRPr lang="en-GB"/>
          </a:p>
        </p:txBody>
      </p:sp>
    </p:spTree>
    <p:extLst>
      <p:ext uri="{BB962C8B-B14F-4D97-AF65-F5344CB8AC3E}">
        <p14:creationId xmlns:p14="http://schemas.microsoft.com/office/powerpoint/2010/main" val="19651663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100" b="1" dirty="0"/>
              <a:t>Keeley </a:t>
            </a:r>
          </a:p>
          <a:p>
            <a:endParaRPr lang="en-GB" sz="1100" dirty="0"/>
          </a:p>
          <a:p>
            <a:r>
              <a:rPr lang="en-GB" sz="1100" dirty="0"/>
              <a:t>Interviews are a key opportunity for you to show hiring managers that you are the best person for the job, and equally for the interviewer, there is pressure in ensuring they find the right person for the role. </a:t>
            </a:r>
          </a:p>
          <a:p>
            <a:endParaRPr lang="en-GB" sz="1100" dirty="0"/>
          </a:p>
          <a:p>
            <a:r>
              <a:rPr lang="en-GB" sz="1100" dirty="0"/>
              <a:t>Where supportive statements are requirement a useful model to use is the CAR Model (</a:t>
            </a:r>
            <a:r>
              <a:rPr lang="en-GB" sz="1100" dirty="0" err="1"/>
              <a:t>Bluesteps</a:t>
            </a:r>
            <a:r>
              <a:rPr lang="en-GB" sz="1100" dirty="0"/>
              <a:t> (2011) CAR Interview Techniques). Supporting statements need to provide evidence of the skills, attributes and knowledge the employer is looking for. The CAR model is useful for this: • Context: What was the situation or your understanding of the issue, what was the task/process were you required to carry out? Keep it brief, but specific. • Action: What did YOU do? What was YOUR role? What actions did YOU take? Give practice examples using active language. – link theory/research as well as knowledge, skills and values to your practice examples • Result: What was the outcome? What did you achieve? What was improved? Qualify and quantify. – link to knowledge skills, values</a:t>
            </a:r>
          </a:p>
          <a:p>
            <a:endParaRPr lang="en-GB" sz="1100" dirty="0"/>
          </a:p>
          <a:p>
            <a:r>
              <a:rPr lang="en-GB" sz="1100" dirty="0"/>
              <a:t>USE your examples to demonstrate how you can do something as well as understand it</a:t>
            </a:r>
          </a:p>
        </p:txBody>
      </p:sp>
      <p:sp>
        <p:nvSpPr>
          <p:cNvPr id="4" name="Slide Number Placeholder 3"/>
          <p:cNvSpPr>
            <a:spLocks noGrp="1"/>
          </p:cNvSpPr>
          <p:nvPr>
            <p:ph type="sldNum" sz="quarter" idx="5"/>
          </p:nvPr>
        </p:nvSpPr>
        <p:spPr/>
        <p:txBody>
          <a:bodyPr/>
          <a:lstStyle/>
          <a:p>
            <a:fld id="{9616C231-5915-4DDC-9258-94A509301EA9}" type="slidenum">
              <a:rPr lang="en-GB" smtClean="0"/>
              <a:t>8</a:t>
            </a:fld>
            <a:endParaRPr lang="en-GB"/>
          </a:p>
        </p:txBody>
      </p:sp>
    </p:spTree>
    <p:extLst>
      <p:ext uri="{BB962C8B-B14F-4D97-AF65-F5344CB8AC3E}">
        <p14:creationId xmlns:p14="http://schemas.microsoft.com/office/powerpoint/2010/main" val="27140803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i="0" dirty="0">
                <a:latin typeface="+mn-lt"/>
              </a:rPr>
              <a:t>A virtual interview should be treated the same as a face-to-face interview. Individuals needs to be presenting themselves in a professional way, i.e. not slouching on a sofa.</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100" i="1" dirty="0">
                <a:latin typeface="+mn-lt"/>
              </a:rPr>
              <a:t>“Mindfulness and breathing techniques can help you enter your body and mind into a state of calm, helping you to relax and focus.”</a:t>
            </a:r>
          </a:p>
          <a:p>
            <a:endParaRPr lang="en-GB" dirty="0"/>
          </a:p>
        </p:txBody>
      </p:sp>
      <p:sp>
        <p:nvSpPr>
          <p:cNvPr id="4" name="Slide Number Placeholder 3"/>
          <p:cNvSpPr>
            <a:spLocks noGrp="1"/>
          </p:cNvSpPr>
          <p:nvPr>
            <p:ph type="sldNum" sz="quarter" idx="5"/>
          </p:nvPr>
        </p:nvSpPr>
        <p:spPr/>
        <p:txBody>
          <a:bodyPr/>
          <a:lstStyle/>
          <a:p>
            <a:fld id="{9616C231-5915-4DDC-9258-94A509301EA9}" type="slidenum">
              <a:rPr lang="en-GB" smtClean="0"/>
              <a:t>9</a:t>
            </a:fld>
            <a:endParaRPr lang="en-GB"/>
          </a:p>
        </p:txBody>
      </p:sp>
    </p:spTree>
    <p:extLst>
      <p:ext uri="{BB962C8B-B14F-4D97-AF65-F5344CB8AC3E}">
        <p14:creationId xmlns:p14="http://schemas.microsoft.com/office/powerpoint/2010/main" val="2396439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E562B0-8CBB-4C39-98A8-5A3AD1E07052}" type="datetimeFigureOut">
              <a:rPr lang="en-GB" smtClean="0"/>
              <a:t>26/03/2025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96831-A018-4328-A040-E99C727FED6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86607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562B0-8CBB-4C39-98A8-5A3AD1E07052}" type="datetimeFigureOut">
              <a:rPr lang="en-GB" smtClean="0"/>
              <a:t>26/03/2025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22932618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562B0-8CBB-4C39-98A8-5A3AD1E07052}" type="datetimeFigureOut">
              <a:rPr lang="en-GB" smtClean="0"/>
              <a:t>26/03/2025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15791537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E562B0-8CBB-4C39-98A8-5A3AD1E07052}" type="datetimeFigureOut">
              <a:rPr lang="en-GB" smtClean="0"/>
              <a:t>26/03/2025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3438334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E562B0-8CBB-4C39-98A8-5A3AD1E07052}" type="datetimeFigureOut">
              <a:rPr lang="en-GB" smtClean="0"/>
              <a:t>26/03/2025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E96831-A018-4328-A040-E99C727FED6A}"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6483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E562B0-8CBB-4C39-98A8-5A3AD1E07052}" type="datetimeFigureOut">
              <a:rPr lang="en-GB" smtClean="0"/>
              <a:t>26/03/2025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952645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E562B0-8CBB-4C39-98A8-5A3AD1E07052}" type="datetimeFigureOut">
              <a:rPr lang="en-GB" smtClean="0"/>
              <a:t>26/03/2025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619183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E562B0-8CBB-4C39-98A8-5A3AD1E07052}" type="datetimeFigureOut">
              <a:rPr lang="en-GB" smtClean="0"/>
              <a:t>26/03/2025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1564011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EE562B0-8CBB-4C39-98A8-5A3AD1E07052}" type="datetimeFigureOut">
              <a:rPr lang="en-GB" smtClean="0"/>
              <a:t>26/03/2025</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32549415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EE562B0-8CBB-4C39-98A8-5A3AD1E07052}" type="datetimeFigureOut">
              <a:rPr lang="en-GB" smtClean="0"/>
              <a:t>26/03/2025</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9CE96831-A018-4328-A040-E99C727FED6A}" type="slidenum">
              <a:rPr lang="en-GB" smtClean="0"/>
              <a:t>‹#›</a:t>
            </a:fld>
            <a:endParaRPr lang="en-GB"/>
          </a:p>
        </p:txBody>
      </p:sp>
    </p:spTree>
    <p:extLst>
      <p:ext uri="{BB962C8B-B14F-4D97-AF65-F5344CB8AC3E}">
        <p14:creationId xmlns:p14="http://schemas.microsoft.com/office/powerpoint/2010/main" val="3168520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E562B0-8CBB-4C39-98A8-5A3AD1E07052}" type="datetimeFigureOut">
              <a:rPr lang="en-GB" smtClean="0"/>
              <a:t>26/03/2025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E96831-A018-4328-A040-E99C727FED6A}" type="slidenum">
              <a:rPr lang="en-GB" smtClean="0"/>
              <a:t>‹#›</a:t>
            </a:fld>
            <a:endParaRPr lang="en-GB"/>
          </a:p>
        </p:txBody>
      </p:sp>
    </p:spTree>
    <p:extLst>
      <p:ext uri="{BB962C8B-B14F-4D97-AF65-F5344CB8AC3E}">
        <p14:creationId xmlns:p14="http://schemas.microsoft.com/office/powerpoint/2010/main" val="13155566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EE562B0-8CBB-4C39-98A8-5A3AD1E07052}" type="datetimeFigureOut">
              <a:rPr lang="en-GB" smtClean="0"/>
              <a:t>26/03/2025</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9CE96831-A018-4328-A040-E99C727FED6A}"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81893142"/>
      </p:ext>
    </p:extLst>
  </p:cSld>
  <p:clrMap bg1="lt1" tx1="dk1" bg2="lt2" tx2="dk2" accent1="accent1" accent2="accent2" accent3="accent3" accent4="accent4" accent5="accent5" accent6="accent6" hlink="hlink" folHlink="folHlink"/>
  <p:sldLayoutIdLst>
    <p:sldLayoutId id="2147483760" r:id="rId1"/>
    <p:sldLayoutId id="2147483761" r:id="rId2"/>
    <p:sldLayoutId id="2147483762" r:id="rId3"/>
    <p:sldLayoutId id="2147483763" r:id="rId4"/>
    <p:sldLayoutId id="2147483764" r:id="rId5"/>
    <p:sldLayoutId id="2147483765" r:id="rId6"/>
    <p:sldLayoutId id="2147483766" r:id="rId7"/>
    <p:sldLayoutId id="2147483767" r:id="rId8"/>
    <p:sldLayoutId id="2147483768" r:id="rId9"/>
    <p:sldLayoutId id="2147483769" r:id="rId10"/>
    <p:sldLayoutId id="214748377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25.png"/><Relationship Id="rId7" Type="http://schemas.openxmlformats.org/officeDocument/2006/relationships/diagramColors" Target="../diagrams/colors5.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9.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hyperlink" Target="https://www.salfordappp.co.uk/appp-links/#about" TargetMode="External"/><Relationship Id="rId3" Type="http://schemas.openxmlformats.org/officeDocument/2006/relationships/hyperlink" Target="https://gmswa.co.uk/student-hub/" TargetMode="External"/><Relationship Id="rId7" Type="http://schemas.openxmlformats.org/officeDocument/2006/relationships/hyperlink" Target="https://assets.publishing.service.gov.uk/government/uploads/system/uploads/attachment_data/file/411957/KSS.pdf"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hyperlink" Target="https://assets.publishing.service.gov.uk/government/uploads/system/uploads/attachment_data/file/708704/Post-qualifying_standard-KSS_for_child_and_family_practitioners.pdf" TargetMode="External"/><Relationship Id="rId5" Type="http://schemas.openxmlformats.org/officeDocument/2006/relationships/hyperlink" Target="https://www.youtube.com/watch?v=CamhIJXeeVo" TargetMode="External"/><Relationship Id="rId4" Type="http://schemas.openxmlformats.org/officeDocument/2006/relationships/hyperlink" Target="https://www.vawizard.org/wiz-pdf/STAR_Method_Interviews.pdf" TargetMode="External"/><Relationship Id="rId9" Type="http://schemas.openxmlformats.org/officeDocument/2006/relationships/hyperlink" Target="https://www.prospects.ac.uk/search?q=success%20at%20interview"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careers.northerncarealliance.nhs.uk/search-and-apply" TargetMode="External"/><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greater.jobs/" TargetMode="External"/><Relationship Id="rId5" Type="http://schemas.openxmlformats.org/officeDocument/2006/relationships/hyperlink" Target="https://www.salford.gov.uk/jobs-skills-and-work/council-job-vacancies/" TargetMode="External"/><Relationship Id="rId4" Type="http://schemas.openxmlformats.org/officeDocument/2006/relationships/hyperlink" Target="https://www.nhsjobs.com/job_search/s119/Personal_Social_Services?_ts=1"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8EC759-424F-78FB-7810-A8B540488B6A}"/>
              </a:ext>
            </a:extLst>
          </p:cNvPr>
          <p:cNvSpPr>
            <a:spLocks noGrp="1"/>
          </p:cNvSpPr>
          <p:nvPr>
            <p:ph type="ctrTitle"/>
          </p:nvPr>
        </p:nvSpPr>
        <p:spPr>
          <a:xfrm>
            <a:off x="1524000" y="1139491"/>
            <a:ext cx="9144000" cy="1921462"/>
          </a:xfrm>
        </p:spPr>
        <p:txBody>
          <a:bodyPr>
            <a:normAutofit/>
          </a:bodyPr>
          <a:lstStyle/>
          <a:p>
            <a:pPr algn="ctr"/>
            <a:r>
              <a:rPr lang="en-GB" sz="4000" dirty="0">
                <a:latin typeface="Calibri" panose="020F0502020204030204" pitchFamily="34" charset="0"/>
                <a:cs typeface="Calibri" panose="020F0502020204030204" pitchFamily="34" charset="0"/>
              </a:rPr>
              <a:t>Social Work Careers Session</a:t>
            </a:r>
            <a:br>
              <a:rPr lang="en-GB" sz="3600" dirty="0">
                <a:latin typeface="Calibri" panose="020F0502020204030204" pitchFamily="34" charset="0"/>
                <a:cs typeface="Calibri" panose="020F0502020204030204" pitchFamily="34" charset="0"/>
              </a:rPr>
            </a:br>
            <a:r>
              <a:rPr lang="en-GB" sz="3600" dirty="0">
                <a:latin typeface="Calibri" panose="020F0502020204030204" pitchFamily="34" charset="0"/>
                <a:cs typeface="Calibri" panose="020F0502020204030204" pitchFamily="34" charset="0"/>
              </a:rPr>
              <a:t> </a:t>
            </a:r>
            <a:br>
              <a:rPr lang="en-GB" sz="3600" dirty="0">
                <a:latin typeface="Calibri" panose="020F0502020204030204" pitchFamily="34" charset="0"/>
                <a:cs typeface="Calibri" panose="020F0502020204030204" pitchFamily="34" charset="0"/>
              </a:rPr>
            </a:br>
            <a:r>
              <a:rPr lang="en-GB" sz="4000" b="1" dirty="0">
                <a:latin typeface="Calibri" panose="020F0502020204030204" pitchFamily="34" charset="0"/>
                <a:cs typeface="Calibri" panose="020F0502020204030204" pitchFamily="34" charset="0"/>
              </a:rPr>
              <a:t>Job Applications &amp; Interviews</a:t>
            </a:r>
            <a:endParaRPr lang="en-GB" sz="3600" b="1" dirty="0">
              <a:latin typeface="Calibri" panose="020F0502020204030204" pitchFamily="34" charset="0"/>
              <a:cs typeface="Calibri" panose="020F0502020204030204" pitchFamily="34" charset="0"/>
            </a:endParaRPr>
          </a:p>
        </p:txBody>
      </p:sp>
      <p:sp>
        <p:nvSpPr>
          <p:cNvPr id="3" name="Subtitle 2">
            <a:extLst>
              <a:ext uri="{FF2B5EF4-FFF2-40B4-BE49-F238E27FC236}">
                <a16:creationId xmlns:a16="http://schemas.microsoft.com/office/drawing/2014/main" id="{8289018C-A2EC-85AB-C781-878FF8D4BD2D}"/>
              </a:ext>
            </a:extLst>
          </p:cNvPr>
          <p:cNvSpPr>
            <a:spLocks noGrp="1"/>
          </p:cNvSpPr>
          <p:nvPr>
            <p:ph type="subTitle" idx="1"/>
          </p:nvPr>
        </p:nvSpPr>
        <p:spPr>
          <a:xfrm>
            <a:off x="1007469" y="3797048"/>
            <a:ext cx="10058400" cy="1143000"/>
          </a:xfrm>
        </p:spPr>
        <p:txBody>
          <a:bodyPr>
            <a:normAutofit/>
          </a:bodyPr>
          <a:lstStyle/>
          <a:p>
            <a:pPr algn="ctr"/>
            <a:r>
              <a:rPr lang="en-GB" sz="2800" dirty="0">
                <a:solidFill>
                  <a:schemeClr val="tx1"/>
                </a:solidFill>
                <a:latin typeface="Calibri" panose="020F0502020204030204" pitchFamily="34" charset="0"/>
                <a:cs typeface="Calibri" panose="020F0502020204030204" pitchFamily="34" charset="0"/>
              </a:rPr>
              <a:t>Salford Adults &amp; Childrens</a:t>
            </a:r>
          </a:p>
        </p:txBody>
      </p:sp>
      <p:pic>
        <p:nvPicPr>
          <p:cNvPr id="5" name="Picture 4">
            <a:extLst>
              <a:ext uri="{FF2B5EF4-FFF2-40B4-BE49-F238E27FC236}">
                <a16:creationId xmlns:a16="http://schemas.microsoft.com/office/drawing/2014/main" id="{2471FB57-D90C-3F67-19DC-2F30DD356D80}"/>
              </a:ext>
            </a:extLst>
          </p:cNvPr>
          <p:cNvPicPr>
            <a:picLocks noChangeAspect="1"/>
          </p:cNvPicPr>
          <p:nvPr/>
        </p:nvPicPr>
        <p:blipFill>
          <a:blip r:embed="rId3"/>
          <a:stretch>
            <a:fillRect/>
          </a:stretch>
        </p:blipFill>
        <p:spPr>
          <a:xfrm>
            <a:off x="2226268" y="4711448"/>
            <a:ext cx="2675883" cy="1215661"/>
          </a:xfrm>
          <a:prstGeom prst="rect">
            <a:avLst/>
          </a:prstGeom>
        </p:spPr>
      </p:pic>
      <p:pic>
        <p:nvPicPr>
          <p:cNvPr id="7" name="Picture 6">
            <a:extLst>
              <a:ext uri="{FF2B5EF4-FFF2-40B4-BE49-F238E27FC236}">
                <a16:creationId xmlns:a16="http://schemas.microsoft.com/office/drawing/2014/main" id="{84B86736-7DE5-5AAA-46F6-5146E58E4B00}"/>
              </a:ext>
            </a:extLst>
          </p:cNvPr>
          <p:cNvPicPr>
            <a:picLocks noChangeAspect="1"/>
          </p:cNvPicPr>
          <p:nvPr/>
        </p:nvPicPr>
        <p:blipFill>
          <a:blip r:embed="rId4"/>
          <a:stretch>
            <a:fillRect/>
          </a:stretch>
        </p:blipFill>
        <p:spPr>
          <a:xfrm>
            <a:off x="6936782" y="5180843"/>
            <a:ext cx="2428875" cy="495300"/>
          </a:xfrm>
          <a:prstGeom prst="rect">
            <a:avLst/>
          </a:prstGeom>
        </p:spPr>
      </p:pic>
    </p:spTree>
    <p:extLst>
      <p:ext uri="{BB962C8B-B14F-4D97-AF65-F5344CB8AC3E}">
        <p14:creationId xmlns:p14="http://schemas.microsoft.com/office/powerpoint/2010/main" val="239747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3529AFD-5A84-4419-9390-0E9584F35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D1FFD9C4-5E6D-4E44-8CCD-24EF7B6FF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3A0483F9-E662-692D-A592-E161E031DE35}"/>
              </a:ext>
            </a:extLst>
          </p:cNvPr>
          <p:cNvSpPr>
            <a:spLocks noGrp="1"/>
          </p:cNvSpPr>
          <p:nvPr>
            <p:ph type="title"/>
          </p:nvPr>
        </p:nvSpPr>
        <p:spPr>
          <a:xfrm>
            <a:off x="492370" y="516835"/>
            <a:ext cx="3084844" cy="5772840"/>
          </a:xfrm>
        </p:spPr>
        <p:txBody>
          <a:bodyPr anchor="ctr">
            <a:normAutofit/>
          </a:bodyPr>
          <a:lstStyle/>
          <a:p>
            <a:r>
              <a:rPr lang="en-GB" sz="3600" dirty="0">
                <a:solidFill>
                  <a:srgbClr val="FFFFFF"/>
                </a:solidFill>
                <a:latin typeface="Calibri" panose="020F0502020204030204" pitchFamily="34" charset="0"/>
                <a:cs typeface="Calibri" panose="020F0502020204030204" pitchFamily="34" charset="0"/>
              </a:rPr>
              <a:t>3</a:t>
            </a:r>
            <a:r>
              <a:rPr lang="en-GB" sz="3600" b="1" dirty="0">
                <a:solidFill>
                  <a:srgbClr val="FFFFFF"/>
                </a:solidFill>
                <a:latin typeface="Calibri" panose="020F0502020204030204" pitchFamily="34" charset="0"/>
                <a:cs typeface="Calibri" panose="020F0502020204030204" pitchFamily="34" charset="0"/>
              </a:rPr>
              <a:t>. Interview Preparation </a:t>
            </a:r>
            <a:br>
              <a:rPr lang="en-GB" sz="3600" b="1" dirty="0">
                <a:solidFill>
                  <a:srgbClr val="FFFFFF"/>
                </a:solidFill>
                <a:latin typeface="Calibri" panose="020F0502020204030204" pitchFamily="34" charset="0"/>
                <a:cs typeface="Calibri" panose="020F0502020204030204" pitchFamily="34" charset="0"/>
              </a:rPr>
            </a:br>
            <a:br>
              <a:rPr lang="en-GB" sz="3600" dirty="0">
                <a:solidFill>
                  <a:srgbClr val="FFFFFF"/>
                </a:solidFill>
                <a:latin typeface="Calibri" panose="020F0502020204030204" pitchFamily="34" charset="0"/>
                <a:cs typeface="Calibri" panose="020F0502020204030204" pitchFamily="34" charset="0"/>
              </a:rPr>
            </a:br>
            <a:r>
              <a:rPr lang="en-GB" sz="3600" dirty="0">
                <a:solidFill>
                  <a:srgbClr val="FFFFFF"/>
                </a:solidFill>
                <a:latin typeface="Calibri" panose="020F0502020204030204" pitchFamily="34" charset="0"/>
                <a:cs typeface="Calibri" panose="020F0502020204030204" pitchFamily="34" charset="0"/>
              </a:rPr>
              <a:t>Mock/example questions </a:t>
            </a:r>
          </a:p>
        </p:txBody>
      </p:sp>
      <p:sp>
        <p:nvSpPr>
          <p:cNvPr id="14" name="Rectangle 13">
            <a:extLst>
              <a:ext uri="{FF2B5EF4-FFF2-40B4-BE49-F238E27FC236}">
                <a16:creationId xmlns:a16="http://schemas.microsoft.com/office/drawing/2014/main" id="{6B3B2DB5-1B01-4A7A-B79B-E180757E6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5" name="Content Placeholder 2">
            <a:extLst>
              <a:ext uri="{FF2B5EF4-FFF2-40B4-BE49-F238E27FC236}">
                <a16:creationId xmlns:a16="http://schemas.microsoft.com/office/drawing/2014/main" id="{5CD15E0B-D3FA-ABB8-0E4D-874247366FE7}"/>
              </a:ext>
            </a:extLst>
          </p:cNvPr>
          <p:cNvGraphicFramePr>
            <a:graphicFrameLocks noGrp="1"/>
          </p:cNvGraphicFramePr>
          <p:nvPr>
            <p:ph idx="1"/>
            <p:extLst>
              <p:ext uri="{D42A27DB-BD31-4B8C-83A1-F6EECF244321}">
                <p14:modId xmlns:p14="http://schemas.microsoft.com/office/powerpoint/2010/main" val="611891937"/>
              </p:ext>
            </p:extLst>
          </p:nvPr>
        </p:nvGraphicFramePr>
        <p:xfrm>
          <a:off x="4741863" y="639763"/>
          <a:ext cx="6797675" cy="56499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34419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43388D-0EF4-7502-66E9-5EC7EA2F51F7}"/>
              </a:ext>
            </a:extLst>
          </p:cNvPr>
          <p:cNvSpPr>
            <a:spLocks noGrp="1"/>
          </p:cNvSpPr>
          <p:nvPr>
            <p:ph type="title"/>
          </p:nvPr>
        </p:nvSpPr>
        <p:spPr>
          <a:xfrm>
            <a:off x="1097280" y="973405"/>
            <a:ext cx="10058400" cy="763955"/>
          </a:xfrm>
        </p:spPr>
        <p:txBody>
          <a:bodyPr>
            <a:normAutofit/>
          </a:bodyPr>
          <a:lstStyle/>
          <a:p>
            <a:pPr algn="ctr"/>
            <a:r>
              <a:rPr lang="en-US" sz="3600" b="1" dirty="0">
                <a:latin typeface="+mn-lt"/>
              </a:rPr>
              <a:t>Experience of recent NQSW </a:t>
            </a:r>
            <a:r>
              <a:rPr lang="en-US" sz="3600" dirty="0">
                <a:latin typeface="+mn-lt"/>
              </a:rPr>
              <a:t>Helpful pointers</a:t>
            </a:r>
            <a:endParaRPr lang="en-GB" sz="3600" dirty="0"/>
          </a:p>
        </p:txBody>
      </p:sp>
      <p:graphicFrame>
        <p:nvGraphicFramePr>
          <p:cNvPr id="27" name="Content Placeholder 2">
            <a:extLst>
              <a:ext uri="{FF2B5EF4-FFF2-40B4-BE49-F238E27FC236}">
                <a16:creationId xmlns:a16="http://schemas.microsoft.com/office/drawing/2014/main" id="{9116510F-3FCE-F324-3BDE-8F8E2AB7C169}"/>
              </a:ext>
            </a:extLst>
          </p:cNvPr>
          <p:cNvGraphicFramePr>
            <a:graphicFrameLocks noGrp="1"/>
          </p:cNvGraphicFramePr>
          <p:nvPr>
            <p:ph idx="1"/>
            <p:extLst>
              <p:ext uri="{D42A27DB-BD31-4B8C-83A1-F6EECF244321}">
                <p14:modId xmlns:p14="http://schemas.microsoft.com/office/powerpoint/2010/main" val="2262120864"/>
              </p:ext>
            </p:extLst>
          </p:nvPr>
        </p:nvGraphicFramePr>
        <p:xfrm>
          <a:off x="1096963" y="2098515"/>
          <a:ext cx="10058400" cy="37860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578288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6E9-BAC4-2D19-DFD0-75BF5B5D6624}"/>
              </a:ext>
            </a:extLst>
          </p:cNvPr>
          <p:cNvSpPr>
            <a:spLocks noGrp="1"/>
          </p:cNvSpPr>
          <p:nvPr>
            <p:ph type="title"/>
          </p:nvPr>
        </p:nvSpPr>
        <p:spPr>
          <a:xfrm>
            <a:off x="1283293" y="127912"/>
            <a:ext cx="10058400" cy="1316286"/>
          </a:xfrm>
        </p:spPr>
        <p:txBody>
          <a:bodyPr>
            <a:normAutofit/>
          </a:bodyPr>
          <a:lstStyle/>
          <a:p>
            <a:pPr algn="ctr"/>
            <a:r>
              <a:rPr lang="en-US" sz="3200" b="1" dirty="0">
                <a:solidFill>
                  <a:schemeClr val="tx1"/>
                </a:solidFill>
                <a:latin typeface="+mn-lt"/>
              </a:rPr>
              <a:t>5. Social Work job roles in an </a:t>
            </a:r>
            <a:r>
              <a:rPr lang="en-US" sz="3200" b="1" dirty="0">
                <a:solidFill>
                  <a:schemeClr val="accent1"/>
                </a:solidFill>
                <a:latin typeface="+mn-lt"/>
              </a:rPr>
              <a:t>Adults</a:t>
            </a:r>
            <a:r>
              <a:rPr lang="en-US" sz="3200" b="1" dirty="0">
                <a:solidFill>
                  <a:schemeClr val="tx1"/>
                </a:solidFill>
                <a:latin typeface="+mn-lt"/>
              </a:rPr>
              <a:t> settings</a:t>
            </a:r>
            <a:br>
              <a:rPr lang="en-US" sz="3200" b="1" dirty="0">
                <a:solidFill>
                  <a:schemeClr val="tx1"/>
                </a:solidFill>
                <a:latin typeface="+mn-lt"/>
              </a:rPr>
            </a:br>
            <a:endParaRPr lang="en-GB" sz="3600" dirty="0"/>
          </a:p>
        </p:txBody>
      </p:sp>
      <p:sp>
        <p:nvSpPr>
          <p:cNvPr id="3" name="Content Placeholder 2">
            <a:extLst>
              <a:ext uri="{FF2B5EF4-FFF2-40B4-BE49-F238E27FC236}">
                <a16:creationId xmlns:a16="http://schemas.microsoft.com/office/drawing/2014/main" id="{FFD68840-13A8-DF81-027B-FD873F51F4BA}"/>
              </a:ext>
            </a:extLst>
          </p:cNvPr>
          <p:cNvSpPr>
            <a:spLocks noGrp="1"/>
          </p:cNvSpPr>
          <p:nvPr>
            <p:ph idx="1"/>
          </p:nvPr>
        </p:nvSpPr>
        <p:spPr>
          <a:xfrm>
            <a:off x="1283293" y="1118795"/>
            <a:ext cx="9522312" cy="5285089"/>
          </a:xfrm>
        </p:spPr>
        <p:txBody>
          <a:bodyPr>
            <a:normAutofit/>
          </a:bodyPr>
          <a:lstStyle/>
          <a:p>
            <a:pPr>
              <a:lnSpc>
                <a:spcPct val="100000"/>
              </a:lnSpc>
              <a:spcBef>
                <a:spcPts val="0"/>
              </a:spcBef>
              <a:spcAft>
                <a:spcPts val="600"/>
              </a:spcAft>
              <a:buFont typeface="Arial" panose="020B0604020202020204" pitchFamily="34" charset="0"/>
              <a:buChar char="•"/>
            </a:pPr>
            <a:r>
              <a:rPr lang="en-GB" sz="1800" dirty="0">
                <a:solidFill>
                  <a:srgbClr val="000000"/>
                </a:solidFill>
                <a:ea typeface="Times New Roman" panose="02020603050405020304" pitchFamily="18" charset="0"/>
              </a:rPr>
              <a:t>The </a:t>
            </a:r>
            <a:r>
              <a:rPr lang="en-GB" sz="1800" dirty="0">
                <a:solidFill>
                  <a:srgbClr val="000000"/>
                </a:solidFill>
                <a:effectLst/>
                <a:ea typeface="Times New Roman" panose="02020603050405020304" pitchFamily="18" charset="0"/>
              </a:rPr>
              <a:t>Adult Social Care (ASC) workforce is made up of a variety of professionals who work in </a:t>
            </a:r>
            <a:r>
              <a:rPr lang="en-GB" sz="1800" b="1" dirty="0">
                <a:solidFill>
                  <a:srgbClr val="000000"/>
                </a:solidFill>
                <a:effectLst/>
                <a:ea typeface="Times New Roman" panose="02020603050405020304" pitchFamily="18" charset="0"/>
              </a:rPr>
              <a:t>Community</a:t>
            </a:r>
            <a:r>
              <a:rPr lang="en-GB" sz="1800" dirty="0">
                <a:solidFill>
                  <a:srgbClr val="000000"/>
                </a:solidFill>
                <a:effectLst/>
                <a:ea typeface="Times New Roman" panose="02020603050405020304" pitchFamily="18" charset="0"/>
              </a:rPr>
              <a:t> and </a:t>
            </a:r>
            <a:r>
              <a:rPr lang="en-GB" sz="1800" b="1" dirty="0">
                <a:solidFill>
                  <a:srgbClr val="000000"/>
                </a:solidFill>
                <a:effectLst/>
                <a:ea typeface="Times New Roman" panose="02020603050405020304" pitchFamily="18" charset="0"/>
              </a:rPr>
              <a:t>Hospital </a:t>
            </a:r>
            <a:r>
              <a:rPr lang="en-GB" sz="1800" dirty="0">
                <a:solidFill>
                  <a:srgbClr val="000000"/>
                </a:solidFill>
                <a:effectLst/>
                <a:ea typeface="Times New Roman" panose="02020603050405020304" pitchFamily="18" charset="0"/>
              </a:rPr>
              <a:t>settings. </a:t>
            </a:r>
          </a:p>
          <a:p>
            <a:pPr>
              <a:lnSpc>
                <a:spcPct val="100000"/>
              </a:lnSpc>
              <a:spcBef>
                <a:spcPts val="0"/>
              </a:spcBef>
              <a:spcAft>
                <a:spcPts val="600"/>
              </a:spcAft>
              <a:buFont typeface="Arial" panose="020B0604020202020204" pitchFamily="34" charset="0"/>
              <a:buChar char="•"/>
            </a:pPr>
            <a:r>
              <a:rPr lang="en-GB" sz="1800" dirty="0">
                <a:solidFill>
                  <a:srgbClr val="000000"/>
                </a:solidFill>
                <a:effectLst/>
                <a:ea typeface="Times New Roman" panose="02020603050405020304" pitchFamily="18" charset="0"/>
              </a:rPr>
              <a:t>We have </a:t>
            </a:r>
            <a:r>
              <a:rPr lang="en-GB" sz="1800" b="1" dirty="0">
                <a:solidFill>
                  <a:srgbClr val="000000"/>
                </a:solidFill>
                <a:effectLst/>
                <a:ea typeface="Times New Roman" panose="02020603050405020304" pitchFamily="18" charset="0"/>
              </a:rPr>
              <a:t>statutory responsibilities </a:t>
            </a:r>
            <a:r>
              <a:rPr lang="en-GB" sz="1800" dirty="0">
                <a:solidFill>
                  <a:srgbClr val="000000"/>
                </a:solidFill>
                <a:effectLst/>
                <a:ea typeface="Times New Roman" panose="02020603050405020304" pitchFamily="18" charset="0"/>
              </a:rPr>
              <a:t>under the Care Act 2014 to provide assessment and support to adults and carers (where eligible), to help promote people’s independence, wellbeing, their outcomes, and safeguard to minimise the risk of harm. </a:t>
            </a:r>
          </a:p>
          <a:p>
            <a:pPr>
              <a:lnSpc>
                <a:spcPct val="100000"/>
              </a:lnSpc>
              <a:spcBef>
                <a:spcPts val="0"/>
              </a:spcBef>
              <a:spcAft>
                <a:spcPts val="600"/>
              </a:spcAft>
              <a:buFont typeface="Arial" panose="020B0604020202020204" pitchFamily="34" charset="0"/>
              <a:buChar char="•"/>
            </a:pPr>
            <a:r>
              <a:rPr lang="en-GB" sz="1800" dirty="0">
                <a:solidFill>
                  <a:schemeClr val="tx1"/>
                </a:solidFill>
                <a:ea typeface="Calibri" panose="020F0502020204030204" pitchFamily="34" charset="0"/>
              </a:rPr>
              <a:t> The Care Act </a:t>
            </a:r>
            <a:r>
              <a:rPr lang="en-GB" sz="1800" b="1" dirty="0">
                <a:solidFill>
                  <a:schemeClr val="tx1"/>
                </a:solidFill>
                <a:effectLst/>
                <a:ea typeface="Calibri" panose="020F0502020204030204" pitchFamily="34" charset="0"/>
              </a:rPr>
              <a:t>well-being principles </a:t>
            </a:r>
            <a:r>
              <a:rPr lang="en-GB" sz="1800" dirty="0">
                <a:solidFill>
                  <a:schemeClr val="tx1"/>
                </a:solidFill>
                <a:effectLst/>
                <a:ea typeface="Calibri" panose="020F0502020204030204" pitchFamily="34" charset="0"/>
              </a:rPr>
              <a:t>are ce</a:t>
            </a:r>
            <a:r>
              <a:rPr lang="en-GB" sz="1800" dirty="0">
                <a:solidFill>
                  <a:schemeClr val="tx1"/>
                </a:solidFill>
                <a:ea typeface="Calibri" panose="020F0502020204030204" pitchFamily="34" charset="0"/>
              </a:rPr>
              <a:t>ntral to</a:t>
            </a:r>
            <a:r>
              <a:rPr lang="en-GB" sz="1800" dirty="0">
                <a:solidFill>
                  <a:schemeClr val="tx1"/>
                </a:solidFill>
                <a:effectLst/>
                <a:ea typeface="Calibri" panose="020F0502020204030204" pitchFamily="34" charset="0"/>
              </a:rPr>
              <a:t> our practice, to:</a:t>
            </a:r>
            <a:endParaRPr lang="en-GB" sz="1800" dirty="0">
              <a:solidFill>
                <a:schemeClr val="tx1"/>
              </a:solidFill>
              <a:effectLst/>
              <a:ea typeface="Times New Roman" panose="02020603050405020304" pitchFamily="18" charset="0"/>
            </a:endParaRPr>
          </a:p>
          <a:p>
            <a:pPr>
              <a:lnSpc>
                <a:spcPct val="100000"/>
              </a:lnSpc>
              <a:spcBef>
                <a:spcPts val="0"/>
              </a:spcBef>
              <a:spcAft>
                <a:spcPts val="600"/>
              </a:spcAft>
              <a:buFont typeface="Arial" panose="020B0604020202020204" pitchFamily="34" charset="0"/>
              <a:buChar char="•"/>
            </a:pPr>
            <a:endParaRPr lang="en-GB" sz="1800" dirty="0">
              <a:solidFill>
                <a:srgbClr val="000000"/>
              </a:solidFill>
              <a:effectLst/>
              <a:ea typeface="Times New Roman" panose="02020603050405020304" pitchFamily="18" charset="0"/>
            </a:endParaRPr>
          </a:p>
          <a:p>
            <a:pPr>
              <a:lnSpc>
                <a:spcPct val="100000"/>
              </a:lnSpc>
              <a:spcBef>
                <a:spcPts val="0"/>
              </a:spcBef>
              <a:spcAft>
                <a:spcPts val="600"/>
              </a:spcAft>
              <a:buFont typeface="Arial" panose="020B0604020202020204" pitchFamily="34" charset="0"/>
              <a:buChar char="•"/>
            </a:pPr>
            <a:endParaRPr lang="en-GB" sz="1800" dirty="0">
              <a:solidFill>
                <a:srgbClr val="000000"/>
              </a:solidFill>
              <a:effectLst/>
              <a:ea typeface="Times New Roman" panose="02020603050405020304" pitchFamily="18" charset="0"/>
            </a:endParaRPr>
          </a:p>
          <a:p>
            <a:pPr>
              <a:lnSpc>
                <a:spcPct val="100000"/>
              </a:lnSpc>
              <a:spcBef>
                <a:spcPts val="0"/>
              </a:spcBef>
              <a:spcAft>
                <a:spcPts val="600"/>
              </a:spcAft>
              <a:buFont typeface="Arial" panose="020B0604020202020204" pitchFamily="34" charset="0"/>
              <a:buChar char="•"/>
            </a:pPr>
            <a:endParaRPr lang="en-GB" sz="1800" dirty="0">
              <a:solidFill>
                <a:srgbClr val="000000"/>
              </a:solidFill>
              <a:effectLst/>
              <a:ea typeface="Times New Roman" panose="02020603050405020304" pitchFamily="18" charset="0"/>
            </a:endParaRPr>
          </a:p>
          <a:p>
            <a:pPr>
              <a:spcBef>
                <a:spcPts val="0"/>
              </a:spcBef>
              <a:spcAft>
                <a:spcPts val="600"/>
              </a:spcAft>
              <a:buFont typeface="Arial" panose="020B0604020202020204" pitchFamily="34" charset="0"/>
              <a:buChar char="•"/>
            </a:pPr>
            <a:endParaRPr lang="en-GB" sz="1800" dirty="0">
              <a:solidFill>
                <a:srgbClr val="000000"/>
              </a:solidFill>
              <a:ea typeface="Times New Roman" panose="02020603050405020304" pitchFamily="18" charset="0"/>
            </a:endParaRPr>
          </a:p>
          <a:p>
            <a:pPr>
              <a:spcBef>
                <a:spcPts val="0"/>
              </a:spcBef>
              <a:spcAft>
                <a:spcPts val="600"/>
              </a:spcAft>
              <a:buFont typeface="Arial" panose="020B0604020202020204" pitchFamily="34" charset="0"/>
              <a:buChar char="•"/>
            </a:pPr>
            <a:endParaRPr lang="en-GB" sz="1800" dirty="0">
              <a:solidFill>
                <a:srgbClr val="000000"/>
              </a:solidFill>
              <a:ea typeface="Times New Roman" panose="02020603050405020304" pitchFamily="18" charset="0"/>
            </a:endParaRPr>
          </a:p>
          <a:p>
            <a:pPr>
              <a:spcBef>
                <a:spcPts val="0"/>
              </a:spcBef>
              <a:spcAft>
                <a:spcPts val="600"/>
              </a:spcAft>
              <a:buFont typeface="Arial" panose="020B0604020202020204" pitchFamily="34" charset="0"/>
              <a:buChar char="•"/>
            </a:pPr>
            <a:endParaRPr lang="en-GB" sz="1800" dirty="0">
              <a:solidFill>
                <a:srgbClr val="000000"/>
              </a:solidFill>
              <a:ea typeface="Times New Roman" panose="02020603050405020304" pitchFamily="18" charset="0"/>
            </a:endParaRPr>
          </a:p>
          <a:p>
            <a:pPr>
              <a:spcBef>
                <a:spcPts val="0"/>
              </a:spcBef>
              <a:spcAft>
                <a:spcPts val="600"/>
              </a:spcAft>
              <a:buFont typeface="Arial" panose="020B0604020202020204" pitchFamily="34" charset="0"/>
              <a:buChar char="•"/>
            </a:pPr>
            <a:r>
              <a:rPr lang="en-GB" sz="1800" b="1" dirty="0">
                <a:solidFill>
                  <a:srgbClr val="000000"/>
                </a:solidFill>
                <a:ea typeface="Times New Roman" panose="02020603050405020304" pitchFamily="18" charset="0"/>
              </a:rPr>
              <a:t>K</a:t>
            </a:r>
            <a:r>
              <a:rPr lang="en-GB" sz="1800" b="1" dirty="0">
                <a:solidFill>
                  <a:srgbClr val="000000"/>
                </a:solidFill>
                <a:effectLst/>
                <a:ea typeface="Times New Roman" panose="02020603050405020304" pitchFamily="18" charset="0"/>
              </a:rPr>
              <a:t>ey legal frameworks </a:t>
            </a:r>
            <a:r>
              <a:rPr lang="en-GB" sz="1800" dirty="0">
                <a:solidFill>
                  <a:srgbClr val="000000"/>
                </a:solidFill>
                <a:effectLst/>
                <a:ea typeface="Times New Roman" panose="02020603050405020304" pitchFamily="18" charset="0"/>
              </a:rPr>
              <a:t>underpinning our statutory duties, legal interventions, and </a:t>
            </a:r>
            <a:r>
              <a:rPr lang="en-GB" sz="1800" b="1" dirty="0">
                <a:solidFill>
                  <a:srgbClr val="000000"/>
                </a:solidFill>
                <a:effectLst/>
                <a:ea typeface="Times New Roman" panose="02020603050405020304" pitchFamily="18" charset="0"/>
              </a:rPr>
              <a:t>professional decision making </a:t>
            </a:r>
            <a:r>
              <a:rPr lang="en-GB" sz="1800" dirty="0">
                <a:solidFill>
                  <a:srgbClr val="000000"/>
                </a:solidFill>
                <a:effectLst/>
                <a:ea typeface="Times New Roman" panose="02020603050405020304" pitchFamily="18" charset="0"/>
              </a:rPr>
              <a:t>include the: </a:t>
            </a:r>
            <a:endParaRPr lang="en-GB" sz="1800" dirty="0">
              <a:solidFill>
                <a:srgbClr val="000000"/>
              </a:solidFill>
              <a:ea typeface="Times New Roman" panose="02020603050405020304" pitchFamily="18" charset="0"/>
            </a:endParaRPr>
          </a:p>
          <a:p>
            <a:pPr marL="0" indent="0">
              <a:spcBef>
                <a:spcPts val="0"/>
              </a:spcBef>
              <a:spcAft>
                <a:spcPts val="600"/>
              </a:spcAft>
              <a:buNone/>
            </a:pPr>
            <a:endParaRPr lang="en-GB" sz="1800" dirty="0">
              <a:solidFill>
                <a:srgbClr val="000000"/>
              </a:solidFill>
              <a:ea typeface="Times New Roman" panose="02020603050405020304" pitchFamily="18" charset="0"/>
            </a:endParaRPr>
          </a:p>
          <a:p>
            <a:pPr marL="0" indent="0">
              <a:spcBef>
                <a:spcPts val="0"/>
              </a:spcBef>
              <a:spcAft>
                <a:spcPts val="600"/>
              </a:spcAft>
              <a:buNone/>
            </a:pPr>
            <a:endParaRPr lang="en-GB" sz="1800" dirty="0">
              <a:solidFill>
                <a:srgbClr val="000000"/>
              </a:solidFill>
              <a:ea typeface="Times New Roman" panose="02020603050405020304" pitchFamily="18" charset="0"/>
            </a:endParaRPr>
          </a:p>
          <a:p>
            <a:pPr marL="0" indent="0">
              <a:spcBef>
                <a:spcPts val="0"/>
              </a:spcBef>
              <a:spcAft>
                <a:spcPts val="600"/>
              </a:spcAft>
              <a:buNone/>
            </a:pPr>
            <a:endParaRPr lang="en-GB" sz="1800" dirty="0">
              <a:solidFill>
                <a:srgbClr val="000000"/>
              </a:solidFill>
              <a:ea typeface="Times New Roman" panose="02020603050405020304" pitchFamily="18" charset="0"/>
            </a:endParaRPr>
          </a:p>
          <a:p>
            <a:endParaRPr lang="en-GB" sz="1800" dirty="0">
              <a:solidFill>
                <a:srgbClr val="000000"/>
              </a:solidFill>
              <a:latin typeface="Arial" panose="020B0604020202020204" pitchFamily="34" charset="0"/>
              <a:ea typeface="Times New Roman" panose="02020603050405020304" pitchFamily="18" charset="0"/>
            </a:endParaRPr>
          </a:p>
          <a:p>
            <a:endParaRPr lang="en-GB" sz="1800" dirty="0">
              <a:effectLst/>
              <a:latin typeface="Times New Roman" panose="02020603050405020304" pitchFamily="18" charset="0"/>
              <a:ea typeface="Times New Roman" panose="02020603050405020304" pitchFamily="18" charset="0"/>
            </a:endParaRPr>
          </a:p>
          <a:p>
            <a:endParaRPr lang="en-GB" dirty="0"/>
          </a:p>
        </p:txBody>
      </p:sp>
      <p:sp>
        <p:nvSpPr>
          <p:cNvPr id="4" name="Rectangle 3">
            <a:extLst>
              <a:ext uri="{FF2B5EF4-FFF2-40B4-BE49-F238E27FC236}">
                <a16:creationId xmlns:a16="http://schemas.microsoft.com/office/drawing/2014/main" id="{6F9A108A-30DD-F31E-128E-89330F29AC79}"/>
              </a:ext>
            </a:extLst>
          </p:cNvPr>
          <p:cNvSpPr/>
          <p:nvPr/>
        </p:nvSpPr>
        <p:spPr>
          <a:xfrm>
            <a:off x="4337123" y="5580560"/>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Mental Capacity Act 2005</a:t>
            </a:r>
          </a:p>
        </p:txBody>
      </p:sp>
      <p:sp>
        <p:nvSpPr>
          <p:cNvPr id="5" name="Rectangle 4">
            <a:extLst>
              <a:ext uri="{FF2B5EF4-FFF2-40B4-BE49-F238E27FC236}">
                <a16:creationId xmlns:a16="http://schemas.microsoft.com/office/drawing/2014/main" id="{38596788-9084-94D7-FB04-AB149852619B}"/>
              </a:ext>
            </a:extLst>
          </p:cNvPr>
          <p:cNvSpPr/>
          <p:nvPr/>
        </p:nvSpPr>
        <p:spPr>
          <a:xfrm>
            <a:off x="1386395" y="5577840"/>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Care Act 2014</a:t>
            </a:r>
          </a:p>
        </p:txBody>
      </p:sp>
      <p:sp>
        <p:nvSpPr>
          <p:cNvPr id="6" name="Rectangle 5">
            <a:extLst>
              <a:ext uri="{FF2B5EF4-FFF2-40B4-BE49-F238E27FC236}">
                <a16:creationId xmlns:a16="http://schemas.microsoft.com/office/drawing/2014/main" id="{BDB6C9D4-369C-CB5A-9A73-19E5470211E6}"/>
              </a:ext>
            </a:extLst>
          </p:cNvPr>
          <p:cNvSpPr/>
          <p:nvPr/>
        </p:nvSpPr>
        <p:spPr>
          <a:xfrm>
            <a:off x="7287851" y="5577840"/>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Mental Health Act 1983</a:t>
            </a:r>
          </a:p>
        </p:txBody>
      </p:sp>
      <p:sp>
        <p:nvSpPr>
          <p:cNvPr id="7" name="Rectangle 6">
            <a:extLst>
              <a:ext uri="{FF2B5EF4-FFF2-40B4-BE49-F238E27FC236}">
                <a16:creationId xmlns:a16="http://schemas.microsoft.com/office/drawing/2014/main" id="{FBF71D9B-28F3-B7BF-0326-9EA92D9AD7B9}"/>
              </a:ext>
            </a:extLst>
          </p:cNvPr>
          <p:cNvSpPr/>
          <p:nvPr/>
        </p:nvSpPr>
        <p:spPr>
          <a:xfrm>
            <a:off x="1386395" y="5973040"/>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Human Rights Act 1998</a:t>
            </a:r>
          </a:p>
        </p:txBody>
      </p:sp>
      <p:sp>
        <p:nvSpPr>
          <p:cNvPr id="8" name="Rectangle 7">
            <a:extLst>
              <a:ext uri="{FF2B5EF4-FFF2-40B4-BE49-F238E27FC236}">
                <a16:creationId xmlns:a16="http://schemas.microsoft.com/office/drawing/2014/main" id="{2E0F24A6-5BE9-C731-892A-4ACDE4AE55EB}"/>
              </a:ext>
            </a:extLst>
          </p:cNvPr>
          <p:cNvSpPr/>
          <p:nvPr/>
        </p:nvSpPr>
        <p:spPr>
          <a:xfrm>
            <a:off x="4337123" y="5973039"/>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Equality Act 2010</a:t>
            </a:r>
          </a:p>
        </p:txBody>
      </p:sp>
      <p:sp>
        <p:nvSpPr>
          <p:cNvPr id="9" name="Rectangle 8">
            <a:extLst>
              <a:ext uri="{FF2B5EF4-FFF2-40B4-BE49-F238E27FC236}">
                <a16:creationId xmlns:a16="http://schemas.microsoft.com/office/drawing/2014/main" id="{D4755843-8D57-BC1D-7B2E-0FD5F3F4779E}"/>
              </a:ext>
            </a:extLst>
          </p:cNvPr>
          <p:cNvSpPr/>
          <p:nvPr/>
        </p:nvSpPr>
        <p:spPr>
          <a:xfrm>
            <a:off x="7287850" y="5973039"/>
            <a:ext cx="2721685" cy="322729"/>
          </a:xfrm>
          <a:prstGeom prst="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Data Protection  2018</a:t>
            </a:r>
          </a:p>
        </p:txBody>
      </p:sp>
      <p:graphicFrame>
        <p:nvGraphicFramePr>
          <p:cNvPr id="12" name="Diagram 11">
            <a:extLst>
              <a:ext uri="{FF2B5EF4-FFF2-40B4-BE49-F238E27FC236}">
                <a16:creationId xmlns:a16="http://schemas.microsoft.com/office/drawing/2014/main" id="{4B2BBD86-55E1-8F45-3DD6-9BAF89FB5398}"/>
              </a:ext>
            </a:extLst>
          </p:cNvPr>
          <p:cNvGraphicFramePr/>
          <p:nvPr>
            <p:extLst>
              <p:ext uri="{D42A27DB-BD31-4B8C-83A1-F6EECF244321}">
                <p14:modId xmlns:p14="http://schemas.microsoft.com/office/powerpoint/2010/main" val="1690549112"/>
              </p:ext>
            </p:extLst>
          </p:nvPr>
        </p:nvGraphicFramePr>
        <p:xfrm>
          <a:off x="747205" y="3308245"/>
          <a:ext cx="10058400" cy="123159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316560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6E9-BAC4-2D19-DFD0-75BF5B5D6624}"/>
              </a:ext>
            </a:extLst>
          </p:cNvPr>
          <p:cNvSpPr>
            <a:spLocks noGrp="1"/>
          </p:cNvSpPr>
          <p:nvPr>
            <p:ph type="title"/>
          </p:nvPr>
        </p:nvSpPr>
        <p:spPr>
          <a:xfrm>
            <a:off x="1097280" y="286604"/>
            <a:ext cx="10058400" cy="1316286"/>
          </a:xfrm>
        </p:spPr>
        <p:txBody>
          <a:bodyPr>
            <a:normAutofit/>
          </a:bodyPr>
          <a:lstStyle/>
          <a:p>
            <a:pPr algn="ctr"/>
            <a:r>
              <a:rPr lang="en-US" sz="3600" b="1" dirty="0">
                <a:solidFill>
                  <a:schemeClr val="tx1"/>
                </a:solidFill>
                <a:latin typeface="+mn-lt"/>
              </a:rPr>
              <a:t>5. Social Work job roles in an </a:t>
            </a:r>
            <a:r>
              <a:rPr lang="en-US" sz="3600" b="1" u="sng" dirty="0">
                <a:solidFill>
                  <a:schemeClr val="accent1"/>
                </a:solidFill>
                <a:latin typeface="+mn-lt"/>
              </a:rPr>
              <a:t>Adults</a:t>
            </a:r>
            <a:r>
              <a:rPr lang="en-US" sz="3600" b="1" dirty="0">
                <a:solidFill>
                  <a:schemeClr val="tx1"/>
                </a:solidFill>
                <a:latin typeface="+mn-lt"/>
              </a:rPr>
              <a:t> settings</a:t>
            </a:r>
            <a:br>
              <a:rPr lang="en-US" sz="3200" b="1" dirty="0">
                <a:solidFill>
                  <a:schemeClr val="tx1"/>
                </a:solidFill>
                <a:latin typeface="+mn-lt"/>
              </a:rPr>
            </a:br>
            <a:endParaRPr lang="en-GB" sz="3600" dirty="0"/>
          </a:p>
        </p:txBody>
      </p:sp>
      <p:sp>
        <p:nvSpPr>
          <p:cNvPr id="6" name="Rectangle 5">
            <a:extLst>
              <a:ext uri="{FF2B5EF4-FFF2-40B4-BE49-F238E27FC236}">
                <a16:creationId xmlns:a16="http://schemas.microsoft.com/office/drawing/2014/main" id="{F1DCBAFC-D1DB-4D24-C696-24A535B1B58A}"/>
              </a:ext>
            </a:extLst>
          </p:cNvPr>
          <p:cNvSpPr/>
          <p:nvPr/>
        </p:nvSpPr>
        <p:spPr>
          <a:xfrm>
            <a:off x="790575" y="1290918"/>
            <a:ext cx="10304145" cy="476698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2400" b="1"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Key roles &amp; responsibilities:</a:t>
            </a:r>
          </a:p>
          <a:p>
            <a:pPr marL="285750" indent="-285750">
              <a:buFont typeface="Arial" panose="020B0604020202020204" pitchFamily="34" charset="0"/>
              <a:buChar char="•"/>
            </a:pP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Carrying out S</a:t>
            </a: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ocial Care functions, in accordance with legislation, policies, procedures &amp; best practice.</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Social care assessments for </a:t>
            </a: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Adults</a:t>
            </a: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possible need of care and support; and for their Carers</a:t>
            </a:r>
          </a:p>
          <a:p>
            <a:pPr marL="285750" indent="-285750">
              <a:buFont typeface="Arial" panose="020B0604020202020204" pitchFamily="34" charset="0"/>
              <a:buChar char="•"/>
            </a:pP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Arranging and reviewing care and support (for eligible needs)</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Outcome-based support planning</a:t>
            </a:r>
          </a:p>
          <a:p>
            <a:pPr marL="285750" indent="-285750">
              <a:buFont typeface="Arial" panose="020B0604020202020204" pitchFamily="34" charset="0"/>
              <a:buChar char="•"/>
            </a:pP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Duty to carry our safeguarding enquires for adults who are at risk of abuse or neglect</a:t>
            </a:r>
            <a:endPar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Providing access to ad</a:t>
            </a: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vocacy services</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Mental capacity assessments, Best interests planning, knowledge of Deprivation of Liberty Safeguards</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Strengths-based &amp; person-centred practice</a:t>
            </a:r>
          </a:p>
          <a:p>
            <a:pPr marL="285750" indent="-285750">
              <a:buFont typeface="Arial" panose="020B0604020202020204" pitchFamily="34" charset="0"/>
              <a:buChar char="•"/>
            </a:pP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Relationship based practice</a:t>
            </a:r>
            <a:endPar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Prevention and early intervention, i.e. use of community led support, assistive technology, equipment</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Multidisciplinary working </a:t>
            </a: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and</a:t>
            </a: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professional </a:t>
            </a:r>
            <a:r>
              <a:rPr lang="en-GB" kern="100" dirty="0">
                <a:solidFill>
                  <a:schemeClr val="tx1"/>
                </a:solidFill>
                <a:latin typeface="Calibri" panose="020F0502020204030204" pitchFamily="34" charset="0"/>
                <a:ea typeface="Calibri" panose="020F0502020204030204" pitchFamily="34" charset="0"/>
                <a:cs typeface="Times New Roman" panose="02020603050405020304" pitchFamily="18" charset="0"/>
              </a:rPr>
              <a:t>l</a:t>
            </a: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eadership</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Effective risk management and conflict resolution </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Reflective practice, supervision and on-going CPD</a:t>
            </a:r>
          </a:p>
          <a:p>
            <a:pPr marL="285750" indent="-285750">
              <a:buFont typeface="Arial" panose="020B0604020202020204" pitchFamily="34" charset="0"/>
              <a:buChar char="•"/>
            </a:pPr>
            <a:r>
              <a:rPr lang="en-GB" kern="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Contribute towards the development of services to benefit adults, their children &amp; families  </a:t>
            </a:r>
          </a:p>
        </p:txBody>
      </p:sp>
    </p:spTree>
    <p:extLst>
      <p:ext uri="{BB962C8B-B14F-4D97-AF65-F5344CB8AC3E}">
        <p14:creationId xmlns:p14="http://schemas.microsoft.com/office/powerpoint/2010/main" val="11273650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6E9-BAC4-2D19-DFD0-75BF5B5D6624}"/>
              </a:ext>
            </a:extLst>
          </p:cNvPr>
          <p:cNvSpPr>
            <a:spLocks noGrp="1"/>
          </p:cNvSpPr>
          <p:nvPr>
            <p:ph type="title"/>
          </p:nvPr>
        </p:nvSpPr>
        <p:spPr>
          <a:xfrm>
            <a:off x="1097280" y="678796"/>
            <a:ext cx="10058400" cy="800101"/>
          </a:xfrm>
        </p:spPr>
        <p:txBody>
          <a:bodyPr>
            <a:normAutofit fontScale="90000"/>
          </a:bodyPr>
          <a:lstStyle/>
          <a:p>
            <a:pPr algn="ctr"/>
            <a:r>
              <a:rPr lang="en-US" sz="3600" b="1" dirty="0">
                <a:solidFill>
                  <a:schemeClr val="tx1"/>
                </a:solidFill>
                <a:latin typeface="+mn-lt"/>
              </a:rPr>
              <a:t>5. Social Work job roles in an </a:t>
            </a:r>
            <a:r>
              <a:rPr lang="en-US" sz="3600" b="1" u="sng" dirty="0">
                <a:solidFill>
                  <a:schemeClr val="accent1"/>
                </a:solidFill>
                <a:latin typeface="+mn-lt"/>
              </a:rPr>
              <a:t>Adults</a:t>
            </a:r>
            <a:r>
              <a:rPr lang="en-US" sz="3600" b="1" dirty="0">
                <a:solidFill>
                  <a:schemeClr val="tx1"/>
                </a:solidFill>
                <a:latin typeface="+mn-lt"/>
              </a:rPr>
              <a:t> settings</a:t>
            </a:r>
            <a:br>
              <a:rPr lang="en-US" sz="3200" b="1" dirty="0">
                <a:solidFill>
                  <a:schemeClr val="tx1"/>
                </a:solidFill>
                <a:latin typeface="+mn-lt"/>
              </a:rPr>
            </a:br>
            <a:endParaRPr lang="en-GB" sz="3600" dirty="0"/>
          </a:p>
        </p:txBody>
      </p:sp>
      <p:sp>
        <p:nvSpPr>
          <p:cNvPr id="3" name="Content Placeholder 2">
            <a:extLst>
              <a:ext uri="{FF2B5EF4-FFF2-40B4-BE49-F238E27FC236}">
                <a16:creationId xmlns:a16="http://schemas.microsoft.com/office/drawing/2014/main" id="{FFD68840-13A8-DF81-027B-FD873F51F4BA}"/>
              </a:ext>
            </a:extLst>
          </p:cNvPr>
          <p:cNvSpPr>
            <a:spLocks noGrp="1"/>
          </p:cNvSpPr>
          <p:nvPr>
            <p:ph idx="1"/>
          </p:nvPr>
        </p:nvSpPr>
        <p:spPr>
          <a:xfrm>
            <a:off x="1097280" y="1899026"/>
            <a:ext cx="6302752" cy="4700307"/>
          </a:xfrm>
        </p:spPr>
        <p:txBody>
          <a:bodyPr>
            <a:normAutofit/>
          </a:bodyPr>
          <a:lstStyle/>
          <a:p>
            <a:pPr>
              <a:lnSpc>
                <a:spcPct val="115000"/>
              </a:lnSpc>
              <a:spcBef>
                <a:spcPts val="0"/>
              </a:spcBef>
              <a:spcAft>
                <a:spcPts val="0"/>
              </a:spcAft>
            </a:pPr>
            <a:r>
              <a:rPr lang="en-GB" sz="1900" b="1" dirty="0">
                <a:solidFill>
                  <a:schemeClr val="tx1"/>
                </a:solidFill>
                <a:effectLst/>
                <a:ea typeface="Calibri" panose="020F0502020204030204" pitchFamily="34" charset="0"/>
                <a:cs typeface="Times New Roman" panose="02020603050405020304" pitchFamily="18" charset="0"/>
              </a:rPr>
              <a:t>Types of Adult Social Care and Mental Health teams include </a:t>
            </a:r>
            <a:r>
              <a:rPr lang="en-GB" sz="1800" dirty="0">
                <a:solidFill>
                  <a:schemeClr val="tx1"/>
                </a:solidFill>
                <a:effectLst/>
                <a:ea typeface="Calibri" panose="020F0502020204030204" pitchFamily="34" charset="0"/>
                <a:cs typeface="Times New Roman" panose="02020603050405020304" pitchFamily="18" charset="0"/>
              </a:rPr>
              <a:t>– </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Integrated Neighbourhood Teams (Generic Adults Teams)</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Learning Disability Team</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Sensory Team </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Transition Team </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Contact Team (Front door service) </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Community Mental Health Teams (from 18 to</a:t>
            </a:r>
            <a:r>
              <a:rPr lang="en-GB" sz="1800" dirty="0">
                <a:solidFill>
                  <a:schemeClr val="tx1"/>
                </a:solidFill>
                <a:ea typeface="Calibri" panose="020F0502020204030204" pitchFamily="34" charset="0"/>
                <a:cs typeface="Times New Roman" panose="02020603050405020304" pitchFamily="18" charset="0"/>
              </a:rPr>
              <a:t> Older Adults</a:t>
            </a:r>
            <a:r>
              <a:rPr lang="en-GB" sz="1800" dirty="0">
                <a:solidFill>
                  <a:schemeClr val="tx1"/>
                </a:solidFill>
                <a:effectLst/>
                <a:ea typeface="Calibri" panose="020F0502020204030204" pitchFamily="34" charset="0"/>
                <a:cs typeface="Times New Roman" panose="02020603050405020304" pitchFamily="18" charset="0"/>
              </a:rPr>
              <a:t>)</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Forensic Social Work Team </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Hospital Social Work Teams (Acute, Neuro)</a:t>
            </a:r>
            <a:endParaRPr lang="en-GB" sz="1800" dirty="0">
              <a:solidFill>
                <a:schemeClr val="tx1"/>
              </a:solidFill>
              <a:ea typeface="Calibri" panose="020F0502020204030204" pitchFamily="34" charset="0"/>
              <a:cs typeface="Times New Roman" panose="02020603050405020304" pitchFamily="18" charset="0"/>
            </a:endParaRP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Intermediate Care Team (Rehabilitation, Home First, Step down)</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ffectLst/>
                <a:ea typeface="Calibri" panose="020F0502020204030204" pitchFamily="34" charset="0"/>
                <a:cs typeface="Times New Roman" panose="02020603050405020304" pitchFamily="18" charset="0"/>
              </a:rPr>
              <a:t>Deprivation of Liberty Safeguards (</a:t>
            </a:r>
            <a:r>
              <a:rPr lang="en-GB" sz="1800" dirty="0" err="1">
                <a:solidFill>
                  <a:schemeClr val="tx1"/>
                </a:solidFill>
                <a:effectLst/>
                <a:ea typeface="Calibri" panose="020F0502020204030204" pitchFamily="34" charset="0"/>
                <a:cs typeface="Times New Roman" panose="02020603050405020304" pitchFamily="18" charset="0"/>
              </a:rPr>
              <a:t>DoLS</a:t>
            </a:r>
            <a:r>
              <a:rPr lang="en-GB" sz="1800" dirty="0">
                <a:solidFill>
                  <a:schemeClr val="tx1"/>
                </a:solidFill>
                <a:effectLst/>
                <a:ea typeface="Calibri" panose="020F0502020204030204" pitchFamily="34" charset="0"/>
                <a:cs typeface="Times New Roman" panose="02020603050405020304" pitchFamily="18" charset="0"/>
              </a:rPr>
              <a:t>)</a:t>
            </a:r>
          </a:p>
          <a:p>
            <a:pPr marL="342900" lvl="0" indent="-342900">
              <a:lnSpc>
                <a:spcPct val="115000"/>
              </a:lnSpc>
              <a:spcBef>
                <a:spcPts val="0"/>
              </a:spcBef>
              <a:spcAft>
                <a:spcPts val="0"/>
              </a:spcAft>
              <a:buFont typeface="Symbol" panose="05050102010706020507" pitchFamily="18" charset="2"/>
              <a:buChar char=""/>
            </a:pPr>
            <a:r>
              <a:rPr lang="en-GB" sz="1800" dirty="0">
                <a:solidFill>
                  <a:schemeClr val="tx1"/>
                </a:solidFill>
                <a:ea typeface="Calibri" panose="020F0502020204030204" pitchFamily="34" charset="0"/>
                <a:cs typeface="Times New Roman" panose="02020603050405020304" pitchFamily="18" charset="0"/>
              </a:rPr>
              <a:t>Safeguarding Teams</a:t>
            </a:r>
            <a:endParaRPr lang="en-GB" sz="1800"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56342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6E9-BAC4-2D19-DFD0-75BF5B5D6624}"/>
              </a:ext>
            </a:extLst>
          </p:cNvPr>
          <p:cNvSpPr>
            <a:spLocks noGrp="1"/>
          </p:cNvSpPr>
          <p:nvPr>
            <p:ph type="title"/>
          </p:nvPr>
        </p:nvSpPr>
        <p:spPr>
          <a:xfrm>
            <a:off x="1097280" y="286604"/>
            <a:ext cx="10058400" cy="1316286"/>
          </a:xfrm>
        </p:spPr>
        <p:txBody>
          <a:bodyPr>
            <a:normAutofit/>
          </a:bodyPr>
          <a:lstStyle/>
          <a:p>
            <a:pPr algn="ctr"/>
            <a:r>
              <a:rPr lang="en-US" sz="3600" b="1" dirty="0">
                <a:solidFill>
                  <a:schemeClr val="tx1"/>
                </a:solidFill>
                <a:latin typeface="+mn-lt"/>
              </a:rPr>
              <a:t>6. </a:t>
            </a:r>
            <a:r>
              <a:rPr lang="en-US" sz="3200" b="1" dirty="0">
                <a:solidFill>
                  <a:schemeClr val="tx1"/>
                </a:solidFill>
                <a:latin typeface="+mn-lt"/>
              </a:rPr>
              <a:t>Social Work job roles in a </a:t>
            </a:r>
            <a:r>
              <a:rPr lang="en-US" sz="3200" b="1" dirty="0">
                <a:solidFill>
                  <a:schemeClr val="accent1"/>
                </a:solidFill>
                <a:latin typeface="+mn-lt"/>
              </a:rPr>
              <a:t>Childrens</a:t>
            </a:r>
            <a:r>
              <a:rPr lang="en-US" sz="3200" b="1" dirty="0">
                <a:solidFill>
                  <a:schemeClr val="tx1"/>
                </a:solidFill>
                <a:latin typeface="+mn-lt"/>
              </a:rPr>
              <a:t> settings</a:t>
            </a:r>
            <a:br>
              <a:rPr lang="en-US" sz="3200" b="1" dirty="0">
                <a:solidFill>
                  <a:schemeClr val="tx1"/>
                </a:solidFill>
                <a:latin typeface="+mn-lt"/>
              </a:rPr>
            </a:br>
            <a:endParaRPr lang="en-GB" sz="3600" dirty="0"/>
          </a:p>
        </p:txBody>
      </p:sp>
      <p:sp>
        <p:nvSpPr>
          <p:cNvPr id="4" name="Content Placeholder 2">
            <a:extLst>
              <a:ext uri="{FF2B5EF4-FFF2-40B4-BE49-F238E27FC236}">
                <a16:creationId xmlns:a16="http://schemas.microsoft.com/office/drawing/2014/main" id="{CA2E1387-B1CD-AE07-376D-7A8980C8E8C1}"/>
              </a:ext>
            </a:extLst>
          </p:cNvPr>
          <p:cNvSpPr>
            <a:spLocks noGrp="1"/>
          </p:cNvSpPr>
          <p:nvPr>
            <p:ph idx="1"/>
          </p:nvPr>
        </p:nvSpPr>
        <p:spPr>
          <a:xfrm>
            <a:off x="1096963" y="1754188"/>
            <a:ext cx="10058400" cy="4114800"/>
          </a:xfrm>
        </p:spPr>
        <p:txBody>
          <a:bodyPr>
            <a:normAutofit fontScale="92500" lnSpcReduction="20000"/>
          </a:bodyPr>
          <a:lstStyle/>
          <a:p>
            <a:r>
              <a:rPr lang="en-GB" dirty="0">
                <a:solidFill>
                  <a:schemeClr val="tx1"/>
                </a:solidFill>
              </a:rPr>
              <a:t>Children’s Services workforce is made up of a variety of professionals and teams.  </a:t>
            </a:r>
          </a:p>
          <a:p>
            <a:pPr>
              <a:lnSpc>
                <a:spcPct val="100000"/>
              </a:lnSpc>
              <a:spcBef>
                <a:spcPts val="0"/>
              </a:spcBef>
              <a:spcAft>
                <a:spcPts val="600"/>
              </a:spcAft>
              <a:buFont typeface="Arial" panose="020B0604020202020204" pitchFamily="34" charset="0"/>
              <a:buChar char="•"/>
            </a:pPr>
            <a:r>
              <a:rPr lang="en-GB" sz="2000" dirty="0">
                <a:solidFill>
                  <a:schemeClr val="tx1"/>
                </a:solidFill>
                <a:effectLst/>
                <a:ea typeface="Times New Roman" panose="02020603050405020304" pitchFamily="18" charset="0"/>
              </a:rPr>
              <a:t>We have </a:t>
            </a:r>
            <a:r>
              <a:rPr lang="en-GB" sz="2000" b="1" dirty="0">
                <a:solidFill>
                  <a:schemeClr val="tx1"/>
                </a:solidFill>
                <a:effectLst/>
                <a:ea typeface="Times New Roman" panose="02020603050405020304" pitchFamily="18" charset="0"/>
              </a:rPr>
              <a:t>statutory responsibilities </a:t>
            </a:r>
            <a:r>
              <a:rPr lang="en-GB" sz="2000" dirty="0">
                <a:solidFill>
                  <a:schemeClr val="tx1"/>
                </a:solidFill>
                <a:effectLst/>
                <a:ea typeface="Times New Roman" panose="02020603050405020304" pitchFamily="18" charset="0"/>
              </a:rPr>
              <a:t>under the Children Act 1989/2004 which places a duty on Local Authorities to safeguard and promote the welfare of children in their area who are in need.  </a:t>
            </a:r>
          </a:p>
          <a:p>
            <a:pPr>
              <a:lnSpc>
                <a:spcPct val="100000"/>
              </a:lnSpc>
              <a:spcBef>
                <a:spcPts val="0"/>
              </a:spcBef>
              <a:spcAft>
                <a:spcPts val="600"/>
              </a:spcAft>
              <a:buFont typeface="Arial" panose="020B0604020202020204" pitchFamily="34" charset="0"/>
              <a:buChar char="•"/>
            </a:pPr>
            <a:r>
              <a:rPr lang="en-GB" dirty="0">
                <a:solidFill>
                  <a:schemeClr val="tx1"/>
                </a:solidFill>
                <a:ea typeface="Times New Roman" panose="02020603050405020304" pitchFamily="18" charset="0"/>
              </a:rPr>
              <a:t>This includes working with partners to promote prevention and early intervention and offer early help so that emerging problems are dealt with before risks increase.   </a:t>
            </a:r>
            <a:endParaRPr lang="en-GB" sz="2000" dirty="0">
              <a:solidFill>
                <a:schemeClr val="tx1"/>
              </a:solidFill>
              <a:effectLst/>
              <a:ea typeface="Times New Roman" panose="02020603050405020304" pitchFamily="18" charset="0"/>
            </a:endParaRPr>
          </a:p>
          <a:p>
            <a:r>
              <a:rPr lang="en-GB" sz="2000" b="1" dirty="0">
                <a:solidFill>
                  <a:schemeClr val="tx1"/>
                </a:solidFill>
                <a:ea typeface="Times New Roman" panose="02020603050405020304" pitchFamily="18" charset="0"/>
              </a:rPr>
              <a:t>K</a:t>
            </a:r>
            <a:r>
              <a:rPr lang="en-GB" sz="2000" b="1" dirty="0">
                <a:solidFill>
                  <a:schemeClr val="tx1"/>
                </a:solidFill>
                <a:effectLst/>
                <a:ea typeface="Times New Roman" panose="02020603050405020304" pitchFamily="18" charset="0"/>
              </a:rPr>
              <a:t>ey legal frameworks </a:t>
            </a:r>
            <a:r>
              <a:rPr lang="en-GB" sz="2000" dirty="0">
                <a:solidFill>
                  <a:schemeClr val="tx1"/>
                </a:solidFill>
                <a:effectLst/>
                <a:ea typeface="Times New Roman" panose="02020603050405020304" pitchFamily="18" charset="0"/>
              </a:rPr>
              <a:t>underpinning our statutory duties, legal interventions, and </a:t>
            </a:r>
            <a:r>
              <a:rPr lang="en-GB" sz="2000" b="1" dirty="0">
                <a:solidFill>
                  <a:schemeClr val="tx1"/>
                </a:solidFill>
                <a:effectLst/>
                <a:ea typeface="Times New Roman" panose="02020603050405020304" pitchFamily="18" charset="0"/>
              </a:rPr>
              <a:t>professional decision making </a:t>
            </a:r>
            <a:r>
              <a:rPr lang="en-GB" sz="2000" dirty="0">
                <a:solidFill>
                  <a:schemeClr val="tx1"/>
                </a:solidFill>
                <a:effectLst/>
                <a:ea typeface="Times New Roman" panose="02020603050405020304" pitchFamily="18" charset="0"/>
              </a:rPr>
              <a:t>include the: </a:t>
            </a:r>
          </a:p>
          <a:p>
            <a:r>
              <a:rPr lang="en-GB" dirty="0">
                <a:solidFill>
                  <a:schemeClr val="tx1"/>
                </a:solidFill>
                <a:ea typeface="Times New Roman" panose="02020603050405020304" pitchFamily="18" charset="0"/>
              </a:rPr>
              <a:t>Children Act 1989/2004  </a:t>
            </a:r>
          </a:p>
          <a:p>
            <a:r>
              <a:rPr lang="en-GB" dirty="0">
                <a:solidFill>
                  <a:schemeClr val="tx1"/>
                </a:solidFill>
                <a:ea typeface="Times New Roman" panose="02020603050405020304" pitchFamily="18" charset="0"/>
              </a:rPr>
              <a:t>Children and social work Act 2017 </a:t>
            </a:r>
          </a:p>
          <a:p>
            <a:r>
              <a:rPr lang="en-GB" sz="2000" dirty="0">
                <a:solidFill>
                  <a:schemeClr val="tx1"/>
                </a:solidFill>
                <a:ea typeface="Times New Roman" panose="02020603050405020304" pitchFamily="18" charset="0"/>
              </a:rPr>
              <a:t>Working together to safeguard children 2023 </a:t>
            </a:r>
          </a:p>
          <a:p>
            <a:r>
              <a:rPr lang="en-GB" dirty="0">
                <a:solidFill>
                  <a:schemeClr val="tx1"/>
                </a:solidFill>
                <a:ea typeface="Times New Roman" panose="02020603050405020304" pitchFamily="18" charset="0"/>
              </a:rPr>
              <a:t>Human Rights Act 1998</a:t>
            </a:r>
          </a:p>
          <a:p>
            <a:r>
              <a:rPr lang="en-GB" sz="2000" dirty="0">
                <a:solidFill>
                  <a:schemeClr val="tx1"/>
                </a:solidFill>
                <a:ea typeface="Times New Roman" panose="02020603050405020304" pitchFamily="18" charset="0"/>
              </a:rPr>
              <a:t>Children Act (Leaving care) 2000</a:t>
            </a:r>
          </a:p>
          <a:p>
            <a:endParaRPr lang="en-GB" sz="2000" dirty="0">
              <a:solidFill>
                <a:srgbClr val="000000"/>
              </a:solidFill>
              <a:ea typeface="Times New Roman" panose="02020603050405020304" pitchFamily="18" charset="0"/>
            </a:endParaRPr>
          </a:p>
          <a:p>
            <a:endParaRPr lang="en-GB" dirty="0"/>
          </a:p>
        </p:txBody>
      </p:sp>
    </p:spTree>
    <p:extLst>
      <p:ext uri="{BB962C8B-B14F-4D97-AF65-F5344CB8AC3E}">
        <p14:creationId xmlns:p14="http://schemas.microsoft.com/office/powerpoint/2010/main" val="3553779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AE6E9-BAC4-2D19-DFD0-75BF5B5D6624}"/>
              </a:ext>
            </a:extLst>
          </p:cNvPr>
          <p:cNvSpPr>
            <a:spLocks noGrp="1"/>
          </p:cNvSpPr>
          <p:nvPr>
            <p:ph type="title"/>
          </p:nvPr>
        </p:nvSpPr>
        <p:spPr>
          <a:xfrm>
            <a:off x="1097280" y="286604"/>
            <a:ext cx="10058400" cy="1316286"/>
          </a:xfrm>
        </p:spPr>
        <p:txBody>
          <a:bodyPr>
            <a:normAutofit/>
          </a:bodyPr>
          <a:lstStyle/>
          <a:p>
            <a:pPr algn="ctr"/>
            <a:r>
              <a:rPr lang="en-US" sz="3600" b="1" dirty="0">
                <a:solidFill>
                  <a:schemeClr val="tx1"/>
                </a:solidFill>
                <a:latin typeface="+mn-lt"/>
              </a:rPr>
              <a:t>6. </a:t>
            </a:r>
            <a:r>
              <a:rPr lang="en-US" sz="3200" b="1" dirty="0">
                <a:solidFill>
                  <a:schemeClr val="tx1"/>
                </a:solidFill>
                <a:latin typeface="+mn-lt"/>
              </a:rPr>
              <a:t>Social Work job roles in a </a:t>
            </a:r>
            <a:r>
              <a:rPr lang="en-US" sz="3200" b="1" dirty="0">
                <a:solidFill>
                  <a:schemeClr val="accent1"/>
                </a:solidFill>
                <a:latin typeface="+mn-lt"/>
              </a:rPr>
              <a:t>Childrens</a:t>
            </a:r>
            <a:r>
              <a:rPr lang="en-US" sz="3200" b="1" dirty="0">
                <a:solidFill>
                  <a:schemeClr val="tx1"/>
                </a:solidFill>
                <a:latin typeface="+mn-lt"/>
              </a:rPr>
              <a:t> settings</a:t>
            </a:r>
            <a:br>
              <a:rPr lang="en-US" sz="3200" b="1" dirty="0">
                <a:solidFill>
                  <a:schemeClr val="tx1"/>
                </a:solidFill>
                <a:latin typeface="+mn-lt"/>
              </a:rPr>
            </a:br>
            <a:endParaRPr lang="en-GB" sz="3600" dirty="0"/>
          </a:p>
        </p:txBody>
      </p:sp>
      <p:sp>
        <p:nvSpPr>
          <p:cNvPr id="4" name="Content Placeholder 2">
            <a:extLst>
              <a:ext uri="{FF2B5EF4-FFF2-40B4-BE49-F238E27FC236}">
                <a16:creationId xmlns:a16="http://schemas.microsoft.com/office/drawing/2014/main" id="{042C89DC-D174-0E7E-E6C3-9988224D74DF}"/>
              </a:ext>
            </a:extLst>
          </p:cNvPr>
          <p:cNvSpPr>
            <a:spLocks noGrp="1"/>
          </p:cNvSpPr>
          <p:nvPr>
            <p:ph idx="1"/>
          </p:nvPr>
        </p:nvSpPr>
        <p:spPr>
          <a:xfrm>
            <a:off x="1096963" y="1754188"/>
            <a:ext cx="10058400" cy="4114800"/>
          </a:xfrm>
        </p:spPr>
        <p:txBody>
          <a:bodyPr>
            <a:normAutofit fontScale="85000" lnSpcReduction="20000"/>
          </a:bodyPr>
          <a:lstStyle/>
          <a:p>
            <a:r>
              <a:rPr lang="en-GB" dirty="0">
                <a:solidFill>
                  <a:schemeClr val="tx1"/>
                </a:solidFill>
              </a:rPr>
              <a:t>As a children’s social worker You will work directly with children and their carers using a range of knowledge, skills and interventions as required, in accordance with statutory responsibilities to secure positive outcomes for children. </a:t>
            </a:r>
          </a:p>
          <a:p>
            <a:r>
              <a:rPr lang="en-GB" dirty="0">
                <a:solidFill>
                  <a:schemeClr val="tx1"/>
                </a:solidFill>
              </a:rPr>
              <a:t>• You will build effective relationships with children, young people and their families enabling full participation in assessment, planning, review and decision making.</a:t>
            </a:r>
          </a:p>
          <a:p>
            <a:r>
              <a:rPr lang="en-GB" dirty="0">
                <a:solidFill>
                  <a:schemeClr val="tx1"/>
                </a:solidFill>
              </a:rPr>
              <a:t> • You will effectively manage a caseload, with varying degrees of complexity dependent upon skills and length of experience, with appropriate supervision, guidance and support. </a:t>
            </a:r>
          </a:p>
          <a:p>
            <a:r>
              <a:rPr lang="en-GB" dirty="0">
                <a:solidFill>
                  <a:schemeClr val="tx1"/>
                </a:solidFill>
              </a:rPr>
              <a:t>• You will work in accordance with national and local policies and procedures, and use the law, regulatory and statutory guidance to inform practice decisions. </a:t>
            </a:r>
          </a:p>
          <a:p>
            <a:r>
              <a:rPr lang="en-GB" dirty="0">
                <a:solidFill>
                  <a:schemeClr val="tx1"/>
                </a:solidFill>
              </a:rPr>
              <a:t>• You will prepare and producing a variety of high quality professional written documentation including child and family assessments, risk assessment, court documents fostering assessments, child </a:t>
            </a:r>
            <a:r>
              <a:rPr lang="en-GB" dirty="0" err="1">
                <a:solidFill>
                  <a:schemeClr val="tx1"/>
                </a:solidFill>
              </a:rPr>
              <a:t>permancy</a:t>
            </a:r>
            <a:r>
              <a:rPr lang="en-GB" dirty="0">
                <a:solidFill>
                  <a:schemeClr val="tx1"/>
                </a:solidFill>
              </a:rPr>
              <a:t> reports . </a:t>
            </a:r>
          </a:p>
          <a:p>
            <a:r>
              <a:rPr lang="en-GB" dirty="0">
                <a:solidFill>
                  <a:schemeClr val="tx1"/>
                </a:solidFill>
              </a:rPr>
              <a:t>• You will work with partner agencies at a range of meetings, proceedings and reviews as required. You will secure access to services, negotiating and challenging other professionals and organisations to provide the help required</a:t>
            </a:r>
          </a:p>
          <a:p>
            <a:r>
              <a:rPr lang="en-GB" dirty="0">
                <a:solidFill>
                  <a:schemeClr val="tx1"/>
                </a:solidFill>
              </a:rPr>
              <a:t>• You will provide support based on best evidence, which is tailored to meet individual child and family needs and which addresses relevant and significant risks.</a:t>
            </a:r>
          </a:p>
        </p:txBody>
      </p:sp>
    </p:spTree>
    <p:extLst>
      <p:ext uri="{BB962C8B-B14F-4D97-AF65-F5344CB8AC3E}">
        <p14:creationId xmlns:p14="http://schemas.microsoft.com/office/powerpoint/2010/main" val="35063803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352175-4342-D003-3596-AF268B780606}"/>
              </a:ext>
            </a:extLst>
          </p:cNvPr>
          <p:cNvSpPr>
            <a:spLocks noGrp="1"/>
          </p:cNvSpPr>
          <p:nvPr>
            <p:ph type="title"/>
          </p:nvPr>
        </p:nvSpPr>
        <p:spPr>
          <a:xfrm>
            <a:off x="1097280" y="286604"/>
            <a:ext cx="10058400" cy="1037372"/>
          </a:xfrm>
        </p:spPr>
        <p:txBody>
          <a:bodyPr>
            <a:normAutofit/>
          </a:bodyPr>
          <a:lstStyle/>
          <a:p>
            <a:r>
              <a:rPr lang="en-US" sz="3600" b="1" dirty="0">
                <a:solidFill>
                  <a:schemeClr val="tx1"/>
                </a:solidFill>
                <a:latin typeface="+mn-lt"/>
              </a:rPr>
              <a:t>6. Social Work job roles in a </a:t>
            </a:r>
            <a:r>
              <a:rPr lang="en-US" sz="3600" b="1" dirty="0">
                <a:solidFill>
                  <a:schemeClr val="accent1"/>
                </a:solidFill>
                <a:latin typeface="+mn-lt"/>
              </a:rPr>
              <a:t>Childrens</a:t>
            </a:r>
            <a:r>
              <a:rPr lang="en-US" sz="3600" b="1" dirty="0">
                <a:solidFill>
                  <a:schemeClr val="tx1"/>
                </a:solidFill>
                <a:latin typeface="+mn-lt"/>
              </a:rPr>
              <a:t> settings</a:t>
            </a:r>
            <a:endParaRPr lang="en-GB" sz="3600" dirty="0"/>
          </a:p>
        </p:txBody>
      </p:sp>
      <p:sp>
        <p:nvSpPr>
          <p:cNvPr id="4" name="Content Placeholder 3">
            <a:extLst>
              <a:ext uri="{FF2B5EF4-FFF2-40B4-BE49-F238E27FC236}">
                <a16:creationId xmlns:a16="http://schemas.microsoft.com/office/drawing/2014/main" id="{6AECC6A1-F5C1-B19F-BCFD-369CC06516F8}"/>
              </a:ext>
            </a:extLst>
          </p:cNvPr>
          <p:cNvSpPr txBox="1">
            <a:spLocks noGrp="1"/>
          </p:cNvSpPr>
          <p:nvPr>
            <p:ph idx="1"/>
          </p:nvPr>
        </p:nvSpPr>
        <p:spPr>
          <a:xfrm>
            <a:off x="835706" y="1767886"/>
            <a:ext cx="10058400" cy="4301177"/>
          </a:xfrm>
          <a:prstGeom prst="rect">
            <a:avLst/>
          </a:prstGeom>
          <a:noFill/>
        </p:spPr>
        <p:txBody>
          <a:bodyPr wrap="square">
            <a:spAutoFit/>
          </a:bodyPr>
          <a:lstStyle/>
          <a:p>
            <a:pPr>
              <a:lnSpc>
                <a:spcPct val="115000"/>
              </a:lnSpc>
              <a:spcBef>
                <a:spcPts val="0"/>
              </a:spcBef>
              <a:spcAft>
                <a:spcPts val="0"/>
              </a:spcAft>
            </a:pPr>
            <a:r>
              <a:rPr lang="en-GB" sz="1900" b="1" dirty="0">
                <a:solidFill>
                  <a:schemeClr val="tx1"/>
                </a:solidFill>
                <a:effectLst/>
                <a:ea typeface="Calibri" panose="020F0502020204030204" pitchFamily="34" charset="0"/>
                <a:cs typeface="Times New Roman" panose="02020603050405020304" pitchFamily="18" charset="0"/>
              </a:rPr>
              <a:t>Types of </a:t>
            </a:r>
            <a:r>
              <a:rPr lang="en-GB" sz="1900" b="1" dirty="0">
                <a:ea typeface="Calibri" panose="020F0502020204030204" pitchFamily="34" charset="0"/>
                <a:cs typeface="Times New Roman" panose="02020603050405020304" pitchFamily="18" charset="0"/>
              </a:rPr>
              <a:t>Children’s</a:t>
            </a:r>
            <a:r>
              <a:rPr lang="en-GB" sz="1900" b="1" dirty="0">
                <a:solidFill>
                  <a:schemeClr val="tx1"/>
                </a:solidFill>
                <a:effectLst/>
                <a:ea typeface="Calibri" panose="020F0502020204030204" pitchFamily="34" charset="0"/>
                <a:cs typeface="Times New Roman" panose="02020603050405020304" pitchFamily="18" charset="0"/>
              </a:rPr>
              <a:t> Social Care teams include </a:t>
            </a:r>
            <a:r>
              <a:rPr lang="en-GB" sz="1800" dirty="0">
                <a:solidFill>
                  <a:schemeClr val="tx1"/>
                </a:solidFill>
                <a:effectLst/>
                <a:ea typeface="Calibri" panose="020F0502020204030204" pitchFamily="34" charset="0"/>
                <a:cs typeface="Times New Roman" panose="02020603050405020304" pitchFamily="18" charset="0"/>
              </a:rPr>
              <a:t>–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Duty and Assessment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Chi</a:t>
            </a:r>
            <a:r>
              <a:rPr lang="en-GB" dirty="0">
                <a:solidFill>
                  <a:schemeClr val="tx1"/>
                </a:solidFill>
                <a:ea typeface="Calibri" panose="020F0502020204030204" pitchFamily="34" charset="0"/>
                <a:cs typeface="Times New Roman" panose="02020603050405020304" pitchFamily="18" charset="0"/>
              </a:rPr>
              <a:t>ld protection and child in need t</a:t>
            </a:r>
            <a:r>
              <a:rPr lang="en-GB" dirty="0">
                <a:solidFill>
                  <a:schemeClr val="tx1"/>
                </a:solidFill>
                <a:effectLst/>
                <a:ea typeface="Calibri" panose="020F0502020204030204" pitchFamily="34" charset="0"/>
                <a:cs typeface="Times New Roman" panose="02020603050405020304" pitchFamily="18" charset="0"/>
              </a:rPr>
              <a:t>eam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Children with Disabilities team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a typeface="Calibri" panose="020F0502020204030204" pitchFamily="34" charset="0"/>
                <a:cs typeface="Times New Roman" panose="02020603050405020304" pitchFamily="18" charset="0"/>
              </a:rPr>
              <a:t>Cared for children’s team </a:t>
            </a:r>
            <a:endParaRPr lang="en-GB" dirty="0">
              <a:solidFill>
                <a:schemeClr val="tx1"/>
              </a:solidFill>
              <a:effectLst/>
              <a:ea typeface="Calibri" panose="020F0502020204030204" pitchFamily="34" charset="0"/>
              <a:cs typeface="Times New Roman" panose="02020603050405020304" pitchFamily="18" charset="0"/>
            </a:endParaRP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Leaving care service (next steps in Salford)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Youth justice team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Fostering team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Adoption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a typeface="Calibri" panose="020F0502020204030204" pitchFamily="34" charset="0"/>
                <a:cs typeface="Times New Roman" panose="02020603050405020304" pitchFamily="18" charset="0"/>
              </a:rPr>
              <a:t>Complex Safeguarding</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ffectLst/>
                <a:ea typeface="Calibri" panose="020F0502020204030204" pitchFamily="34" charset="0"/>
                <a:cs typeface="Times New Roman" panose="02020603050405020304" pitchFamily="18" charset="0"/>
              </a:rPr>
              <a:t>CAMHS </a:t>
            </a:r>
          </a:p>
          <a:p>
            <a:pPr marL="342900" lvl="0" indent="-342900">
              <a:lnSpc>
                <a:spcPct val="115000"/>
              </a:lnSpc>
              <a:spcBef>
                <a:spcPts val="0"/>
              </a:spcBef>
              <a:spcAft>
                <a:spcPts val="0"/>
              </a:spcAft>
              <a:buFont typeface="Symbol" panose="05050102010706020507" pitchFamily="18" charset="2"/>
              <a:buChar char=""/>
            </a:pPr>
            <a:r>
              <a:rPr lang="en-GB" dirty="0">
                <a:solidFill>
                  <a:schemeClr val="tx1"/>
                </a:solidFill>
                <a:ea typeface="Calibri" panose="020F0502020204030204" pitchFamily="34" charset="0"/>
                <a:cs typeface="Times New Roman" panose="02020603050405020304" pitchFamily="18" charset="0"/>
              </a:rPr>
              <a:t>Early Help and Parenting services </a:t>
            </a:r>
            <a:endParaRPr lang="en-GB" dirty="0">
              <a:solidFill>
                <a:schemeClr val="tx1"/>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435558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D1353-B990-9595-9A8C-41A1C93CB158}"/>
              </a:ext>
            </a:extLst>
          </p:cNvPr>
          <p:cNvSpPr>
            <a:spLocks noGrp="1"/>
          </p:cNvSpPr>
          <p:nvPr>
            <p:ph type="title"/>
          </p:nvPr>
        </p:nvSpPr>
        <p:spPr>
          <a:xfrm>
            <a:off x="1097280" y="286603"/>
            <a:ext cx="10058400" cy="1450757"/>
          </a:xfrm>
        </p:spPr>
        <p:txBody>
          <a:bodyPr>
            <a:normAutofit/>
          </a:bodyPr>
          <a:lstStyle/>
          <a:p>
            <a:r>
              <a:rPr lang="en-GB" dirty="0"/>
              <a:t>Recap of today's agenda &amp; questions</a:t>
            </a:r>
          </a:p>
        </p:txBody>
      </p:sp>
      <p:pic>
        <p:nvPicPr>
          <p:cNvPr id="4" name="Content Placeholder 3">
            <a:extLst>
              <a:ext uri="{FF2B5EF4-FFF2-40B4-BE49-F238E27FC236}">
                <a16:creationId xmlns:a16="http://schemas.microsoft.com/office/drawing/2014/main" id="{51857840-A925-965C-CC05-0C6398065465}"/>
              </a:ext>
            </a:extLst>
          </p:cNvPr>
          <p:cNvPicPr>
            <a:picLocks noChangeAspect="1"/>
          </p:cNvPicPr>
          <p:nvPr/>
        </p:nvPicPr>
        <p:blipFill>
          <a:blip r:embed="rId3"/>
          <a:srcRect l="19006" r="20930" b="1"/>
          <a:stretch/>
        </p:blipFill>
        <p:spPr>
          <a:xfrm>
            <a:off x="6858000" y="1916318"/>
            <a:ext cx="4739268" cy="3471012"/>
          </a:xfrm>
          <a:prstGeom prst="rect">
            <a:avLst/>
          </a:prstGeom>
        </p:spPr>
      </p:pic>
      <p:graphicFrame>
        <p:nvGraphicFramePr>
          <p:cNvPr id="5" name="Content Placeholder 2">
            <a:extLst>
              <a:ext uri="{FF2B5EF4-FFF2-40B4-BE49-F238E27FC236}">
                <a16:creationId xmlns:a16="http://schemas.microsoft.com/office/drawing/2014/main" id="{0028C617-394C-6509-373D-ACC0EC936549}"/>
              </a:ext>
            </a:extLst>
          </p:cNvPr>
          <p:cNvGraphicFramePr>
            <a:graphicFrameLocks noGrp="1"/>
          </p:cNvGraphicFramePr>
          <p:nvPr>
            <p:ph idx="1"/>
            <p:extLst>
              <p:ext uri="{D42A27DB-BD31-4B8C-83A1-F6EECF244321}">
                <p14:modId xmlns:p14="http://schemas.microsoft.com/office/powerpoint/2010/main" val="1925138029"/>
              </p:ext>
            </p:extLst>
          </p:nvPr>
        </p:nvGraphicFramePr>
        <p:xfrm>
          <a:off x="1096963" y="1846264"/>
          <a:ext cx="5359593" cy="37200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aphicFrame>
        <p:nvGraphicFramePr>
          <p:cNvPr id="6" name="Table 5">
            <a:extLst>
              <a:ext uri="{FF2B5EF4-FFF2-40B4-BE49-F238E27FC236}">
                <a16:creationId xmlns:a16="http://schemas.microsoft.com/office/drawing/2014/main" id="{0FE31461-EEEB-C0BC-A21E-6A43EEE7A8AC}"/>
              </a:ext>
            </a:extLst>
          </p:cNvPr>
          <p:cNvGraphicFramePr>
            <a:graphicFrameLocks noGrp="1"/>
          </p:cNvGraphicFramePr>
          <p:nvPr>
            <p:extLst>
              <p:ext uri="{D42A27DB-BD31-4B8C-83A1-F6EECF244321}">
                <p14:modId xmlns:p14="http://schemas.microsoft.com/office/powerpoint/2010/main" val="3728471163"/>
              </p:ext>
            </p:extLst>
          </p:nvPr>
        </p:nvGraphicFramePr>
        <p:xfrm>
          <a:off x="6858000" y="5566288"/>
          <a:ext cx="4739269" cy="553547"/>
        </p:xfrm>
        <a:graphic>
          <a:graphicData uri="http://schemas.openxmlformats.org/drawingml/2006/table">
            <a:tbl>
              <a:tblPr firstRow="1" bandRow="1">
                <a:tableStyleId>{5C22544A-7EE6-4342-B048-85BDC9FD1C3A}</a:tableStyleId>
              </a:tblPr>
              <a:tblGrid>
                <a:gridCol w="4739269">
                  <a:extLst>
                    <a:ext uri="{9D8B030D-6E8A-4147-A177-3AD203B41FA5}">
                      <a16:colId xmlns:a16="http://schemas.microsoft.com/office/drawing/2014/main" val="2541966318"/>
                    </a:ext>
                  </a:extLst>
                </a:gridCol>
              </a:tblGrid>
              <a:tr h="553547">
                <a:tc>
                  <a:txBody>
                    <a:bodyPr/>
                    <a:lstStyle/>
                    <a:p>
                      <a:pPr algn="ctr"/>
                      <a:r>
                        <a:rPr lang="en-GB" sz="2800" dirty="0">
                          <a:solidFill>
                            <a:schemeClr val="tx1"/>
                          </a:solidFill>
                        </a:rPr>
                        <a:t>Any questions &amp; reflections?</a:t>
                      </a:r>
                    </a:p>
                  </a:txBody>
                  <a:tcPr>
                    <a:solidFill>
                      <a:schemeClr val="accent1">
                        <a:lumMod val="20000"/>
                        <a:lumOff val="80000"/>
                      </a:schemeClr>
                    </a:solidFill>
                  </a:tcPr>
                </a:tc>
                <a:extLst>
                  <a:ext uri="{0D108BD9-81ED-4DB2-BD59-A6C34878D82A}">
                    <a16:rowId xmlns:a16="http://schemas.microsoft.com/office/drawing/2014/main" val="2843314507"/>
                  </a:ext>
                </a:extLst>
              </a:tr>
            </a:tbl>
          </a:graphicData>
        </a:graphic>
      </p:graphicFrame>
    </p:spTree>
    <p:extLst>
      <p:ext uri="{BB962C8B-B14F-4D97-AF65-F5344CB8AC3E}">
        <p14:creationId xmlns:p14="http://schemas.microsoft.com/office/powerpoint/2010/main" val="42168859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2E4278-4380-5F6E-343E-30F73B446555}"/>
              </a:ext>
            </a:extLst>
          </p:cNvPr>
          <p:cNvSpPr>
            <a:spLocks noGrp="1"/>
          </p:cNvSpPr>
          <p:nvPr>
            <p:ph type="title"/>
          </p:nvPr>
        </p:nvSpPr>
        <p:spPr/>
        <p:txBody>
          <a:bodyPr>
            <a:normAutofit/>
          </a:bodyPr>
          <a:lstStyle/>
          <a:p>
            <a:pPr algn="ctr"/>
            <a:r>
              <a:rPr lang="en-GB" sz="5400" b="1" dirty="0">
                <a:solidFill>
                  <a:schemeClr val="tx1"/>
                </a:solidFill>
              </a:rPr>
              <a:t>Good Luck</a:t>
            </a:r>
          </a:p>
        </p:txBody>
      </p:sp>
      <p:sp>
        <p:nvSpPr>
          <p:cNvPr id="3" name="Content Placeholder 2">
            <a:extLst>
              <a:ext uri="{FF2B5EF4-FFF2-40B4-BE49-F238E27FC236}">
                <a16:creationId xmlns:a16="http://schemas.microsoft.com/office/drawing/2014/main" id="{3450A4B6-3543-C3F0-0F12-4DD71E4745A0}"/>
              </a:ext>
            </a:extLst>
          </p:cNvPr>
          <p:cNvSpPr>
            <a:spLocks noGrp="1"/>
          </p:cNvSpPr>
          <p:nvPr>
            <p:ph idx="1"/>
          </p:nvPr>
        </p:nvSpPr>
        <p:spPr/>
        <p:txBody>
          <a:bodyPr/>
          <a:lstStyle/>
          <a:p>
            <a:pPr algn="ctr">
              <a:lnSpc>
                <a:spcPct val="150000"/>
              </a:lnSpc>
              <a:spcBef>
                <a:spcPts val="1200"/>
              </a:spcBef>
              <a:spcAft>
                <a:spcPts val="300"/>
              </a:spcAft>
            </a:pPr>
            <a:r>
              <a:rPr lang="en-GB" sz="3200" b="1" dirty="0">
                <a:solidFill>
                  <a:schemeClr val="tx1"/>
                </a:solidFill>
                <a:effectLst/>
                <a:ea typeface="Calibri" panose="020F0502020204030204" pitchFamily="34" charset="0"/>
                <a:cs typeface="Calibri" panose="020F0502020204030204" pitchFamily="34" charset="0"/>
              </a:rPr>
              <a:t>Remember employers want you….</a:t>
            </a:r>
          </a:p>
          <a:p>
            <a:pPr algn="ctr">
              <a:lnSpc>
                <a:spcPct val="150000"/>
              </a:lnSpc>
              <a:spcBef>
                <a:spcPts val="1200"/>
              </a:spcBef>
              <a:spcAft>
                <a:spcPts val="300"/>
              </a:spcAft>
            </a:pPr>
            <a:r>
              <a:rPr lang="en-GB" sz="3200" b="1" dirty="0">
                <a:solidFill>
                  <a:schemeClr val="tx1"/>
                </a:solidFill>
                <a:ea typeface="Calibri" panose="020F0502020204030204" pitchFamily="34" charset="0"/>
                <a:cs typeface="Calibri" panose="020F0502020204030204" pitchFamily="34" charset="0"/>
              </a:rPr>
              <a:t>Just as much as you want the job</a:t>
            </a:r>
          </a:p>
          <a:p>
            <a:pPr algn="ctr">
              <a:lnSpc>
                <a:spcPct val="150000"/>
              </a:lnSpc>
              <a:spcBef>
                <a:spcPts val="1200"/>
              </a:spcBef>
              <a:spcAft>
                <a:spcPts val="300"/>
              </a:spcAft>
            </a:pPr>
            <a:endParaRPr lang="en-GB" sz="2000" b="1" dirty="0">
              <a:effectLst/>
              <a:ea typeface="Calibri" panose="020F0502020204030204" pitchFamily="34" charset="0"/>
              <a:cs typeface="Calibri" panose="020F0502020204030204" pitchFamily="34" charset="0"/>
            </a:endParaRPr>
          </a:p>
          <a:p>
            <a:endParaRPr lang="en-GB" dirty="0"/>
          </a:p>
        </p:txBody>
      </p:sp>
      <p:pic>
        <p:nvPicPr>
          <p:cNvPr id="4" name="Picture 3">
            <a:extLst>
              <a:ext uri="{FF2B5EF4-FFF2-40B4-BE49-F238E27FC236}">
                <a16:creationId xmlns:a16="http://schemas.microsoft.com/office/drawing/2014/main" id="{B1803067-C51B-AF2F-CD90-38647A58AA82}"/>
              </a:ext>
            </a:extLst>
          </p:cNvPr>
          <p:cNvPicPr>
            <a:picLocks noChangeAspect="1"/>
          </p:cNvPicPr>
          <p:nvPr/>
        </p:nvPicPr>
        <p:blipFill>
          <a:blip r:embed="rId3"/>
          <a:stretch>
            <a:fillRect/>
          </a:stretch>
        </p:blipFill>
        <p:spPr>
          <a:xfrm>
            <a:off x="5117035" y="3429000"/>
            <a:ext cx="2143125" cy="2143125"/>
          </a:xfrm>
          <a:prstGeom prst="rect">
            <a:avLst/>
          </a:prstGeom>
        </p:spPr>
      </p:pic>
    </p:spTree>
    <p:extLst>
      <p:ext uri="{BB962C8B-B14F-4D97-AF65-F5344CB8AC3E}">
        <p14:creationId xmlns:p14="http://schemas.microsoft.com/office/powerpoint/2010/main" val="3704665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83529AFD-5A84-4419-9390-0E9584F35D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1FFD9C4-5E6D-4E44-8CCD-24EF7B6FF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2" name="Title 1">
            <a:extLst>
              <a:ext uri="{FF2B5EF4-FFF2-40B4-BE49-F238E27FC236}">
                <a16:creationId xmlns:a16="http://schemas.microsoft.com/office/drawing/2014/main" id="{2BCCEBAE-DEB6-EE38-BBC6-5870AD5726A1}"/>
              </a:ext>
            </a:extLst>
          </p:cNvPr>
          <p:cNvSpPr>
            <a:spLocks noGrp="1"/>
          </p:cNvSpPr>
          <p:nvPr>
            <p:ph type="title"/>
          </p:nvPr>
        </p:nvSpPr>
        <p:spPr>
          <a:xfrm>
            <a:off x="492370" y="516835"/>
            <a:ext cx="3084844" cy="5772840"/>
          </a:xfrm>
        </p:spPr>
        <p:txBody>
          <a:bodyPr anchor="ctr">
            <a:normAutofit/>
          </a:bodyPr>
          <a:lstStyle/>
          <a:p>
            <a:r>
              <a:rPr lang="en-GB" sz="3600" b="1" dirty="0">
                <a:solidFill>
                  <a:srgbClr val="FFFFFF"/>
                </a:solidFill>
                <a:latin typeface="Calibri" panose="020F0502020204030204" pitchFamily="34" charset="0"/>
                <a:cs typeface="Calibri" panose="020F0502020204030204" pitchFamily="34" charset="0"/>
              </a:rPr>
              <a:t>Agenda for today’s session</a:t>
            </a:r>
          </a:p>
        </p:txBody>
      </p:sp>
      <p:sp>
        <p:nvSpPr>
          <p:cNvPr id="18" name="Rectangle 17">
            <a:extLst>
              <a:ext uri="{FF2B5EF4-FFF2-40B4-BE49-F238E27FC236}">
                <a16:creationId xmlns:a16="http://schemas.microsoft.com/office/drawing/2014/main" id="{6B3B2DB5-1B01-4A7A-B79B-E180757E61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graphicFrame>
        <p:nvGraphicFramePr>
          <p:cNvPr id="9" name="Content Placeholder 2">
            <a:extLst>
              <a:ext uri="{FF2B5EF4-FFF2-40B4-BE49-F238E27FC236}">
                <a16:creationId xmlns:a16="http://schemas.microsoft.com/office/drawing/2014/main" id="{95A34C11-9CB0-DD86-02EB-3F33841FDAC1}"/>
              </a:ext>
            </a:extLst>
          </p:cNvPr>
          <p:cNvGraphicFramePr>
            <a:graphicFrameLocks noGrp="1"/>
          </p:cNvGraphicFramePr>
          <p:nvPr>
            <p:ph idx="1"/>
            <p:extLst>
              <p:ext uri="{D42A27DB-BD31-4B8C-83A1-F6EECF244321}">
                <p14:modId xmlns:p14="http://schemas.microsoft.com/office/powerpoint/2010/main" val="881698419"/>
              </p:ext>
            </p:extLst>
          </p:nvPr>
        </p:nvGraphicFramePr>
        <p:xfrm>
          <a:off x="4741863" y="978946"/>
          <a:ext cx="6797675" cy="50238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309918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FE163-B83E-DB3C-E792-4D0354AAA413}"/>
              </a:ext>
            </a:extLst>
          </p:cNvPr>
          <p:cNvSpPr>
            <a:spLocks noGrp="1"/>
          </p:cNvSpPr>
          <p:nvPr>
            <p:ph type="title"/>
          </p:nvPr>
        </p:nvSpPr>
        <p:spPr/>
        <p:txBody>
          <a:bodyPr>
            <a:normAutofit/>
          </a:bodyPr>
          <a:lstStyle/>
          <a:p>
            <a:pPr algn="ctr"/>
            <a:r>
              <a:rPr lang="en-GB" sz="4400" b="1" dirty="0"/>
              <a:t>Resources </a:t>
            </a:r>
          </a:p>
        </p:txBody>
      </p:sp>
      <p:sp>
        <p:nvSpPr>
          <p:cNvPr id="3" name="Content Placeholder 2">
            <a:extLst>
              <a:ext uri="{FF2B5EF4-FFF2-40B4-BE49-F238E27FC236}">
                <a16:creationId xmlns:a16="http://schemas.microsoft.com/office/drawing/2014/main" id="{8713B08D-D0AC-5330-4FA9-8E26B595DB02}"/>
              </a:ext>
            </a:extLst>
          </p:cNvPr>
          <p:cNvSpPr>
            <a:spLocks noGrp="1"/>
          </p:cNvSpPr>
          <p:nvPr>
            <p:ph idx="1"/>
          </p:nvPr>
        </p:nvSpPr>
        <p:spPr>
          <a:xfrm>
            <a:off x="1066800" y="1834977"/>
            <a:ext cx="10058400" cy="4023360"/>
          </a:xfrm>
        </p:spPr>
        <p:txBody>
          <a:bodyPr/>
          <a:lstStyle/>
          <a:p>
            <a:pPr>
              <a:spcBef>
                <a:spcPts val="600"/>
              </a:spcBef>
              <a:spcAft>
                <a:spcPts val="0"/>
              </a:spcAft>
              <a:buFont typeface="Arial" panose="020B0604020202020204" pitchFamily="34" charset="0"/>
              <a:buChar char="•"/>
            </a:pPr>
            <a:r>
              <a:rPr lang="en-GB" dirty="0">
                <a:solidFill>
                  <a:schemeClr val="accent1"/>
                </a:solidFill>
                <a:hlinkClick r:id="rId3">
                  <a:extLst>
                    <a:ext uri="{A12FA001-AC4F-418D-AE19-62706E023703}">
                      <ahyp:hlinkClr xmlns:ahyp="http://schemas.microsoft.com/office/drawing/2018/hyperlinkcolor" val="tx"/>
                    </a:ext>
                  </a:extLst>
                </a:hlinkClick>
              </a:rPr>
              <a:t> Student Hub – GMSWA</a:t>
            </a:r>
            <a:endParaRPr lang="en-GB" dirty="0">
              <a:solidFill>
                <a:schemeClr val="accent1"/>
              </a:solidFill>
            </a:endParaRPr>
          </a:p>
          <a:p>
            <a:pPr>
              <a:spcBef>
                <a:spcPts val="600"/>
              </a:spcBef>
              <a:spcAft>
                <a:spcPts val="0"/>
              </a:spcAft>
              <a:buFont typeface="Arial" panose="020B0604020202020204" pitchFamily="34" charset="0"/>
              <a:buChar char="•"/>
            </a:pPr>
            <a:r>
              <a:rPr lang="en-GB" sz="2000" dirty="0">
                <a:latin typeface="+mn-lt"/>
              </a:rPr>
              <a:t> STAR method </a:t>
            </a:r>
            <a:r>
              <a:rPr lang="en-GB" sz="2000" dirty="0">
                <a:solidFill>
                  <a:schemeClr val="accent1"/>
                </a:solidFill>
                <a:latin typeface="+mn-lt"/>
                <a:hlinkClick r:id="rId4">
                  <a:extLst>
                    <a:ext uri="{A12FA001-AC4F-418D-AE19-62706E023703}">
                      <ahyp:hlinkClr xmlns:ahyp="http://schemas.microsoft.com/office/drawing/2018/hyperlinkcolor" val="tx"/>
                    </a:ext>
                  </a:extLst>
                </a:hlinkClick>
              </a:rPr>
              <a:t>https://www.vawizard.org/wiz-pdf/STAR_Method_Interviews.pdf</a:t>
            </a:r>
            <a:r>
              <a:rPr lang="en-GB" sz="2000" dirty="0">
                <a:solidFill>
                  <a:schemeClr val="accent1"/>
                </a:solidFill>
                <a:latin typeface="+mn-lt"/>
              </a:rPr>
              <a:t> </a:t>
            </a:r>
            <a:r>
              <a:rPr lang="en-GB" sz="2000" b="1" dirty="0">
                <a:latin typeface="+mn-lt"/>
              </a:rPr>
              <a:t>Situation - Task - Action – Result</a:t>
            </a:r>
          </a:p>
          <a:p>
            <a:pPr>
              <a:spcBef>
                <a:spcPts val="600"/>
              </a:spcBef>
              <a:spcAft>
                <a:spcPts val="0"/>
              </a:spcAft>
              <a:buFont typeface="Arial" panose="020B0604020202020204" pitchFamily="34" charset="0"/>
              <a:buChar char="•"/>
            </a:pPr>
            <a:r>
              <a:rPr lang="en-GB" dirty="0">
                <a:solidFill>
                  <a:schemeClr val="accent1"/>
                </a:solidFill>
                <a:hlinkClick r:id="rId5">
                  <a:extLst>
                    <a:ext uri="{A12FA001-AC4F-418D-AE19-62706E023703}">
                      <ahyp:hlinkClr xmlns:ahyp="http://schemas.microsoft.com/office/drawing/2018/hyperlinkcolor" val="tx"/>
                    </a:ext>
                  </a:extLst>
                </a:hlinkClick>
              </a:rPr>
              <a:t>  Adult Social Work Interview Tips Update 2024</a:t>
            </a:r>
            <a:endParaRPr lang="en-GB" dirty="0">
              <a:solidFill>
                <a:schemeClr val="accent1"/>
              </a:solidFill>
            </a:endParaRPr>
          </a:p>
          <a:p>
            <a:pPr>
              <a:spcBef>
                <a:spcPts val="600"/>
              </a:spcBef>
              <a:spcAft>
                <a:spcPts val="0"/>
              </a:spcAft>
              <a:buFont typeface="Arial" panose="020B0604020202020204" pitchFamily="34" charset="0"/>
              <a:buChar char="•"/>
            </a:pPr>
            <a:r>
              <a:rPr lang="en-GB" b="0" i="0" u="none" strike="noStrike" dirty="0">
                <a:solidFill>
                  <a:schemeClr val="accent1"/>
                </a:solidFill>
                <a:effectLst/>
                <a:ea typeface="Tahoma" panose="020B0604030504040204" pitchFamily="34" charset="0"/>
                <a:cs typeface="Tahoma" panose="020B0604030504040204" pitchFamily="34" charset="0"/>
                <a:hlinkClick r:id="rId6">
                  <a:extLst>
                    <a:ext uri="{A12FA001-AC4F-418D-AE19-62706E023703}">
                      <ahyp:hlinkClr xmlns:ahyp="http://schemas.microsoft.com/office/drawing/2018/hyperlinkcolor" val="tx"/>
                    </a:ext>
                  </a:extLst>
                </a:hlinkClick>
              </a:rPr>
              <a:t> Child and Family Post Qualifying Standards</a:t>
            </a:r>
            <a:r>
              <a:rPr lang="en-GB" b="0" i="0" dirty="0">
                <a:solidFill>
                  <a:schemeClr val="accent1"/>
                </a:solidFill>
                <a:effectLst/>
                <a:ea typeface="Tahoma" panose="020B0604030504040204" pitchFamily="34" charset="0"/>
                <a:cs typeface="Tahoma" panose="020B0604030504040204" pitchFamily="34" charset="0"/>
              </a:rPr>
              <a:t> </a:t>
            </a:r>
            <a:endParaRPr lang="en-GB" b="0" i="0" dirty="0">
              <a:solidFill>
                <a:schemeClr val="tx1"/>
              </a:solidFill>
              <a:effectLst/>
              <a:ea typeface="Tahoma" panose="020B0604030504040204" pitchFamily="34" charset="0"/>
              <a:cs typeface="Tahoma" panose="020B0604030504040204" pitchFamily="34" charset="0"/>
            </a:endParaRPr>
          </a:p>
          <a:p>
            <a:pPr>
              <a:spcBef>
                <a:spcPts val="600"/>
              </a:spcBef>
              <a:spcAft>
                <a:spcPts val="0"/>
              </a:spcAft>
              <a:buFont typeface="Arial" panose="020B0604020202020204" pitchFamily="34" charset="0"/>
              <a:buChar char="•"/>
            </a:pPr>
            <a:r>
              <a:rPr lang="en-GB" b="0" i="0" u="none" strike="noStrike" dirty="0">
                <a:solidFill>
                  <a:schemeClr val="accent1"/>
                </a:solidFill>
                <a:effectLst/>
                <a:ea typeface="Tahoma" panose="020B0604030504040204" pitchFamily="34" charset="0"/>
                <a:cs typeface="Tahoma" panose="020B0604030504040204" pitchFamily="34" charset="0"/>
                <a:hlinkClick r:id="rId7">
                  <a:extLst>
                    <a:ext uri="{A12FA001-AC4F-418D-AE19-62706E023703}">
                      <ahyp:hlinkClr xmlns:ahyp="http://schemas.microsoft.com/office/drawing/2018/hyperlinkcolor" val="tx"/>
                    </a:ext>
                  </a:extLst>
                </a:hlinkClick>
              </a:rPr>
              <a:t> Adult Services Post Qualifying Standards</a:t>
            </a:r>
            <a:r>
              <a:rPr lang="en-GB" b="0" i="0" dirty="0">
                <a:solidFill>
                  <a:schemeClr val="accent1"/>
                </a:solidFill>
                <a:effectLst/>
                <a:ea typeface="Tahoma" panose="020B0604030504040204" pitchFamily="34" charset="0"/>
                <a:cs typeface="Tahoma" panose="020B0604030504040204" pitchFamily="34" charset="0"/>
              </a:rPr>
              <a:t> </a:t>
            </a:r>
            <a:endParaRPr lang="en-GB" b="0" i="0" dirty="0">
              <a:solidFill>
                <a:srgbClr val="212529"/>
              </a:solidFill>
              <a:effectLst/>
              <a:ea typeface="Tahoma" panose="020B0604030504040204" pitchFamily="34" charset="0"/>
              <a:cs typeface="Tahoma" panose="020B0604030504040204" pitchFamily="34" charset="0"/>
            </a:endParaRPr>
          </a:p>
          <a:p>
            <a:pPr>
              <a:buFont typeface="Arial" panose="020B0604020202020204" pitchFamily="34" charset="0"/>
              <a:buChar char="•"/>
            </a:pPr>
            <a:r>
              <a:rPr lang="en-GB" dirty="0">
                <a:solidFill>
                  <a:schemeClr val="accent1"/>
                </a:solidFill>
                <a:hlinkClick r:id="rId8">
                  <a:extLst>
                    <a:ext uri="{A12FA001-AC4F-418D-AE19-62706E023703}">
                      <ahyp:hlinkClr xmlns:ahyp="http://schemas.microsoft.com/office/drawing/2018/hyperlinkcolor" val="tx"/>
                    </a:ext>
                  </a:extLst>
                </a:hlinkClick>
              </a:rPr>
              <a:t> Contact us and Useful Information – Salford Adult Social Care Information Hub</a:t>
            </a:r>
            <a:r>
              <a:rPr lang="en-GB" dirty="0">
                <a:solidFill>
                  <a:schemeClr val="accent1"/>
                </a:solidFill>
              </a:rPr>
              <a:t> </a:t>
            </a:r>
            <a:r>
              <a:rPr lang="en-GB" dirty="0">
                <a:solidFill>
                  <a:schemeClr val="tx1"/>
                </a:solidFill>
              </a:rPr>
              <a:t>(Salford specific)</a:t>
            </a:r>
          </a:p>
          <a:p>
            <a:pPr>
              <a:buFont typeface="Arial" panose="020B0604020202020204" pitchFamily="34" charset="0"/>
              <a:buChar char="•"/>
            </a:pPr>
            <a:r>
              <a:rPr lang="en-GB" dirty="0">
                <a:solidFill>
                  <a:schemeClr val="accent1">
                    <a:lumMod val="75000"/>
                  </a:schemeClr>
                </a:solidFill>
                <a:hlinkClick r:id="rId9">
                  <a:extLst>
                    <a:ext uri="{A12FA001-AC4F-418D-AE19-62706E023703}">
                      <ahyp:hlinkClr xmlns:ahyp="http://schemas.microsoft.com/office/drawing/2018/hyperlinkcolor" val="tx"/>
                    </a:ext>
                  </a:extLst>
                </a:hlinkClick>
              </a:rPr>
              <a:t> Search results | Prospects.ac.uk</a:t>
            </a:r>
            <a:endParaRPr lang="en-GB" dirty="0">
              <a:solidFill>
                <a:schemeClr val="accent1">
                  <a:lumMod val="75000"/>
                </a:schemeClr>
              </a:solidFill>
            </a:endParaRPr>
          </a:p>
        </p:txBody>
      </p:sp>
    </p:spTree>
    <p:extLst>
      <p:ext uri="{BB962C8B-B14F-4D97-AF65-F5344CB8AC3E}">
        <p14:creationId xmlns:p14="http://schemas.microsoft.com/office/powerpoint/2010/main" val="998178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6BB4EC-3467-69AB-3054-0C8EC61C9AC0}"/>
              </a:ext>
            </a:extLst>
          </p:cNvPr>
          <p:cNvSpPr>
            <a:spLocks noGrp="1"/>
          </p:cNvSpPr>
          <p:nvPr>
            <p:ph type="title"/>
          </p:nvPr>
        </p:nvSpPr>
        <p:spPr>
          <a:xfrm>
            <a:off x="1353439" y="718532"/>
            <a:ext cx="8596668" cy="718159"/>
          </a:xfrm>
        </p:spPr>
        <p:txBody>
          <a:bodyPr>
            <a:normAutofit fontScale="90000"/>
          </a:bodyPr>
          <a:lstStyle/>
          <a:p>
            <a:pPr algn="ctr"/>
            <a:r>
              <a:rPr lang="en-GB" sz="3100" b="1" dirty="0">
                <a:solidFill>
                  <a:schemeClr val="tx1"/>
                </a:solidFill>
                <a:latin typeface="Calibri" panose="020F0502020204030204" pitchFamily="34" charset="0"/>
                <a:cs typeface="Calibri" panose="020F0502020204030204" pitchFamily="34" charset="0"/>
              </a:rPr>
              <a:t>1. Applying for Social Work Jobs</a:t>
            </a:r>
            <a:br>
              <a:rPr lang="en-GB" dirty="0">
                <a:latin typeface="Calibri" panose="020F0502020204030204" pitchFamily="34" charset="0"/>
                <a:cs typeface="Calibri" panose="020F0502020204030204" pitchFamily="34" charset="0"/>
              </a:rPr>
            </a:br>
            <a:r>
              <a:rPr lang="en-GB" sz="2700" dirty="0">
                <a:solidFill>
                  <a:schemeClr val="tx1"/>
                </a:solidFill>
                <a:latin typeface="Calibri" panose="020F0502020204030204" pitchFamily="34" charset="0"/>
                <a:cs typeface="Calibri" panose="020F0502020204030204" pitchFamily="34" charset="0"/>
              </a:rPr>
              <a:t>What do I need to consider when applying? </a:t>
            </a:r>
            <a:endParaRPr lang="en-GB" dirty="0">
              <a:solidFill>
                <a:schemeClr val="tx1"/>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CDDEB785-EF93-16EF-E9D0-921E9C498D4E}"/>
              </a:ext>
            </a:extLst>
          </p:cNvPr>
          <p:cNvSpPr>
            <a:spLocks noGrp="1"/>
          </p:cNvSpPr>
          <p:nvPr>
            <p:ph idx="1"/>
          </p:nvPr>
        </p:nvSpPr>
        <p:spPr>
          <a:xfrm>
            <a:off x="1797666" y="1957892"/>
            <a:ext cx="8596667" cy="4427715"/>
          </a:xfrm>
        </p:spPr>
        <p:txBody>
          <a:bodyPr>
            <a:normAutofit/>
          </a:bodyPr>
          <a:lstStyle/>
          <a:p>
            <a:pPr>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When is the right time to apply for jobs?  </a:t>
            </a:r>
            <a:r>
              <a:rPr lang="en-GB" sz="1800" dirty="0">
                <a:solidFill>
                  <a:schemeClr val="tx1"/>
                </a:solidFill>
                <a:latin typeface="Calibri" panose="020F0502020204030204" pitchFamily="34" charset="0"/>
                <a:cs typeface="Calibri" panose="020F0502020204030204" pitchFamily="34" charset="0"/>
              </a:rPr>
              <a:t>During or after the course's finish?</a:t>
            </a:r>
          </a:p>
          <a:p>
            <a:pPr>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Practice area of interest?</a:t>
            </a:r>
            <a:r>
              <a:rPr lang="en-GB" sz="1800" dirty="0">
                <a:solidFill>
                  <a:schemeClr val="accent1">
                    <a:lumMod val="75000"/>
                  </a:schemeClr>
                </a:solidFill>
                <a:latin typeface="Calibri" panose="020F0502020204030204" pitchFamily="34" charset="0"/>
                <a:cs typeface="Calibri" panose="020F0502020204030204" pitchFamily="34" charset="0"/>
              </a:rPr>
              <a:t> </a:t>
            </a:r>
            <a:r>
              <a:rPr lang="en-GB" sz="1800" dirty="0">
                <a:solidFill>
                  <a:schemeClr val="tx1"/>
                </a:solidFill>
                <a:latin typeface="Calibri" panose="020F0502020204030204" pitchFamily="34" charset="0"/>
                <a:cs typeface="Calibri" panose="020F0502020204030204" pitchFamily="34" charset="0"/>
              </a:rPr>
              <a:t>Adults, Children, Learning Disability, Mental Health…</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Where do I want to work? </a:t>
            </a:r>
            <a:r>
              <a:rPr lang="en-GB" sz="1800" dirty="0">
                <a:solidFill>
                  <a:schemeClr val="tx1"/>
                </a:solidFill>
                <a:latin typeface="Calibri" panose="020F0502020204030204" pitchFamily="34" charset="0"/>
                <a:cs typeface="Calibri" panose="020F0502020204030204" pitchFamily="34" charset="0"/>
              </a:rPr>
              <a:t>Location, area, travel, work-life balance</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Contracts? </a:t>
            </a:r>
            <a:r>
              <a:rPr lang="en-GB" sz="1800" dirty="0">
                <a:solidFill>
                  <a:schemeClr val="tx1"/>
                </a:solidFill>
                <a:latin typeface="Calibri" panose="020F0502020204030204" pitchFamily="34" charset="0"/>
                <a:cs typeface="Calibri" panose="020F0502020204030204" pitchFamily="34" charset="0"/>
              </a:rPr>
              <a:t>Permanent, Temporary or Agency</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Working Hours and Salary? </a:t>
            </a:r>
            <a:r>
              <a:rPr lang="en-GB" sz="1800" dirty="0">
                <a:solidFill>
                  <a:schemeClr val="tx1"/>
                </a:solidFill>
                <a:latin typeface="Calibri" panose="020F0502020204030204" pitchFamily="34" charset="0"/>
                <a:cs typeface="Calibri" panose="020F0502020204030204" pitchFamily="34" charset="0"/>
              </a:rPr>
              <a:t>Caring responsibilities and finances</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Job description? </a:t>
            </a:r>
            <a:r>
              <a:rPr lang="en-GB" sz="1800" dirty="0">
                <a:solidFill>
                  <a:schemeClr val="tx1"/>
                </a:solidFill>
                <a:latin typeface="Calibri" panose="020F0502020204030204" pitchFamily="34" charset="0"/>
                <a:cs typeface="Calibri" panose="020F0502020204030204" pitchFamily="34" charset="0"/>
              </a:rPr>
              <a:t>Expectations of the role and responsibilities</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Person specification? </a:t>
            </a:r>
            <a:r>
              <a:rPr lang="en-GB" sz="1800" dirty="0">
                <a:solidFill>
                  <a:schemeClr val="tx1"/>
                </a:solidFill>
                <a:latin typeface="Calibri" panose="020F0502020204030204" pitchFamily="34" charset="0"/>
                <a:cs typeface="Calibri" panose="020F0502020204030204" pitchFamily="34" charset="0"/>
              </a:rPr>
              <a:t>Meeting </a:t>
            </a:r>
            <a:r>
              <a:rPr lang="en-GB" sz="1800" u="sng" dirty="0">
                <a:solidFill>
                  <a:schemeClr val="tx1"/>
                </a:solidFill>
                <a:latin typeface="Calibri" panose="020F0502020204030204" pitchFamily="34" charset="0"/>
                <a:cs typeface="Calibri" panose="020F0502020204030204" pitchFamily="34" charset="0"/>
              </a:rPr>
              <a:t>all</a:t>
            </a:r>
            <a:r>
              <a:rPr lang="en-GB" sz="1800" dirty="0">
                <a:solidFill>
                  <a:schemeClr val="tx1"/>
                </a:solidFill>
                <a:latin typeface="Calibri" panose="020F0502020204030204" pitchFamily="34" charset="0"/>
                <a:cs typeface="Calibri" panose="020F0502020204030204" pitchFamily="34" charset="0"/>
              </a:rPr>
              <a:t> the essential criteria. Transferrable skills from integrated training programme and placement experiences</a:t>
            </a:r>
          </a:p>
          <a:p>
            <a:pPr algn="just">
              <a:buFont typeface="Wingdings" panose="05000000000000000000" pitchFamily="2" charset="2"/>
              <a:buChar char="q"/>
            </a:pPr>
            <a:r>
              <a:rPr lang="en-GB" sz="1800" b="1" dirty="0">
                <a:solidFill>
                  <a:schemeClr val="accent1">
                    <a:lumMod val="75000"/>
                  </a:schemeClr>
                </a:solidFill>
                <a:latin typeface="Calibri" panose="020F0502020204030204" pitchFamily="34" charset="0"/>
                <a:cs typeface="Calibri" panose="020F0502020204030204" pitchFamily="34" charset="0"/>
              </a:rPr>
              <a:t>What will this post offer me? </a:t>
            </a:r>
            <a:r>
              <a:rPr lang="en-GB" sz="1800" dirty="0">
                <a:solidFill>
                  <a:schemeClr val="tx1"/>
                </a:solidFill>
                <a:latin typeface="Calibri" panose="020F0502020204030204" pitchFamily="34" charset="0"/>
                <a:cs typeface="Calibri" panose="020F0502020204030204" pitchFamily="34" charset="0"/>
              </a:rPr>
              <a:t>Learning and development opportunities, progression and staff benefits, reasonable adjustments, how are Newly Qualified Social Workers (NQSWs) supported in the organisation?</a:t>
            </a:r>
          </a:p>
          <a:p>
            <a:endParaRPr lang="en-GB" dirty="0"/>
          </a:p>
        </p:txBody>
      </p:sp>
      <p:pic>
        <p:nvPicPr>
          <p:cNvPr id="4" name="Picture 3">
            <a:extLst>
              <a:ext uri="{FF2B5EF4-FFF2-40B4-BE49-F238E27FC236}">
                <a16:creationId xmlns:a16="http://schemas.microsoft.com/office/drawing/2014/main" id="{73A90884-8D89-90CD-EA32-AC441E64CA94}"/>
              </a:ext>
            </a:extLst>
          </p:cNvPr>
          <p:cNvPicPr>
            <a:picLocks noChangeAspect="1"/>
          </p:cNvPicPr>
          <p:nvPr/>
        </p:nvPicPr>
        <p:blipFill>
          <a:blip r:embed="rId3"/>
          <a:stretch>
            <a:fillRect/>
          </a:stretch>
        </p:blipFill>
        <p:spPr>
          <a:xfrm>
            <a:off x="9132525" y="2217587"/>
            <a:ext cx="2133600" cy="2143125"/>
          </a:xfrm>
          <a:prstGeom prst="rect">
            <a:avLst/>
          </a:prstGeom>
        </p:spPr>
      </p:pic>
    </p:spTree>
    <p:extLst>
      <p:ext uri="{BB962C8B-B14F-4D97-AF65-F5344CB8AC3E}">
        <p14:creationId xmlns:p14="http://schemas.microsoft.com/office/powerpoint/2010/main" val="337403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716280-9939-92B2-E5FA-FB7B9C68A065}"/>
              </a:ext>
            </a:extLst>
          </p:cNvPr>
          <p:cNvSpPr>
            <a:spLocks noGrp="1"/>
          </p:cNvSpPr>
          <p:nvPr>
            <p:ph type="title"/>
          </p:nvPr>
        </p:nvSpPr>
        <p:spPr>
          <a:xfrm>
            <a:off x="1797666" y="760761"/>
            <a:ext cx="8596668" cy="718159"/>
          </a:xfrm>
        </p:spPr>
        <p:txBody>
          <a:bodyPr>
            <a:normAutofit fontScale="90000"/>
          </a:bodyPr>
          <a:lstStyle/>
          <a:p>
            <a:pPr algn="ctr"/>
            <a:r>
              <a:rPr lang="en-GB" sz="3200" b="1" dirty="0">
                <a:solidFill>
                  <a:schemeClr val="tx1"/>
                </a:solidFill>
              </a:rPr>
              <a:t>1. </a:t>
            </a:r>
            <a:r>
              <a:rPr lang="en-GB" sz="3200" b="1" dirty="0">
                <a:solidFill>
                  <a:schemeClr val="tx1"/>
                </a:solidFill>
                <a:latin typeface="Calibri" panose="020F0502020204030204" pitchFamily="34" charset="0"/>
                <a:cs typeface="Calibri" panose="020F0502020204030204" pitchFamily="34" charset="0"/>
              </a:rPr>
              <a:t>Applying for Social Work Jobs</a:t>
            </a:r>
            <a:br>
              <a:rPr lang="en-GB" sz="3200" b="1" dirty="0">
                <a:solidFill>
                  <a:schemeClr val="tx1"/>
                </a:solidFill>
                <a:latin typeface="Calibri" panose="020F0502020204030204" pitchFamily="34" charset="0"/>
                <a:cs typeface="Calibri" panose="020F0502020204030204" pitchFamily="34" charset="0"/>
              </a:rPr>
            </a:br>
            <a:r>
              <a:rPr lang="en-GB" sz="2700" dirty="0">
                <a:solidFill>
                  <a:schemeClr val="tx1"/>
                </a:solidFill>
                <a:latin typeface="Calibri" panose="020F0502020204030204" pitchFamily="34" charset="0"/>
                <a:cs typeface="Calibri" panose="020F0502020204030204" pitchFamily="34" charset="0"/>
              </a:rPr>
              <a:t>Where do I search for jobs? </a:t>
            </a:r>
          </a:p>
        </p:txBody>
      </p:sp>
      <p:sp>
        <p:nvSpPr>
          <p:cNvPr id="3" name="Content Placeholder 2">
            <a:extLst>
              <a:ext uri="{FF2B5EF4-FFF2-40B4-BE49-F238E27FC236}">
                <a16:creationId xmlns:a16="http://schemas.microsoft.com/office/drawing/2014/main" id="{E3ADE400-8598-083E-6803-0ED25EBE0124}"/>
              </a:ext>
            </a:extLst>
          </p:cNvPr>
          <p:cNvSpPr>
            <a:spLocks noGrp="1"/>
          </p:cNvSpPr>
          <p:nvPr>
            <p:ph idx="1"/>
          </p:nvPr>
        </p:nvSpPr>
        <p:spPr>
          <a:xfrm>
            <a:off x="1946787" y="1775011"/>
            <a:ext cx="9020572" cy="4494904"/>
          </a:xfrm>
        </p:spPr>
        <p:txBody>
          <a:bodyPr>
            <a:normAutofit fontScale="92500" lnSpcReduction="20000"/>
          </a:bodyPr>
          <a:lstStyle/>
          <a:p>
            <a:pPr marL="0" indent="0">
              <a:spcBef>
                <a:spcPts val="0"/>
              </a:spcBef>
              <a:buNone/>
            </a:pPr>
            <a:r>
              <a:rPr lang="en-GB" sz="1900" b="1" dirty="0">
                <a:solidFill>
                  <a:schemeClr val="tx1"/>
                </a:solidFill>
                <a:latin typeface="Calibri" panose="020F0502020204030204" pitchFamily="34" charset="0"/>
                <a:cs typeface="Calibri" panose="020F0502020204030204" pitchFamily="34" charset="0"/>
              </a:rPr>
              <a:t>Northern Care Alliance (TRAC):</a:t>
            </a:r>
          </a:p>
          <a:p>
            <a:pPr marL="0" indent="0">
              <a:spcBef>
                <a:spcPts val="0"/>
              </a:spcBef>
              <a:buNone/>
            </a:pPr>
            <a:r>
              <a:rPr lang="en-GB" sz="2000" dirty="0">
                <a:solidFill>
                  <a:srgbClr val="6B9F25"/>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Search and apply :: Northern Care Alliance </a:t>
            </a:r>
            <a:r>
              <a:rPr lang="en-GB" sz="2000" dirty="0">
                <a:solidFill>
                  <a:schemeClr val="accent3"/>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Careers</a:t>
            </a:r>
            <a:endParaRPr lang="en-GB" sz="2000" dirty="0">
              <a:solidFill>
                <a:schemeClr val="accent3"/>
              </a:solidFill>
              <a:latin typeface="Calibri" panose="020F0502020204030204" pitchFamily="34" charset="0"/>
              <a:cs typeface="Calibri" panose="020F0502020204030204" pitchFamily="34" charset="0"/>
            </a:endParaRPr>
          </a:p>
          <a:p>
            <a:pPr marL="0" indent="0">
              <a:spcBef>
                <a:spcPts val="0"/>
              </a:spcBef>
              <a:buNone/>
            </a:pPr>
            <a:r>
              <a:rPr lang="en-GB" dirty="0">
                <a:hlinkClick r:id="rId4"/>
              </a:rPr>
              <a:t>Personal Social Services job search | trac.jobs</a:t>
            </a:r>
            <a:endParaRPr lang="en-GB" sz="2000" dirty="0">
              <a:solidFill>
                <a:schemeClr val="accent3"/>
              </a:solidFill>
              <a:latin typeface="Calibri" panose="020F0502020204030204" pitchFamily="34" charset="0"/>
              <a:cs typeface="Calibri" panose="020F0502020204030204" pitchFamily="34" charset="0"/>
            </a:endParaRPr>
          </a:p>
          <a:p>
            <a:pPr marL="0" indent="0">
              <a:spcBef>
                <a:spcPts val="0"/>
              </a:spcBef>
              <a:buNone/>
            </a:pPr>
            <a:endParaRPr lang="en-GB" sz="1900" b="1" dirty="0">
              <a:solidFill>
                <a:schemeClr val="tx1"/>
              </a:solidFill>
              <a:latin typeface="Calibri" panose="020F0502020204030204" pitchFamily="34" charset="0"/>
              <a:cs typeface="Calibri" panose="020F0502020204030204" pitchFamily="34" charset="0"/>
            </a:endParaRPr>
          </a:p>
          <a:p>
            <a:pPr marL="0" indent="0">
              <a:spcBef>
                <a:spcPts val="0"/>
              </a:spcBef>
              <a:buNone/>
            </a:pPr>
            <a:r>
              <a:rPr lang="en-GB" sz="1900" b="1" dirty="0">
                <a:solidFill>
                  <a:schemeClr val="tx1"/>
                </a:solidFill>
                <a:latin typeface="Calibri" panose="020F0502020204030204" pitchFamily="34" charset="0"/>
                <a:cs typeface="Calibri" panose="020F0502020204030204" pitchFamily="34" charset="0"/>
              </a:rPr>
              <a:t>Salford City Council: </a:t>
            </a:r>
          </a:p>
          <a:p>
            <a:pPr marL="0" indent="0">
              <a:spcBef>
                <a:spcPts val="0"/>
              </a:spcBef>
              <a:buNone/>
            </a:pPr>
            <a:r>
              <a:rPr lang="en-GB" sz="2000" dirty="0">
                <a:solidFill>
                  <a:srgbClr val="EF5285"/>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Job vacancies at Salford City </a:t>
            </a:r>
            <a:r>
              <a:rPr lang="en-GB" sz="2000" dirty="0" err="1">
                <a:solidFill>
                  <a:srgbClr val="EF5285"/>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Council•Salford</a:t>
            </a:r>
            <a:r>
              <a:rPr lang="en-GB" sz="2000" dirty="0">
                <a:solidFill>
                  <a:schemeClr val="tx1"/>
                </a:solidFill>
                <a:latin typeface="Calibri" panose="020F0502020204030204" pitchFamily="34" charset="0"/>
                <a:cs typeface="Calibri" panose="020F0502020204030204" pitchFamily="34" charset="0"/>
                <a:hlinkClick r:id="rId5">
                  <a:extLst>
                    <a:ext uri="{A12FA001-AC4F-418D-AE19-62706E023703}">
                      <ahyp:hlinkClr xmlns:ahyp="http://schemas.microsoft.com/office/drawing/2018/hyperlinkcolor" val="tx"/>
                    </a:ext>
                  </a:extLst>
                </a:hlinkClick>
              </a:rPr>
              <a:t> City Council</a:t>
            </a:r>
            <a:endParaRPr lang="en-GB" sz="2000" dirty="0">
              <a:solidFill>
                <a:schemeClr val="tx1"/>
              </a:solidFill>
              <a:latin typeface="Calibri" panose="020F0502020204030204" pitchFamily="34" charset="0"/>
              <a:cs typeface="Calibri" panose="020F0502020204030204" pitchFamily="34" charset="0"/>
            </a:endParaRPr>
          </a:p>
          <a:p>
            <a:pPr marL="0" indent="0">
              <a:spcBef>
                <a:spcPts val="0"/>
              </a:spcBef>
              <a:buNone/>
            </a:pPr>
            <a:endParaRPr lang="en-GB" sz="1900" dirty="0">
              <a:solidFill>
                <a:schemeClr val="tx1"/>
              </a:solidFill>
              <a:latin typeface="Calibri" panose="020F0502020204030204" pitchFamily="34" charset="0"/>
              <a:cs typeface="Calibri" panose="020F0502020204030204" pitchFamily="34" charset="0"/>
            </a:endParaRPr>
          </a:p>
          <a:p>
            <a:pPr marL="0" indent="0">
              <a:spcBef>
                <a:spcPts val="0"/>
              </a:spcBef>
              <a:buNone/>
            </a:pPr>
            <a:r>
              <a:rPr lang="en-GB" sz="1900" b="1" dirty="0">
                <a:solidFill>
                  <a:schemeClr val="tx1"/>
                </a:solidFill>
                <a:latin typeface="Calibri" panose="020F0502020204030204" pitchFamily="34" charset="0"/>
                <a:cs typeface="Calibri" panose="020F0502020204030204" pitchFamily="34" charset="0"/>
              </a:rPr>
              <a:t>Greater Manchester Jobs:</a:t>
            </a:r>
          </a:p>
          <a:p>
            <a:pPr marL="0" indent="0">
              <a:spcBef>
                <a:spcPts val="0"/>
              </a:spcBef>
              <a:buNone/>
            </a:pPr>
            <a:r>
              <a:rPr lang="en-GB" sz="2000" dirty="0">
                <a:latin typeface="Calibri" panose="020F0502020204030204" pitchFamily="34" charset="0"/>
                <a:cs typeface="Calibri" panose="020F0502020204030204" pitchFamily="34" charset="0"/>
                <a:hlinkClick r:id="rId6"/>
              </a:rPr>
              <a:t>greater.jobs - Home Page | greater.jobs</a:t>
            </a:r>
            <a:endParaRPr lang="en-GB" sz="2000" dirty="0">
              <a:latin typeface="Calibri" panose="020F0502020204030204" pitchFamily="34" charset="0"/>
              <a:cs typeface="Calibri" panose="020F0502020204030204" pitchFamily="34" charset="0"/>
            </a:endParaRPr>
          </a:p>
          <a:p>
            <a:pPr marL="0" indent="0">
              <a:spcBef>
                <a:spcPts val="0"/>
              </a:spcBef>
              <a:buNone/>
            </a:pPr>
            <a:endParaRPr lang="en-GB" sz="1900" b="1" dirty="0">
              <a:solidFill>
                <a:schemeClr val="tx1"/>
              </a:solidFill>
              <a:latin typeface="Calibri" panose="020F0502020204030204" pitchFamily="34" charset="0"/>
              <a:cs typeface="Calibri" panose="020F0502020204030204" pitchFamily="34" charset="0"/>
            </a:endParaRPr>
          </a:p>
          <a:p>
            <a:pPr marL="0" indent="0">
              <a:spcBef>
                <a:spcPts val="0"/>
              </a:spcBef>
              <a:buNone/>
            </a:pPr>
            <a:r>
              <a:rPr lang="en-GB" sz="1900" b="1" dirty="0">
                <a:solidFill>
                  <a:schemeClr val="tx1"/>
                </a:solidFill>
                <a:latin typeface="Calibri" panose="020F0502020204030204" pitchFamily="34" charset="0"/>
                <a:cs typeface="Calibri" panose="020F0502020204030204" pitchFamily="34" charset="0"/>
              </a:rPr>
              <a:t>Other options:</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Indeed</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Total Jobs</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Reed</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Jobsite</a:t>
            </a:r>
          </a:p>
          <a:p>
            <a:pPr>
              <a:spcBef>
                <a:spcPts val="0"/>
              </a:spcBef>
              <a:buFont typeface="Arial" panose="020B0604020202020204" pitchFamily="34" charset="0"/>
              <a:buChar char="•"/>
            </a:pPr>
            <a:endParaRPr lang="en-GB" sz="1900" dirty="0">
              <a:solidFill>
                <a:schemeClr val="tx1"/>
              </a:solidFill>
              <a:latin typeface="Calibri" panose="020F0502020204030204" pitchFamily="34" charset="0"/>
              <a:cs typeface="Calibri" panose="020F0502020204030204" pitchFamily="34" charset="0"/>
            </a:endParaRPr>
          </a:p>
          <a:p>
            <a:pPr marL="0" indent="0">
              <a:spcBef>
                <a:spcPts val="0"/>
              </a:spcBef>
              <a:buNone/>
            </a:pPr>
            <a:r>
              <a:rPr lang="en-GB" sz="1900" b="1" dirty="0">
                <a:solidFill>
                  <a:schemeClr val="tx1"/>
                </a:solidFill>
                <a:latin typeface="Calibri" panose="020F0502020204030204" pitchFamily="34" charset="0"/>
                <a:cs typeface="Calibri" panose="020F0502020204030204" pitchFamily="34" charset="0"/>
              </a:rPr>
              <a:t>Agencies:</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Liquid Personnel</a:t>
            </a:r>
          </a:p>
          <a:p>
            <a:pPr>
              <a:spcBef>
                <a:spcPts val="0"/>
              </a:spcBef>
              <a:buFont typeface="Arial" panose="020B0604020202020204" pitchFamily="34" charset="0"/>
              <a:buChar char="•"/>
            </a:pPr>
            <a:r>
              <a:rPr lang="en-GB" sz="1900" dirty="0">
                <a:solidFill>
                  <a:schemeClr val="tx1"/>
                </a:solidFill>
                <a:latin typeface="Calibri" panose="020F0502020204030204" pitchFamily="34" charset="0"/>
                <a:cs typeface="Calibri" panose="020F0502020204030204" pitchFamily="34" charset="0"/>
              </a:rPr>
              <a:t>Social Work Recruitment</a:t>
            </a:r>
            <a:endParaRPr lang="en-GB" sz="1900" dirty="0">
              <a:latin typeface="+mn-lt"/>
            </a:endParaRPr>
          </a:p>
          <a:p>
            <a:endParaRPr lang="en-GB" dirty="0"/>
          </a:p>
        </p:txBody>
      </p:sp>
      <p:pic>
        <p:nvPicPr>
          <p:cNvPr id="5" name="Picture 4">
            <a:extLst>
              <a:ext uri="{FF2B5EF4-FFF2-40B4-BE49-F238E27FC236}">
                <a16:creationId xmlns:a16="http://schemas.microsoft.com/office/drawing/2014/main" id="{525059D8-D226-7C04-901F-F911E9EAB121}"/>
              </a:ext>
            </a:extLst>
          </p:cNvPr>
          <p:cNvPicPr>
            <a:picLocks noChangeAspect="1"/>
          </p:cNvPicPr>
          <p:nvPr/>
        </p:nvPicPr>
        <p:blipFill>
          <a:blip r:embed="rId7"/>
          <a:stretch>
            <a:fillRect/>
          </a:stretch>
        </p:blipFill>
        <p:spPr>
          <a:xfrm>
            <a:off x="6934496" y="3429000"/>
            <a:ext cx="2828544" cy="2668239"/>
          </a:xfrm>
          <a:prstGeom prst="rect">
            <a:avLst/>
          </a:prstGeom>
        </p:spPr>
      </p:pic>
    </p:spTree>
    <p:extLst>
      <p:ext uri="{BB962C8B-B14F-4D97-AF65-F5344CB8AC3E}">
        <p14:creationId xmlns:p14="http://schemas.microsoft.com/office/powerpoint/2010/main" val="3341369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3868A-B305-8622-3D02-26F872B03632}"/>
              </a:ext>
            </a:extLst>
          </p:cNvPr>
          <p:cNvSpPr>
            <a:spLocks noGrp="1"/>
          </p:cNvSpPr>
          <p:nvPr>
            <p:ph type="title"/>
          </p:nvPr>
        </p:nvSpPr>
        <p:spPr>
          <a:xfrm>
            <a:off x="1521553" y="317351"/>
            <a:ext cx="8596668" cy="1021976"/>
          </a:xfrm>
        </p:spPr>
        <p:txBody>
          <a:bodyPr>
            <a:normAutofit/>
          </a:bodyPr>
          <a:lstStyle/>
          <a:p>
            <a:pPr algn="ctr"/>
            <a:r>
              <a:rPr lang="en-GB" sz="3200" b="1" dirty="0">
                <a:solidFill>
                  <a:schemeClr val="tx1"/>
                </a:solidFill>
                <a:latin typeface="+mn-lt"/>
              </a:rPr>
              <a:t>2. Job applications forms</a:t>
            </a:r>
            <a:br>
              <a:rPr lang="en-GB" sz="2800" b="1" dirty="0">
                <a:solidFill>
                  <a:schemeClr val="tx1"/>
                </a:solidFill>
              </a:rPr>
            </a:br>
            <a:r>
              <a:rPr lang="en-GB" sz="2800" dirty="0">
                <a:solidFill>
                  <a:schemeClr val="tx1"/>
                </a:solidFill>
              </a:rPr>
              <a:t>Helpful pointers</a:t>
            </a:r>
          </a:p>
        </p:txBody>
      </p:sp>
      <p:sp>
        <p:nvSpPr>
          <p:cNvPr id="3" name="Content Placeholder 2">
            <a:extLst>
              <a:ext uri="{FF2B5EF4-FFF2-40B4-BE49-F238E27FC236}">
                <a16:creationId xmlns:a16="http://schemas.microsoft.com/office/drawing/2014/main" id="{1C098477-7E00-0A1E-F5D1-935962CDF7C7}"/>
              </a:ext>
            </a:extLst>
          </p:cNvPr>
          <p:cNvSpPr>
            <a:spLocks noGrp="1"/>
          </p:cNvSpPr>
          <p:nvPr>
            <p:ph idx="1"/>
          </p:nvPr>
        </p:nvSpPr>
        <p:spPr>
          <a:xfrm>
            <a:off x="475488" y="1430767"/>
            <a:ext cx="11167871" cy="4840941"/>
          </a:xfrm>
        </p:spPr>
        <p:txBody>
          <a:bodyPr>
            <a:normAutofit fontScale="92500" lnSpcReduction="20000"/>
          </a:bodyPr>
          <a:lstStyle/>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Read everything carefully before you write anything: </a:t>
            </a:r>
            <a:r>
              <a:rPr lang="en-GB" dirty="0">
                <a:solidFill>
                  <a:schemeClr val="tx1"/>
                </a:solidFill>
                <a:effectLst/>
                <a:latin typeface="Calibri" panose="020F0502020204030204" pitchFamily="34" charset="0"/>
                <a:ea typeface="Times New Roman" panose="02020603050405020304" pitchFamily="18" charset="0"/>
              </a:rPr>
              <a:t>Job Advert, Job description, Person Specification and additional documents</a:t>
            </a:r>
            <a:endParaRPr lang="en-GB" dirty="0">
              <a:solidFill>
                <a:schemeClr val="tx1"/>
              </a:solidFill>
              <a:effectLst/>
              <a:latin typeface="Times New Roman" panose="02020603050405020304" pitchFamily="18" charset="0"/>
              <a:ea typeface="Times New Roman" panose="02020603050405020304" pitchFamily="18" charset="0"/>
            </a:endParaRPr>
          </a:p>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Pay focus to </a:t>
            </a:r>
            <a:r>
              <a:rPr lang="en-GB" b="1" u="sng" dirty="0">
                <a:solidFill>
                  <a:schemeClr val="accent1">
                    <a:lumMod val="75000"/>
                  </a:schemeClr>
                </a:solidFill>
                <a:effectLst/>
                <a:latin typeface="Calibri" panose="020F0502020204030204" pitchFamily="34" charset="0"/>
                <a:ea typeface="Times New Roman" panose="02020603050405020304" pitchFamily="18" charset="0"/>
              </a:rPr>
              <a:t>Job Description </a:t>
            </a:r>
            <a:r>
              <a:rPr lang="en-GB" b="1" dirty="0">
                <a:solidFill>
                  <a:schemeClr val="accent1">
                    <a:lumMod val="75000"/>
                  </a:schemeClr>
                </a:solidFill>
                <a:effectLst/>
                <a:latin typeface="Calibri" panose="020F0502020204030204" pitchFamily="34" charset="0"/>
                <a:ea typeface="Times New Roman" panose="02020603050405020304" pitchFamily="18" charset="0"/>
              </a:rPr>
              <a:t>and </a:t>
            </a:r>
            <a:r>
              <a:rPr lang="en-GB" b="1" u="sng" dirty="0">
                <a:solidFill>
                  <a:schemeClr val="accent1">
                    <a:lumMod val="75000"/>
                  </a:schemeClr>
                </a:solidFill>
                <a:effectLst/>
                <a:latin typeface="Calibri" panose="020F0502020204030204" pitchFamily="34" charset="0"/>
                <a:ea typeface="Times New Roman" panose="02020603050405020304" pitchFamily="18" charset="0"/>
              </a:rPr>
              <a:t>Person Specification</a:t>
            </a:r>
            <a:r>
              <a:rPr lang="en-GB" b="1" dirty="0">
                <a:solidFill>
                  <a:schemeClr val="accent1">
                    <a:lumMod val="75000"/>
                  </a:schemeClr>
                </a:solidFill>
                <a:effectLst/>
                <a:latin typeface="Calibri" panose="020F0502020204030204" pitchFamily="34" charset="0"/>
                <a:ea typeface="Times New Roman" panose="02020603050405020304" pitchFamily="18" charset="0"/>
              </a:rPr>
              <a:t>: </a:t>
            </a:r>
            <a:r>
              <a:rPr lang="en-GB" dirty="0">
                <a:solidFill>
                  <a:schemeClr val="tx1"/>
                </a:solidFill>
                <a:effectLst/>
                <a:latin typeface="Calibri" panose="020F0502020204030204" pitchFamily="34" charset="0"/>
                <a:ea typeface="Times New Roman" panose="02020603050405020304" pitchFamily="18" charset="0"/>
              </a:rPr>
              <a:t>Skills, knowledge, work and life experiences, and personal qualities/attributes</a:t>
            </a:r>
          </a:p>
          <a:p>
            <a:pPr marL="342900" lvl="0" indent="-342900">
              <a:buFont typeface="Wingdings" panose="05000000000000000000" pitchFamily="2" charset="2"/>
              <a:buChar char=""/>
            </a:pPr>
            <a:r>
              <a:rPr lang="en-GB" b="1" dirty="0">
                <a:solidFill>
                  <a:schemeClr val="accent1">
                    <a:lumMod val="75000"/>
                  </a:schemeClr>
                </a:solidFill>
                <a:latin typeface="Calibri" panose="020F0502020204030204" pitchFamily="34" charset="0"/>
                <a:ea typeface="Times New Roman" panose="02020603050405020304" pitchFamily="18" charset="0"/>
              </a:rPr>
              <a:t>Sell yourself: </a:t>
            </a:r>
            <a:r>
              <a:rPr lang="en-GB" dirty="0">
                <a:solidFill>
                  <a:schemeClr val="tx1"/>
                </a:solidFill>
                <a:latin typeface="Calibri" panose="020F0502020204030204" pitchFamily="34" charset="0"/>
                <a:ea typeface="Times New Roman" panose="02020603050405020304" pitchFamily="18" charset="0"/>
              </a:rPr>
              <a:t>What you’ve professionally and personally achieved</a:t>
            </a:r>
          </a:p>
          <a:p>
            <a:pPr marL="342900" lvl="0" indent="-342900">
              <a:buFont typeface="Wingdings" panose="05000000000000000000" pitchFamily="2" charset="2"/>
              <a:buChar char=""/>
            </a:pPr>
            <a:r>
              <a:rPr lang="en-GB" b="1" dirty="0">
                <a:solidFill>
                  <a:schemeClr val="accent1">
                    <a:lumMod val="75000"/>
                  </a:schemeClr>
                </a:solidFill>
                <a:latin typeface="Calibri" panose="020F0502020204030204" pitchFamily="34" charset="0"/>
                <a:ea typeface="Times New Roman" panose="02020603050405020304" pitchFamily="18" charset="0"/>
              </a:rPr>
              <a:t>Be relevant: </a:t>
            </a:r>
            <a:r>
              <a:rPr lang="en-GB" dirty="0">
                <a:solidFill>
                  <a:schemeClr val="tx1"/>
                </a:solidFill>
                <a:latin typeface="Calibri" panose="020F0502020204030204" pitchFamily="34" charset="0"/>
                <a:ea typeface="Times New Roman" panose="02020603050405020304" pitchFamily="18" charset="0"/>
              </a:rPr>
              <a:t>Answer questions fully, but succinctly, don’t waffle</a:t>
            </a:r>
          </a:p>
          <a:p>
            <a:pPr marL="342900" lvl="0" indent="-342900">
              <a:buFont typeface="Wingdings" panose="05000000000000000000" pitchFamily="2" charset="2"/>
              <a:buChar char=""/>
            </a:pPr>
            <a:r>
              <a:rPr lang="en-GB" b="1" dirty="0">
                <a:solidFill>
                  <a:schemeClr val="accent1">
                    <a:lumMod val="75000"/>
                  </a:schemeClr>
                </a:solidFill>
                <a:effectLst/>
                <a:ea typeface="Times New Roman" panose="02020603050405020304" pitchFamily="18" charset="0"/>
              </a:rPr>
              <a:t>La</a:t>
            </a:r>
            <a:r>
              <a:rPr lang="en-GB" b="1" dirty="0">
                <a:solidFill>
                  <a:schemeClr val="accent1">
                    <a:lumMod val="75000"/>
                  </a:schemeClr>
                </a:solidFill>
                <a:ea typeface="Times New Roman" panose="02020603050405020304" pitchFamily="18" charset="0"/>
              </a:rPr>
              <a:t>nguage: </a:t>
            </a:r>
            <a:r>
              <a:rPr lang="en-GB" dirty="0">
                <a:solidFill>
                  <a:schemeClr val="tx1"/>
                </a:solidFill>
                <a:ea typeface="Times New Roman" panose="02020603050405020304" pitchFamily="18" charset="0"/>
              </a:rPr>
              <a:t>Use anti-oppressive language </a:t>
            </a:r>
            <a:endParaRPr lang="en-GB" b="1" dirty="0">
              <a:solidFill>
                <a:schemeClr val="accent1">
                  <a:lumMod val="75000"/>
                </a:schemeClr>
              </a:solidFill>
              <a:effectLst/>
              <a:ea typeface="Times New Roman" panose="02020603050405020304" pitchFamily="18" charset="0"/>
            </a:endParaRPr>
          </a:p>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Gather your information: </a:t>
            </a:r>
            <a:r>
              <a:rPr lang="en-GB" dirty="0">
                <a:solidFill>
                  <a:schemeClr val="tx1"/>
                </a:solidFill>
                <a:latin typeface="Calibri" panose="020F0502020204030204" pitchFamily="34" charset="0"/>
                <a:ea typeface="Times New Roman" panose="02020603050405020304" pitchFamily="18" charset="0"/>
              </a:rPr>
              <a:t>C</a:t>
            </a:r>
            <a:r>
              <a:rPr lang="en-GB" dirty="0">
                <a:solidFill>
                  <a:schemeClr val="tx1"/>
                </a:solidFill>
                <a:effectLst/>
                <a:latin typeface="Calibri" panose="020F0502020204030204" pitchFamily="34" charset="0"/>
                <a:ea typeface="Times New Roman" panose="02020603050405020304" pitchFamily="18" charset="0"/>
              </a:rPr>
              <a:t>ertificates, academic achievements, employment history, referees </a:t>
            </a:r>
            <a:endParaRPr lang="en-GB" dirty="0">
              <a:solidFill>
                <a:schemeClr val="tx1"/>
              </a:solidFill>
              <a:effectLst/>
              <a:latin typeface="Times New Roman" panose="02020603050405020304" pitchFamily="18" charset="0"/>
              <a:ea typeface="Times New Roman" panose="02020603050405020304" pitchFamily="18" charset="0"/>
            </a:endParaRPr>
          </a:p>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Research the organisation: </a:t>
            </a:r>
            <a:r>
              <a:rPr lang="en-GB" dirty="0">
                <a:solidFill>
                  <a:schemeClr val="tx1"/>
                </a:solidFill>
                <a:effectLst/>
                <a:latin typeface="Calibri" panose="020F0502020204030204" pitchFamily="34" charset="0"/>
                <a:ea typeface="Times New Roman" panose="02020603050405020304" pitchFamily="18" charset="0"/>
              </a:rPr>
              <a:t>Understand the organisational aims, values</a:t>
            </a:r>
            <a:r>
              <a:rPr lang="en-GB" dirty="0">
                <a:solidFill>
                  <a:schemeClr val="tx1"/>
                </a:solidFill>
                <a:latin typeface="Calibri" panose="020F0502020204030204" pitchFamily="34" charset="0"/>
                <a:ea typeface="Times New Roman" panose="02020603050405020304" pitchFamily="18" charset="0"/>
              </a:rPr>
              <a:t>, ethos, direction, Ofsted reports</a:t>
            </a:r>
            <a:endParaRPr lang="en-GB" dirty="0">
              <a:solidFill>
                <a:schemeClr val="tx1"/>
              </a:solidFill>
              <a:effectLst/>
              <a:latin typeface="Times New Roman" panose="02020603050405020304" pitchFamily="18" charset="0"/>
              <a:ea typeface="Times New Roman" panose="02020603050405020304" pitchFamily="18" charset="0"/>
            </a:endParaRPr>
          </a:p>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Honesty and Integrity: </a:t>
            </a:r>
            <a:r>
              <a:rPr lang="en-GB" dirty="0">
                <a:solidFill>
                  <a:schemeClr val="tx1"/>
                </a:solidFill>
                <a:effectLst/>
                <a:latin typeface="Calibri" panose="020F0502020204030204" pitchFamily="34" charset="0"/>
                <a:ea typeface="Times New Roman" panose="02020603050405020304" pitchFamily="18" charset="0"/>
              </a:rPr>
              <a:t>E</a:t>
            </a:r>
            <a:r>
              <a:rPr lang="en-GB" dirty="0">
                <a:solidFill>
                  <a:schemeClr val="tx1"/>
                </a:solidFill>
                <a:latin typeface="Calibri" panose="020F0502020204030204" pitchFamily="34" charset="0"/>
                <a:ea typeface="Times New Roman" panose="02020603050405020304" pitchFamily="18" charset="0"/>
              </a:rPr>
              <a:t>xperience and </a:t>
            </a:r>
            <a:r>
              <a:rPr lang="en-GB" dirty="0">
                <a:solidFill>
                  <a:schemeClr val="tx1"/>
                </a:solidFill>
                <a:effectLst/>
                <a:latin typeface="Calibri" panose="020F0502020204030204" pitchFamily="34" charset="0"/>
                <a:ea typeface="Times New Roman" panose="02020603050405020304" pitchFamily="18" charset="0"/>
              </a:rPr>
              <a:t>DBS disclosures</a:t>
            </a:r>
          </a:p>
          <a:p>
            <a:pPr marL="342900" lvl="0" indent="-342900">
              <a:buFont typeface="Wingdings" panose="05000000000000000000" pitchFamily="2" charset="2"/>
              <a:buChar char=""/>
            </a:pPr>
            <a:r>
              <a:rPr lang="en-GB" b="1" dirty="0">
                <a:solidFill>
                  <a:schemeClr val="accent1">
                    <a:lumMod val="75000"/>
                  </a:schemeClr>
                </a:solidFill>
                <a:effectLst/>
                <a:latin typeface="Calibri" panose="020F0502020204030204" pitchFamily="34" charset="0"/>
                <a:ea typeface="Times New Roman" panose="02020603050405020304" pitchFamily="18" charset="0"/>
              </a:rPr>
              <a:t>Speak to the employer: </a:t>
            </a:r>
            <a:r>
              <a:rPr lang="en-GB" dirty="0">
                <a:solidFill>
                  <a:schemeClr val="tx1"/>
                </a:solidFill>
                <a:effectLst/>
                <a:latin typeface="Calibri" panose="020F0502020204030204" pitchFamily="34" charset="0"/>
                <a:ea typeface="Times New Roman" panose="02020603050405020304" pitchFamily="18" charset="0"/>
              </a:rPr>
              <a:t>Job adverts have a point of contact for further details </a:t>
            </a:r>
            <a:r>
              <a:rPr lang="en-GB" dirty="0">
                <a:solidFill>
                  <a:schemeClr val="tx1"/>
                </a:solidFill>
                <a:latin typeface="Calibri" panose="020F0502020204030204" pitchFamily="34" charset="0"/>
                <a:ea typeface="Times New Roman" panose="02020603050405020304" pitchFamily="18" charset="0"/>
              </a:rPr>
              <a:t>and to arrange an </a:t>
            </a:r>
            <a:r>
              <a:rPr lang="en-GB" dirty="0">
                <a:solidFill>
                  <a:schemeClr val="tx1"/>
                </a:solidFill>
                <a:effectLst/>
                <a:latin typeface="Calibri" panose="020F0502020204030204" pitchFamily="34" charset="0"/>
                <a:ea typeface="Times New Roman" panose="02020603050405020304" pitchFamily="18" charset="0"/>
              </a:rPr>
              <a:t>informal visit</a:t>
            </a:r>
          </a:p>
          <a:p>
            <a:pPr marL="342900" lvl="0" indent="-342900">
              <a:buFont typeface="Wingdings" panose="05000000000000000000" pitchFamily="2" charset="2"/>
              <a:buChar char=""/>
            </a:pPr>
            <a:r>
              <a:rPr lang="en-GB" b="1" dirty="0">
                <a:solidFill>
                  <a:schemeClr val="accent1">
                    <a:lumMod val="75000"/>
                  </a:schemeClr>
                </a:solidFill>
                <a:latin typeface="Calibri" panose="020F0502020204030204" pitchFamily="34" charset="0"/>
                <a:ea typeface="Times New Roman" panose="02020603050405020304" pitchFamily="18" charset="0"/>
              </a:rPr>
              <a:t>Check the Closing Date: </a:t>
            </a:r>
            <a:r>
              <a:rPr lang="en-GB" dirty="0">
                <a:solidFill>
                  <a:schemeClr val="tx1"/>
                </a:solidFill>
                <a:latin typeface="Calibri" panose="020F0502020204030204" pitchFamily="34" charset="0"/>
                <a:ea typeface="Times New Roman" panose="02020603050405020304" pitchFamily="18" charset="0"/>
              </a:rPr>
              <a:t>Late applications are not accepted </a:t>
            </a:r>
          </a:p>
          <a:p>
            <a:pPr marL="0" lvl="0" indent="0" algn="ctr">
              <a:buNone/>
            </a:pPr>
            <a:r>
              <a:rPr lang="en-GB" sz="2400" b="1" dirty="0">
                <a:solidFill>
                  <a:schemeClr val="accent1">
                    <a:lumMod val="75000"/>
                  </a:schemeClr>
                </a:solidFill>
                <a:effectLst/>
                <a:latin typeface="Calibri" panose="020F0502020204030204" pitchFamily="34" charset="0"/>
                <a:ea typeface="Times New Roman" panose="02020603050405020304" pitchFamily="18" charset="0"/>
              </a:rPr>
              <a:t>Let's look at example job descriptions and person specifications… </a:t>
            </a:r>
          </a:p>
          <a:p>
            <a:pPr marL="0" lvl="0" indent="0">
              <a:buNone/>
            </a:pPr>
            <a:endParaRPr lang="en-GB" sz="1800" dirty="0">
              <a:effectLst/>
              <a:latin typeface="Calibri" panose="020F0502020204030204" pitchFamily="34" charset="0"/>
              <a:ea typeface="Times New Roman" panose="02020603050405020304" pitchFamily="18" charset="0"/>
            </a:endParaRPr>
          </a:p>
          <a:p>
            <a:pPr marL="0" lvl="0" indent="0">
              <a:buNone/>
            </a:pPr>
            <a:endParaRPr lang="en-GB" sz="1800" dirty="0">
              <a:effectLst/>
              <a:latin typeface="Times New Roman" panose="02020603050405020304" pitchFamily="18" charset="0"/>
              <a:ea typeface="Times New Roman" panose="02020603050405020304" pitchFamily="18" charset="0"/>
            </a:endParaRPr>
          </a:p>
          <a:p>
            <a:endParaRPr lang="en-GB" dirty="0"/>
          </a:p>
        </p:txBody>
      </p:sp>
    </p:spTree>
    <p:extLst>
      <p:ext uri="{BB962C8B-B14F-4D97-AF65-F5344CB8AC3E}">
        <p14:creationId xmlns:p14="http://schemas.microsoft.com/office/powerpoint/2010/main" val="390782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4B019A08-55AD-4038-B865-37DA596B8C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33431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B3868A-B305-8622-3D02-26F872B03632}"/>
              </a:ext>
            </a:extLst>
          </p:cNvPr>
          <p:cNvSpPr>
            <a:spLocks noGrp="1"/>
          </p:cNvSpPr>
          <p:nvPr>
            <p:ph type="title"/>
          </p:nvPr>
        </p:nvSpPr>
        <p:spPr>
          <a:xfrm>
            <a:off x="1801549" y="249057"/>
            <a:ext cx="7930024" cy="892638"/>
          </a:xfrm>
        </p:spPr>
        <p:txBody>
          <a:bodyPr>
            <a:normAutofit fontScale="90000"/>
          </a:bodyPr>
          <a:lstStyle/>
          <a:p>
            <a:pPr algn="ctr"/>
            <a:r>
              <a:rPr lang="en-GB" sz="3400" b="1" dirty="0">
                <a:solidFill>
                  <a:schemeClr val="tx1"/>
                </a:solidFill>
                <a:latin typeface="+mn-lt"/>
              </a:rPr>
              <a:t>2. Job applications forms</a:t>
            </a:r>
            <a:br>
              <a:rPr lang="en-GB" sz="3400" dirty="0">
                <a:solidFill>
                  <a:schemeClr val="tx1"/>
                </a:solidFill>
              </a:rPr>
            </a:br>
            <a:r>
              <a:rPr lang="en-GB" sz="3400" dirty="0">
                <a:solidFill>
                  <a:schemeClr val="tx1"/>
                </a:solidFill>
              </a:rPr>
              <a:t>What do </a:t>
            </a:r>
            <a:r>
              <a:rPr lang="en-GB" sz="3400" dirty="0">
                <a:solidFill>
                  <a:schemeClr val="accent1"/>
                </a:solidFill>
              </a:rPr>
              <a:t>Social Work </a:t>
            </a:r>
            <a:r>
              <a:rPr lang="en-GB" sz="3400" dirty="0">
                <a:solidFill>
                  <a:schemeClr val="tx1"/>
                </a:solidFill>
              </a:rPr>
              <a:t>employers look for?</a:t>
            </a:r>
          </a:p>
        </p:txBody>
      </p:sp>
      <p:cxnSp>
        <p:nvCxnSpPr>
          <p:cNvPr id="12" name="Straight Connector 11">
            <a:extLst>
              <a:ext uri="{FF2B5EF4-FFF2-40B4-BE49-F238E27FC236}">
                <a16:creationId xmlns:a16="http://schemas.microsoft.com/office/drawing/2014/main" id="{2BA067F2-7FAF-4758-9BC4-F7C88ED904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11684" y="2086188"/>
            <a:ext cx="4748808" cy="0"/>
          </a:xfrm>
          <a:prstGeom prst="line">
            <a:avLst/>
          </a:prstGeom>
          <a:ln w="6350">
            <a:solidFill>
              <a:schemeClr val="tx1">
                <a:lumMod val="50000"/>
                <a:lumOff val="50000"/>
                <a:alpha val="90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C098477-7E00-0A1E-F5D1-935962CDF7C7}"/>
              </a:ext>
            </a:extLst>
          </p:cNvPr>
          <p:cNvSpPr>
            <a:spLocks noGrp="1"/>
          </p:cNvSpPr>
          <p:nvPr>
            <p:ph idx="1"/>
          </p:nvPr>
        </p:nvSpPr>
        <p:spPr>
          <a:xfrm>
            <a:off x="588596" y="928065"/>
            <a:ext cx="11855654" cy="5665076"/>
          </a:xfrm>
        </p:spPr>
        <p:txBody>
          <a:bodyPr>
            <a:normAutofit fontScale="62500" lnSpcReduction="20000"/>
          </a:bodyPr>
          <a:lstStyle/>
          <a:p>
            <a:pPr marL="0" lvl="0" indent="0">
              <a:buNone/>
            </a:pPr>
            <a:endParaRPr lang="en-GB" sz="1000" dirty="0">
              <a:latin typeface="Calibri" panose="020F0502020204030204" pitchFamily="34" charset="0"/>
              <a:ea typeface="Times New Roman" panose="02020603050405020304" pitchFamily="18" charset="0"/>
            </a:endParaRPr>
          </a:p>
          <a:p>
            <a:pPr marL="0" indent="0">
              <a:spcBef>
                <a:spcPts val="600"/>
              </a:spcBef>
              <a:buNone/>
            </a:pPr>
            <a:endParaRPr lang="en-GB" sz="2900" dirty="0">
              <a:solidFill>
                <a:schemeClr val="tx1"/>
              </a:solidFill>
              <a:effectLst/>
              <a:latin typeface="Calibri" panose="020F0502020204030204" pitchFamily="34" charset="0"/>
              <a:ea typeface="Times New Roman" panose="02020603050405020304" pitchFamily="18" charset="0"/>
              <a:cs typeface="Calibri" panose="020F0502020204030204" pitchFamily="34" charset="0"/>
            </a:endParaRPr>
          </a:p>
          <a:p>
            <a:pPr>
              <a:spcBef>
                <a:spcPts val="600"/>
              </a:spcBef>
              <a:buFont typeface="Arial" panose="020B0604020202020204" pitchFamily="34" charset="0"/>
              <a:buChar char="•"/>
            </a:pPr>
            <a:r>
              <a:rPr lang="en-GB" sz="2900" b="1" dirty="0">
                <a:solidFill>
                  <a:schemeClr val="tx1"/>
                </a:solidFill>
                <a:effectLst/>
                <a:latin typeface="+mj-lt"/>
                <a:ea typeface="Times New Roman" panose="02020603050405020304" pitchFamily="18" charset="0"/>
                <a:cs typeface="Calibri" panose="020F0502020204030204" pitchFamily="34" charset="0"/>
              </a:rPr>
              <a:t> Commitment to people</a:t>
            </a:r>
            <a:r>
              <a:rPr lang="en-GB" sz="2900" dirty="0">
                <a:solidFill>
                  <a:schemeClr val="tx1"/>
                </a:solidFill>
                <a:effectLst/>
                <a:latin typeface="+mj-lt"/>
                <a:ea typeface="Times New Roman" panose="02020603050405020304" pitchFamily="18" charset="0"/>
                <a:cs typeface="Calibri" panose="020F0502020204030204" pitchFamily="34" charset="0"/>
              </a:rPr>
              <a:t>, voice of child, voice of adult, promoting empowerment</a:t>
            </a:r>
          </a:p>
          <a:p>
            <a:pPr>
              <a:spcBef>
                <a:spcPts val="600"/>
              </a:spcBef>
              <a:buFont typeface="Arial" panose="020B0604020202020204" pitchFamily="34" charset="0"/>
              <a:buChar char="•"/>
            </a:pPr>
            <a:r>
              <a:rPr lang="en-GB" sz="2900" b="1" dirty="0">
                <a:solidFill>
                  <a:schemeClr val="tx1"/>
                </a:solidFill>
                <a:effectLst/>
                <a:latin typeface="+mj-lt"/>
                <a:ea typeface="Times New Roman" panose="02020603050405020304" pitchFamily="18" charset="0"/>
                <a:cs typeface="Calibri" panose="020F0502020204030204" pitchFamily="34" charset="0"/>
              </a:rPr>
              <a:t> Personal attributes</a:t>
            </a:r>
            <a:r>
              <a:rPr lang="en-GB" sz="2900" dirty="0">
                <a:solidFill>
                  <a:schemeClr val="tx1"/>
                </a:solidFill>
                <a:effectLst/>
                <a:latin typeface="+mj-lt"/>
                <a:ea typeface="Times New Roman" panose="02020603050405020304" pitchFamily="18" charset="0"/>
                <a:cs typeface="Calibri" panose="020F0502020204030204" pitchFamily="34" charset="0"/>
              </a:rPr>
              <a:t>, empathetic</a:t>
            </a:r>
            <a:r>
              <a:rPr lang="en-GB" sz="2900" dirty="0">
                <a:solidFill>
                  <a:schemeClr val="tx1"/>
                </a:solidFill>
                <a:latin typeface="+mj-lt"/>
                <a:ea typeface="Times New Roman" panose="02020603050405020304" pitchFamily="18" charset="0"/>
                <a:cs typeface="Calibri" panose="020F0502020204030204" pitchFamily="34" charset="0"/>
              </a:rPr>
              <a:t>, calm, respectful, reliable, can practice self-care….</a:t>
            </a:r>
            <a:endParaRPr lang="en-GB" sz="2900" dirty="0">
              <a:solidFill>
                <a:schemeClr val="tx1"/>
              </a:solidFill>
              <a:effectLst/>
              <a:latin typeface="+mj-lt"/>
              <a:ea typeface="Times New Roman" panose="02020603050405020304" pitchFamily="18" charset="0"/>
              <a:cs typeface="Calibri" panose="020F0502020204030204" pitchFamily="34" charset="0"/>
            </a:endParaRPr>
          </a:p>
          <a:p>
            <a:pPr>
              <a:spcBef>
                <a:spcPts val="600"/>
              </a:spcBef>
              <a:buFont typeface="Arial" panose="020B0604020202020204" pitchFamily="34" charset="0"/>
              <a:buChar char="•"/>
            </a:pPr>
            <a:r>
              <a:rPr lang="en-GB" sz="2900" dirty="0">
                <a:solidFill>
                  <a:schemeClr val="tx1"/>
                </a:solidFill>
                <a:effectLst/>
                <a:latin typeface="+mj-lt"/>
                <a:ea typeface="Times New Roman" panose="02020603050405020304" pitchFamily="18" charset="0"/>
                <a:cs typeface="Calibri" panose="020F0502020204030204" pitchFamily="34" charset="0"/>
              </a:rPr>
              <a:t> </a:t>
            </a:r>
            <a:r>
              <a:rPr lang="en-GB" sz="2900" b="1" dirty="0">
                <a:solidFill>
                  <a:schemeClr val="tx1"/>
                </a:solidFill>
                <a:effectLst/>
                <a:latin typeface="+mj-lt"/>
                <a:ea typeface="Times New Roman" panose="02020603050405020304" pitchFamily="18" charset="0"/>
                <a:cs typeface="Calibri" panose="020F0502020204030204" pitchFamily="34" charset="0"/>
              </a:rPr>
              <a:t>Pas</a:t>
            </a:r>
            <a:r>
              <a:rPr lang="en-GB" sz="2900" b="1" dirty="0">
                <a:solidFill>
                  <a:schemeClr val="tx1"/>
                </a:solidFill>
                <a:latin typeface="+mj-lt"/>
                <a:ea typeface="Times New Roman" panose="02020603050405020304" pitchFamily="18" charset="0"/>
                <a:cs typeface="Calibri" panose="020F0502020204030204" pitchFamily="34" charset="0"/>
              </a:rPr>
              <a:t>sion for social work</a:t>
            </a:r>
            <a:r>
              <a:rPr lang="en-GB" sz="2900" dirty="0">
                <a:solidFill>
                  <a:schemeClr val="tx1"/>
                </a:solidFill>
                <a:latin typeface="+mj-lt"/>
                <a:ea typeface="Times New Roman" panose="02020603050405020304" pitchFamily="18" charset="0"/>
                <a:cs typeface="Calibri" panose="020F0502020204030204" pitchFamily="34" charset="0"/>
              </a:rPr>
              <a:t>, core values, enthusiasm, motivation, professionalism…. </a:t>
            </a:r>
          </a:p>
          <a:p>
            <a:pPr lvl="0">
              <a:spcBef>
                <a:spcPts val="600"/>
              </a:spcBef>
              <a:buFont typeface="Arial" panose="020B0604020202020204" pitchFamily="34" charset="0"/>
              <a:buChar char="•"/>
            </a:pPr>
            <a:r>
              <a:rPr lang="en-GB" sz="2900" dirty="0">
                <a:solidFill>
                  <a:schemeClr val="tx1"/>
                </a:solidFill>
                <a:latin typeface="+mj-lt"/>
                <a:ea typeface="Times New Roman" panose="02020603050405020304" pitchFamily="18" charset="0"/>
                <a:cs typeface="Calibri" panose="020F0502020204030204" pitchFamily="34" charset="0"/>
              </a:rPr>
              <a:t> </a:t>
            </a:r>
            <a:r>
              <a:rPr lang="en-GB" sz="2900" b="1" dirty="0">
                <a:solidFill>
                  <a:schemeClr val="tx1"/>
                </a:solidFill>
                <a:latin typeface="+mj-lt"/>
                <a:ea typeface="Times New Roman" panose="02020603050405020304" pitchFamily="18" charset="0"/>
                <a:cs typeface="Calibri" panose="020F0502020204030204" pitchFamily="34" charset="0"/>
              </a:rPr>
              <a:t>Skill set </a:t>
            </a:r>
            <a:r>
              <a:rPr lang="en-GB" sz="2900" dirty="0">
                <a:solidFill>
                  <a:schemeClr val="tx1"/>
                </a:solidFill>
                <a:latin typeface="+mj-lt"/>
                <a:ea typeface="Times New Roman" panose="02020603050405020304" pitchFamily="18" charset="0"/>
                <a:cs typeface="Calibri" panose="020F0502020204030204" pitchFamily="34" charset="0"/>
              </a:rPr>
              <a:t>good communication, analytical, written, time management, multidisciplinary working….</a:t>
            </a:r>
          </a:p>
          <a:p>
            <a:pPr lvl="0">
              <a:spcBef>
                <a:spcPts val="600"/>
              </a:spcBef>
              <a:buFont typeface="Arial" panose="020B0604020202020204" pitchFamily="34" charset="0"/>
              <a:buChar char="•"/>
            </a:pPr>
            <a:r>
              <a:rPr lang="en-GB" sz="2900" dirty="0">
                <a:solidFill>
                  <a:schemeClr val="tx1"/>
                </a:solidFill>
                <a:effectLst/>
                <a:latin typeface="+mj-lt"/>
                <a:ea typeface="Times New Roman" panose="02020603050405020304" pitchFamily="18" charset="0"/>
                <a:cs typeface="Calibri" panose="020F0502020204030204" pitchFamily="34" charset="0"/>
              </a:rPr>
              <a:t> </a:t>
            </a:r>
            <a:r>
              <a:rPr lang="en-GB" sz="2900" b="1" dirty="0">
                <a:solidFill>
                  <a:schemeClr val="tx1"/>
                </a:solidFill>
                <a:effectLst/>
                <a:latin typeface="+mj-lt"/>
                <a:ea typeface="Times New Roman" panose="02020603050405020304" pitchFamily="18" charset="0"/>
                <a:cs typeface="Calibri" panose="020F0502020204030204" pitchFamily="34" charset="0"/>
              </a:rPr>
              <a:t>Social work knowledge</a:t>
            </a:r>
            <a:r>
              <a:rPr lang="en-GB" sz="2900" dirty="0">
                <a:solidFill>
                  <a:schemeClr val="tx1"/>
                </a:solidFill>
                <a:latin typeface="+mj-lt"/>
                <a:ea typeface="Times New Roman" panose="02020603050405020304" pitchFamily="18" charset="0"/>
                <a:cs typeface="Calibri" panose="020F0502020204030204" pitchFamily="34" charset="0"/>
              </a:rPr>
              <a:t>,</a:t>
            </a:r>
            <a:r>
              <a:rPr lang="en-GB" sz="2900" dirty="0">
                <a:solidFill>
                  <a:schemeClr val="tx1"/>
                </a:solidFill>
                <a:effectLst/>
                <a:latin typeface="+mj-lt"/>
                <a:ea typeface="Times New Roman" panose="02020603050405020304" pitchFamily="18" charset="0"/>
                <a:cs typeface="Calibri" panose="020F0502020204030204" pitchFamily="34" charset="0"/>
              </a:rPr>
              <a:t> understanding of</a:t>
            </a:r>
            <a:r>
              <a:rPr lang="en-GB" sz="2900" dirty="0">
                <a:solidFill>
                  <a:schemeClr val="tx1"/>
                </a:solidFill>
                <a:latin typeface="+mj-lt"/>
                <a:ea typeface="Times New Roman" panose="02020603050405020304" pitchFamily="18" charset="0"/>
                <a:cs typeface="Calibri" panose="020F0502020204030204" pitchFamily="34" charset="0"/>
              </a:rPr>
              <a:t> legislation, </a:t>
            </a:r>
            <a:r>
              <a:rPr lang="en-GB" sz="2900" dirty="0">
                <a:solidFill>
                  <a:schemeClr val="tx1"/>
                </a:solidFill>
                <a:effectLst/>
                <a:latin typeface="+mj-lt"/>
                <a:ea typeface="Times New Roman" panose="02020603050405020304" pitchFamily="18" charset="0"/>
                <a:cs typeface="Calibri" panose="020F0502020204030204" pitchFamily="34" charset="0"/>
              </a:rPr>
              <a:t>statutory duties, role, responsibilities;</a:t>
            </a:r>
          </a:p>
          <a:p>
            <a:pPr lvl="0">
              <a:spcBef>
                <a:spcPts val="600"/>
              </a:spcBef>
              <a:buFont typeface="Arial" panose="020B0604020202020204" pitchFamily="34" charset="0"/>
              <a:buChar char="•"/>
            </a:pPr>
            <a:r>
              <a:rPr lang="en-GB" sz="2900" dirty="0">
                <a:solidFill>
                  <a:schemeClr val="tx1"/>
                </a:solidFill>
                <a:effectLst/>
                <a:latin typeface="+mj-lt"/>
                <a:ea typeface="Times New Roman" panose="02020603050405020304" pitchFamily="18" charset="0"/>
                <a:cs typeface="Calibri" panose="020F0502020204030204" pitchFamily="34" charset="0"/>
              </a:rPr>
              <a:t> </a:t>
            </a:r>
            <a:r>
              <a:rPr lang="en-GB" sz="2900" b="1" dirty="0">
                <a:solidFill>
                  <a:schemeClr val="tx1"/>
                </a:solidFill>
                <a:latin typeface="+mj-lt"/>
                <a:ea typeface="Times New Roman" panose="02020603050405020304" pitchFamily="18" charset="0"/>
                <a:cs typeface="Calibri" panose="020F0502020204030204" pitchFamily="34" charset="0"/>
              </a:rPr>
              <a:t>E</a:t>
            </a:r>
            <a:r>
              <a:rPr lang="en-GB" sz="2900" b="1" dirty="0">
                <a:solidFill>
                  <a:schemeClr val="tx1"/>
                </a:solidFill>
                <a:effectLst/>
                <a:latin typeface="+mj-lt"/>
                <a:ea typeface="Times New Roman" panose="02020603050405020304" pitchFamily="18" charset="0"/>
                <a:cs typeface="Calibri" panose="020F0502020204030204" pitchFamily="34" charset="0"/>
              </a:rPr>
              <a:t>vidence-informed practice, </a:t>
            </a:r>
            <a:r>
              <a:rPr lang="en-GB" sz="2900" dirty="0">
                <a:solidFill>
                  <a:schemeClr val="tx1"/>
                </a:solidFill>
                <a:effectLst/>
                <a:latin typeface="+mj-lt"/>
                <a:ea typeface="Times New Roman" panose="02020603050405020304" pitchFamily="18" charset="0"/>
                <a:cs typeface="Calibri" panose="020F0502020204030204" pitchFamily="34" charset="0"/>
              </a:rPr>
              <a:t>understanding of </a:t>
            </a:r>
            <a:r>
              <a:rPr lang="en-GB" sz="2900" dirty="0">
                <a:solidFill>
                  <a:schemeClr val="tx1"/>
                </a:solidFill>
                <a:latin typeface="+mj-lt"/>
                <a:ea typeface="Times New Roman" panose="02020603050405020304" pitchFamily="18" charset="0"/>
                <a:cs typeface="Calibri" panose="020F0502020204030204" pitchFamily="34" charset="0"/>
              </a:rPr>
              <a:t>t</a:t>
            </a:r>
            <a:r>
              <a:rPr lang="en-GB" sz="2900" dirty="0">
                <a:solidFill>
                  <a:schemeClr val="tx1"/>
                </a:solidFill>
                <a:effectLst/>
                <a:latin typeface="+mj-lt"/>
                <a:ea typeface="Times New Roman" panose="02020603050405020304" pitchFamily="18" charset="0"/>
                <a:cs typeface="Calibri" panose="020F0502020204030204" pitchFamily="34" charset="0"/>
              </a:rPr>
              <a:t>heories, models, approaches and research.</a:t>
            </a:r>
            <a:endParaRPr lang="en-GB" sz="2900" dirty="0">
              <a:solidFill>
                <a:schemeClr val="tx1"/>
              </a:solidFill>
              <a:latin typeface="+mj-lt"/>
              <a:ea typeface="Times New Roman" panose="02020603050405020304" pitchFamily="18" charset="0"/>
              <a:cs typeface="Calibri" panose="020F0502020204030204" pitchFamily="34" charset="0"/>
            </a:endParaRPr>
          </a:p>
          <a:p>
            <a:pPr lvl="0">
              <a:spcBef>
                <a:spcPts val="600"/>
              </a:spcBef>
              <a:buFont typeface="Arial" panose="020B0604020202020204" pitchFamily="34" charset="0"/>
              <a:buChar char="•"/>
            </a:pPr>
            <a:r>
              <a:rPr lang="en-GB" sz="2900" dirty="0">
                <a:solidFill>
                  <a:schemeClr val="tx1"/>
                </a:solidFill>
                <a:latin typeface="+mj-lt"/>
                <a:ea typeface="Times New Roman" panose="02020603050405020304" pitchFamily="18" charset="0"/>
                <a:cs typeface="Calibri" panose="020F0502020204030204" pitchFamily="34" charset="0"/>
              </a:rPr>
              <a:t> </a:t>
            </a:r>
            <a:r>
              <a:rPr lang="en-GB" sz="2900" b="1" dirty="0">
                <a:solidFill>
                  <a:schemeClr val="tx1"/>
                </a:solidFill>
                <a:latin typeface="+mj-lt"/>
                <a:ea typeface="Times New Roman" panose="02020603050405020304" pitchFamily="18" charset="0"/>
                <a:cs typeface="Calibri" panose="020F0502020204030204" pitchFamily="34" charset="0"/>
              </a:rPr>
              <a:t>Practice examples, </a:t>
            </a:r>
            <a:r>
              <a:rPr lang="en-GB" sz="2900" dirty="0">
                <a:solidFill>
                  <a:schemeClr val="tx1"/>
                </a:solidFill>
                <a:latin typeface="+mj-lt"/>
                <a:ea typeface="Times New Roman" panose="02020603050405020304" pitchFamily="18" charset="0"/>
                <a:cs typeface="Calibri" panose="020F0502020204030204" pitchFamily="34" charset="0"/>
              </a:rPr>
              <a:t>or hypothetical if you have not had the experience yet</a:t>
            </a:r>
            <a:endParaRPr lang="en-GB" sz="2900" b="1" dirty="0">
              <a:solidFill>
                <a:schemeClr val="tx1"/>
              </a:solidFill>
              <a:latin typeface="+mj-lt"/>
              <a:ea typeface="Times New Roman" panose="02020603050405020304" pitchFamily="18" charset="0"/>
              <a:cs typeface="Calibri" panose="020F0502020204030204" pitchFamily="34" charset="0"/>
            </a:endParaRPr>
          </a:p>
          <a:p>
            <a:pPr marL="0" indent="0">
              <a:spcBef>
                <a:spcPts val="600"/>
              </a:spcBef>
              <a:buNone/>
            </a:pPr>
            <a:r>
              <a:rPr lang="en-GB" sz="2900" dirty="0">
                <a:solidFill>
                  <a:schemeClr val="tx1"/>
                </a:solidFill>
                <a:latin typeface="+mj-lt"/>
                <a:ea typeface="Times New Roman" panose="02020603050405020304" pitchFamily="18" charset="0"/>
                <a:cs typeface="Calibri" panose="020F0502020204030204" pitchFamily="34" charset="0"/>
              </a:rPr>
              <a:t>	</a:t>
            </a:r>
          </a:p>
          <a:p>
            <a:pPr marL="0" indent="0">
              <a:spcBef>
                <a:spcPts val="600"/>
              </a:spcBef>
              <a:buNone/>
            </a:pPr>
            <a:endParaRPr kumimoji="0" lang="en-GB" sz="2900" b="0" i="0" u="none" strike="noStrike" kern="1200" cap="none" spc="0" normalizeH="0" baseline="0" noProof="0" dirty="0">
              <a:ln>
                <a:noFill/>
              </a:ln>
              <a:solidFill>
                <a:schemeClr val="tx1"/>
              </a:solidFill>
              <a:effectLst/>
              <a:uLnTx/>
              <a:uFillTx/>
              <a:latin typeface="+mj-lt"/>
              <a:cs typeface="Calibri" panose="020F0502020204030204" pitchFamily="34" charset="0"/>
            </a:endParaRPr>
          </a:p>
          <a:p>
            <a:pPr marL="0" indent="0">
              <a:spcBef>
                <a:spcPts val="600"/>
              </a:spcBef>
              <a:buNone/>
            </a:pPr>
            <a:endParaRPr kumimoji="0" lang="en-GB" sz="2900" b="0" i="0" u="none" strike="noStrike" kern="1200" cap="none" spc="0" normalizeH="0" baseline="0" noProof="0" dirty="0">
              <a:ln>
                <a:noFill/>
              </a:ln>
              <a:solidFill>
                <a:schemeClr val="tx1"/>
              </a:solidFill>
              <a:effectLst/>
              <a:uLnTx/>
              <a:uFillTx/>
              <a:latin typeface="+mj-lt"/>
              <a:cs typeface="Calibri" panose="020F0502020204030204" pitchFamily="34" charset="0"/>
            </a:endParaRPr>
          </a:p>
          <a:p>
            <a:pPr>
              <a:spcBef>
                <a:spcPts val="600"/>
              </a:spcBef>
              <a:buFont typeface="Arial" panose="020B0604020202020204" pitchFamily="34" charset="0"/>
              <a:buChar char="•"/>
            </a:pPr>
            <a:endParaRPr lang="en-GB" sz="2900" dirty="0">
              <a:solidFill>
                <a:schemeClr val="tx1"/>
              </a:solidFill>
              <a:latin typeface="+mj-lt"/>
              <a:ea typeface="Times New Roman" panose="02020603050405020304" pitchFamily="18" charset="0"/>
              <a:cs typeface="Calibri" panose="020F0502020204030204" pitchFamily="34" charset="0"/>
            </a:endParaRPr>
          </a:p>
          <a:p>
            <a:pPr>
              <a:spcBef>
                <a:spcPts val="600"/>
              </a:spcBef>
              <a:buFont typeface="Arial" panose="020B0604020202020204" pitchFamily="34" charset="0"/>
              <a:buChar char="•"/>
            </a:pPr>
            <a:r>
              <a:rPr lang="en-GB" sz="2900" b="1" dirty="0">
                <a:solidFill>
                  <a:schemeClr val="tx1"/>
                </a:solidFill>
                <a:latin typeface="+mj-lt"/>
                <a:ea typeface="Times New Roman" panose="02020603050405020304" pitchFamily="18" charset="0"/>
                <a:cs typeface="Calibri" panose="020F0502020204030204" pitchFamily="34" charset="0"/>
              </a:rPr>
              <a:t> Value based practice </a:t>
            </a:r>
            <a:r>
              <a:rPr lang="en-GB" sz="2900" dirty="0">
                <a:solidFill>
                  <a:schemeClr val="tx1"/>
                </a:solidFill>
                <a:latin typeface="+mj-lt"/>
                <a:ea typeface="Times New Roman" panose="02020603050405020304" pitchFamily="18" charset="0"/>
                <a:cs typeface="Calibri" panose="020F0502020204030204" pitchFamily="34" charset="0"/>
              </a:rPr>
              <a:t>anti-oppressive, person-centred, strengths-based, Equality and diversity</a:t>
            </a:r>
            <a:endParaRPr lang="en-GB" sz="2900" dirty="0">
              <a:solidFill>
                <a:schemeClr val="tx1"/>
              </a:solidFill>
              <a:effectLst/>
              <a:latin typeface="+mj-lt"/>
              <a:ea typeface="Times New Roman" panose="02020603050405020304" pitchFamily="18" charset="0"/>
              <a:cs typeface="Calibri" panose="020F0502020204030204" pitchFamily="34" charset="0"/>
            </a:endParaRPr>
          </a:p>
          <a:p>
            <a:pPr lvl="0">
              <a:spcBef>
                <a:spcPts val="600"/>
              </a:spcBef>
              <a:buFont typeface="Arial" panose="020B0604020202020204" pitchFamily="34" charset="0"/>
              <a:buChar char="•"/>
            </a:pPr>
            <a:r>
              <a:rPr lang="en-GB" sz="2900" b="1" dirty="0">
                <a:solidFill>
                  <a:schemeClr val="tx1"/>
                </a:solidFill>
                <a:latin typeface="+mj-lt"/>
                <a:ea typeface="Times New Roman" panose="02020603050405020304" pitchFamily="18" charset="0"/>
                <a:cs typeface="Calibri" panose="020F0502020204030204" pitchFamily="34" charset="0"/>
              </a:rPr>
              <a:t> Continuing Professional Development (CPD),</a:t>
            </a:r>
            <a:r>
              <a:rPr lang="en-GB" sz="2900" dirty="0">
                <a:solidFill>
                  <a:schemeClr val="tx1"/>
                </a:solidFill>
                <a:latin typeface="+mj-lt"/>
                <a:ea typeface="Times New Roman" panose="02020603050405020304" pitchFamily="18" charset="0"/>
                <a:cs typeface="Calibri" panose="020F0502020204030204" pitchFamily="34" charset="0"/>
              </a:rPr>
              <a:t> reflective practice, awareness of strengths and development, use of supervision</a:t>
            </a:r>
          </a:p>
          <a:p>
            <a:pPr>
              <a:spcBef>
                <a:spcPts val="600"/>
              </a:spcBef>
              <a:buFont typeface="Arial" panose="020B0604020202020204" pitchFamily="34" charset="0"/>
              <a:buChar char="•"/>
            </a:pPr>
            <a:r>
              <a:rPr lang="en-GB" sz="2900" b="1" dirty="0">
                <a:solidFill>
                  <a:schemeClr val="tx1"/>
                </a:solidFill>
                <a:effectLst/>
                <a:latin typeface="+mj-lt"/>
                <a:ea typeface="Times New Roman" panose="02020603050405020304" pitchFamily="18" charset="0"/>
                <a:cs typeface="Calibri" panose="020F0502020204030204" pitchFamily="34" charset="0"/>
              </a:rPr>
              <a:t> Assessed and Supported Year in Employment (ASYE), </a:t>
            </a:r>
            <a:r>
              <a:rPr lang="en-GB" sz="2900" dirty="0">
                <a:solidFill>
                  <a:schemeClr val="tx1"/>
                </a:solidFill>
                <a:effectLst/>
                <a:latin typeface="+mj-lt"/>
                <a:ea typeface="Times New Roman" panose="02020603050405020304" pitchFamily="18" charset="0"/>
                <a:cs typeface="Calibri" panose="020F0502020204030204" pitchFamily="34" charset="0"/>
              </a:rPr>
              <a:t> some understanding of what the ASYE programme</a:t>
            </a:r>
            <a:r>
              <a:rPr lang="en-GB" sz="2900" dirty="0">
                <a:solidFill>
                  <a:schemeClr val="tx1"/>
                </a:solidFill>
                <a:latin typeface="+mj-lt"/>
                <a:ea typeface="Times New Roman" panose="02020603050405020304" pitchFamily="18" charset="0"/>
                <a:cs typeface="Calibri" panose="020F0502020204030204" pitchFamily="34" charset="0"/>
              </a:rPr>
              <a:t> is</a:t>
            </a:r>
            <a:endParaRPr lang="en-GB" sz="3200" b="1" dirty="0">
              <a:solidFill>
                <a:schemeClr val="accent1"/>
              </a:solidFill>
              <a:effectLst/>
              <a:latin typeface="+mj-lt"/>
              <a:ea typeface="Times New Roman" panose="02020603050405020304" pitchFamily="18" charset="0"/>
              <a:cs typeface="Calibri" panose="020F0502020204030204" pitchFamily="34" charset="0"/>
            </a:endParaRPr>
          </a:p>
          <a:p>
            <a:pPr marL="0" lvl="0" indent="0" algn="ctr">
              <a:spcBef>
                <a:spcPts val="0"/>
              </a:spcBef>
              <a:buNone/>
            </a:pPr>
            <a:endParaRPr lang="en-GB" sz="3800" b="1" dirty="0">
              <a:solidFill>
                <a:schemeClr val="accent1"/>
              </a:solidFill>
              <a:effectLst/>
              <a:latin typeface="Calibri" panose="020F0502020204030204" pitchFamily="34" charset="0"/>
              <a:ea typeface="Times New Roman" panose="02020603050405020304" pitchFamily="18" charset="0"/>
              <a:cs typeface="Calibri" panose="020F0502020204030204" pitchFamily="34" charset="0"/>
            </a:endParaRPr>
          </a:p>
          <a:p>
            <a:pPr marL="0" lvl="0" indent="0" algn="ctr">
              <a:spcBef>
                <a:spcPts val="0"/>
              </a:spcBef>
              <a:buNone/>
            </a:pPr>
            <a:r>
              <a:rPr lang="en-GB" sz="3800" b="1" dirty="0">
                <a:solidFill>
                  <a:schemeClr val="accent1"/>
                </a:solidFill>
                <a:effectLst/>
                <a:latin typeface="Calibri" panose="020F0502020204030204" pitchFamily="34" charset="0"/>
                <a:ea typeface="Times New Roman" panose="02020603050405020304" pitchFamily="18" charset="0"/>
                <a:cs typeface="Calibri" panose="020F0502020204030204" pitchFamily="34" charset="0"/>
              </a:rPr>
              <a:t>Don’t worry you aren’t expected to know everything</a:t>
            </a:r>
          </a:p>
        </p:txBody>
      </p:sp>
      <p:sp>
        <p:nvSpPr>
          <p:cNvPr id="14" name="Rectangle 13">
            <a:extLst>
              <a:ext uri="{FF2B5EF4-FFF2-40B4-BE49-F238E27FC236}">
                <a16:creationId xmlns:a16="http://schemas.microsoft.com/office/drawing/2014/main" id="{1627C7B9-FD35-4E35-B741-E4A9A5F416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16" name="Rectangle 15">
            <a:extLst>
              <a:ext uri="{FF2B5EF4-FFF2-40B4-BE49-F238E27FC236}">
                <a16:creationId xmlns:a16="http://schemas.microsoft.com/office/drawing/2014/main" id="{476B7131-2035-43F9-84E8-2B4749D333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sp>
        <p:nvSpPr>
          <p:cNvPr id="4" name="Rectangle: Rounded Corners 3">
            <a:extLst>
              <a:ext uri="{FF2B5EF4-FFF2-40B4-BE49-F238E27FC236}">
                <a16:creationId xmlns:a16="http://schemas.microsoft.com/office/drawing/2014/main" id="{4F4C818C-183E-9E58-7F0F-AEA1080CAB3F}"/>
              </a:ext>
            </a:extLst>
          </p:cNvPr>
          <p:cNvSpPr/>
          <p:nvPr/>
        </p:nvSpPr>
        <p:spPr>
          <a:xfrm>
            <a:off x="1451954" y="3429000"/>
            <a:ext cx="8923504" cy="1090025"/>
          </a:xfrm>
          <a:prstGeom prst="round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E.g.  “</a:t>
            </a:r>
            <a:r>
              <a:rPr lang="en-GB" sz="18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I am a good communicator”,</a:t>
            </a: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GB" sz="1800" b="1"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how, example, outcome</a:t>
            </a:r>
            <a:r>
              <a:rPr lang="en-GB" sz="1800"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 </a:t>
            </a:r>
          </a:p>
          <a:p>
            <a:pPr marL="0" indent="0">
              <a:buNone/>
            </a:pP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GB" sz="18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         “I understand the Care Act 2014”</a:t>
            </a: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GB" sz="1800" b="1"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how, key principles, impact</a:t>
            </a:r>
            <a:r>
              <a:rPr lang="en-GB" sz="1800"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 </a:t>
            </a:r>
          </a:p>
          <a:p>
            <a:pPr marL="0" indent="0">
              <a:buNone/>
            </a:pP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GB" sz="1800" i="1" dirty="0">
                <a:solidFill>
                  <a:schemeClr val="tx1"/>
                </a:solidFill>
                <a:latin typeface="Calibri" panose="020F0502020204030204" pitchFamily="34" charset="0"/>
                <a:ea typeface="Times New Roman" panose="02020603050405020304" pitchFamily="18" charset="0"/>
                <a:cs typeface="Calibri" panose="020F0502020204030204" pitchFamily="34" charset="0"/>
              </a:rPr>
              <a:t>I’ve completed child and family assessments”</a:t>
            </a:r>
            <a:r>
              <a:rPr lang="en-GB" sz="1800" dirty="0">
                <a:solidFill>
                  <a:schemeClr val="tx1"/>
                </a:solidFill>
                <a:latin typeface="Calibri" panose="020F0502020204030204" pitchFamily="34" charset="0"/>
                <a:ea typeface="Times New Roman" panose="02020603050405020304" pitchFamily="18" charset="0"/>
                <a:cs typeface="Calibri" panose="020F0502020204030204" pitchFamily="34" charset="0"/>
              </a:rPr>
              <a:t>, </a:t>
            </a:r>
            <a:r>
              <a:rPr lang="en-GB" sz="1800" b="1"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how, key principles, impact</a:t>
            </a:r>
            <a:r>
              <a:rPr lang="en-GB" sz="1800" dirty="0">
                <a:solidFill>
                  <a:schemeClr val="accent1"/>
                </a:solidFill>
                <a:latin typeface="Calibri" panose="020F0502020204030204" pitchFamily="34" charset="0"/>
                <a:ea typeface="Times New Roman" panose="02020603050405020304" pitchFamily="18" charset="0"/>
                <a:cs typeface="Calibri" panose="020F0502020204030204" pitchFamily="34" charset="0"/>
              </a:rPr>
              <a:t>?</a:t>
            </a:r>
          </a:p>
        </p:txBody>
      </p:sp>
      <p:pic>
        <p:nvPicPr>
          <p:cNvPr id="5" name="Graphic 4" descr="Person with Idea">
            <a:extLst>
              <a:ext uri="{FF2B5EF4-FFF2-40B4-BE49-F238E27FC236}">
                <a16:creationId xmlns:a16="http://schemas.microsoft.com/office/drawing/2014/main" id="{A323727B-9B2E-9E57-2EA4-BDFA6281347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68637" y="1011680"/>
            <a:ext cx="2431261" cy="2152461"/>
          </a:xfrm>
          <a:prstGeom prst="rect">
            <a:avLst/>
          </a:prstGeom>
        </p:spPr>
      </p:pic>
    </p:spTree>
    <p:extLst>
      <p:ext uri="{BB962C8B-B14F-4D97-AF65-F5344CB8AC3E}">
        <p14:creationId xmlns:p14="http://schemas.microsoft.com/office/powerpoint/2010/main" val="2467520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6EA40-E327-D014-BEC0-F15C9F2240E1}"/>
              </a:ext>
            </a:extLst>
          </p:cNvPr>
          <p:cNvSpPr>
            <a:spLocks noGrp="1"/>
          </p:cNvSpPr>
          <p:nvPr>
            <p:ph type="title"/>
          </p:nvPr>
        </p:nvSpPr>
        <p:spPr>
          <a:xfrm>
            <a:off x="1265461" y="426721"/>
            <a:ext cx="8596668" cy="702833"/>
          </a:xfrm>
        </p:spPr>
        <p:txBody>
          <a:bodyPr>
            <a:normAutofit fontScale="90000"/>
          </a:bodyPr>
          <a:lstStyle/>
          <a:p>
            <a:pPr algn="ctr"/>
            <a:r>
              <a:rPr lang="en-GB" sz="3100" b="1" dirty="0">
                <a:solidFill>
                  <a:schemeClr val="tx1"/>
                </a:solidFill>
                <a:latin typeface="+mn-lt"/>
              </a:rPr>
              <a:t>2. Job application forms</a:t>
            </a:r>
            <a:br>
              <a:rPr lang="en-GB" dirty="0">
                <a:solidFill>
                  <a:schemeClr val="tx1"/>
                </a:solidFill>
              </a:rPr>
            </a:br>
            <a:r>
              <a:rPr lang="en-GB" sz="3100" dirty="0">
                <a:solidFill>
                  <a:schemeClr val="tx1"/>
                </a:solidFill>
              </a:rPr>
              <a:t>Do’s and Don'ts  </a:t>
            </a:r>
            <a:endParaRPr lang="en-GB" dirty="0">
              <a:solidFill>
                <a:schemeClr val="tx1"/>
              </a:solidFill>
            </a:endParaRPr>
          </a:p>
        </p:txBody>
      </p:sp>
      <p:pic>
        <p:nvPicPr>
          <p:cNvPr id="5" name="Picture 4">
            <a:extLst>
              <a:ext uri="{FF2B5EF4-FFF2-40B4-BE49-F238E27FC236}">
                <a16:creationId xmlns:a16="http://schemas.microsoft.com/office/drawing/2014/main" id="{BCBB4F78-8D34-8ECA-C6A6-4B2B3164EE45}"/>
              </a:ext>
            </a:extLst>
          </p:cNvPr>
          <p:cNvPicPr>
            <a:picLocks noChangeAspect="1"/>
          </p:cNvPicPr>
          <p:nvPr/>
        </p:nvPicPr>
        <p:blipFill>
          <a:blip r:embed="rId3"/>
          <a:stretch>
            <a:fillRect/>
          </a:stretch>
        </p:blipFill>
        <p:spPr>
          <a:xfrm>
            <a:off x="1954604" y="1420232"/>
            <a:ext cx="7218381" cy="4674702"/>
          </a:xfrm>
          <a:prstGeom prst="rect">
            <a:avLst/>
          </a:prstGeom>
        </p:spPr>
      </p:pic>
      <p:pic>
        <p:nvPicPr>
          <p:cNvPr id="4" name="Picture 3">
            <a:extLst>
              <a:ext uri="{FF2B5EF4-FFF2-40B4-BE49-F238E27FC236}">
                <a16:creationId xmlns:a16="http://schemas.microsoft.com/office/drawing/2014/main" id="{F5C9314D-7548-DA33-96DA-ADF4EE17FEA6}"/>
              </a:ext>
            </a:extLst>
          </p:cNvPr>
          <p:cNvPicPr>
            <a:picLocks noChangeAspect="1"/>
          </p:cNvPicPr>
          <p:nvPr/>
        </p:nvPicPr>
        <p:blipFill>
          <a:blip r:embed="rId4"/>
          <a:stretch>
            <a:fillRect/>
          </a:stretch>
        </p:blipFill>
        <p:spPr>
          <a:xfrm>
            <a:off x="2329871" y="426721"/>
            <a:ext cx="1361201" cy="874953"/>
          </a:xfrm>
          <a:prstGeom prst="rect">
            <a:avLst/>
          </a:prstGeom>
        </p:spPr>
      </p:pic>
      <p:pic>
        <p:nvPicPr>
          <p:cNvPr id="6" name="Picture 5">
            <a:extLst>
              <a:ext uri="{FF2B5EF4-FFF2-40B4-BE49-F238E27FC236}">
                <a16:creationId xmlns:a16="http://schemas.microsoft.com/office/drawing/2014/main" id="{365BC695-1C38-F132-BB8C-BFDBC10A4EAA}"/>
              </a:ext>
            </a:extLst>
          </p:cNvPr>
          <p:cNvPicPr>
            <a:picLocks noChangeAspect="1"/>
          </p:cNvPicPr>
          <p:nvPr/>
        </p:nvPicPr>
        <p:blipFill>
          <a:blip r:embed="rId5"/>
          <a:stretch>
            <a:fillRect/>
          </a:stretch>
        </p:blipFill>
        <p:spPr>
          <a:xfrm>
            <a:off x="7576969" y="717399"/>
            <a:ext cx="663488" cy="412155"/>
          </a:xfrm>
          <a:prstGeom prst="rect">
            <a:avLst/>
          </a:prstGeom>
        </p:spPr>
      </p:pic>
    </p:spTree>
    <p:extLst>
      <p:ext uri="{BB962C8B-B14F-4D97-AF65-F5344CB8AC3E}">
        <p14:creationId xmlns:p14="http://schemas.microsoft.com/office/powerpoint/2010/main" val="7242720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592FCF-7FE4-5F9E-2DAB-F1B8613F9405}"/>
              </a:ext>
            </a:extLst>
          </p:cNvPr>
          <p:cNvSpPr>
            <a:spLocks noGrp="1"/>
          </p:cNvSpPr>
          <p:nvPr>
            <p:ph type="title"/>
          </p:nvPr>
        </p:nvSpPr>
        <p:spPr>
          <a:xfrm>
            <a:off x="817837" y="889031"/>
            <a:ext cx="10058400" cy="660070"/>
          </a:xfrm>
        </p:spPr>
        <p:txBody>
          <a:bodyPr>
            <a:normAutofit fontScale="90000"/>
          </a:bodyPr>
          <a:lstStyle/>
          <a:p>
            <a:pPr algn="ctr"/>
            <a:r>
              <a:rPr lang="en-GB" sz="3600" b="1" dirty="0">
                <a:solidFill>
                  <a:schemeClr val="tx1"/>
                </a:solidFill>
                <a:latin typeface="+mn-lt"/>
              </a:rPr>
              <a:t>3.</a:t>
            </a:r>
            <a:r>
              <a:rPr lang="en-GB" sz="4400" b="1" dirty="0">
                <a:solidFill>
                  <a:schemeClr val="tx1"/>
                </a:solidFill>
                <a:latin typeface="+mn-lt"/>
              </a:rPr>
              <a:t> </a:t>
            </a:r>
            <a:r>
              <a:rPr lang="en-GB" sz="4000" b="1" dirty="0">
                <a:solidFill>
                  <a:schemeClr val="tx1"/>
                </a:solidFill>
                <a:latin typeface="+mn-lt"/>
              </a:rPr>
              <a:t>Interview preparation</a:t>
            </a:r>
            <a:br>
              <a:rPr lang="en-GB" sz="4000" b="1" dirty="0">
                <a:solidFill>
                  <a:schemeClr val="tx1"/>
                </a:solidFill>
              </a:rPr>
            </a:br>
            <a:r>
              <a:rPr lang="en-GB" sz="4000" dirty="0">
                <a:solidFill>
                  <a:schemeClr val="tx1"/>
                </a:solidFill>
              </a:rPr>
              <a:t>Helpful pointers</a:t>
            </a:r>
          </a:p>
        </p:txBody>
      </p:sp>
      <p:sp>
        <p:nvSpPr>
          <p:cNvPr id="3" name="Content Placeholder 2">
            <a:extLst>
              <a:ext uri="{FF2B5EF4-FFF2-40B4-BE49-F238E27FC236}">
                <a16:creationId xmlns:a16="http://schemas.microsoft.com/office/drawing/2014/main" id="{0DA2E62F-D7CA-6919-2BB8-A11A55ACA7A5}"/>
              </a:ext>
            </a:extLst>
          </p:cNvPr>
          <p:cNvSpPr>
            <a:spLocks noGrp="1"/>
          </p:cNvSpPr>
          <p:nvPr>
            <p:ph idx="1"/>
          </p:nvPr>
        </p:nvSpPr>
        <p:spPr>
          <a:xfrm>
            <a:off x="1580976" y="1771650"/>
            <a:ext cx="8596668" cy="4405595"/>
          </a:xfrm>
        </p:spPr>
        <p:txBody>
          <a:bodyPr>
            <a:normAutofit lnSpcReduction="10000"/>
          </a:bodyPr>
          <a:lstStyle/>
          <a:p>
            <a:pPr>
              <a:buFont typeface="Wingdings" panose="05000000000000000000" pitchFamily="2" charset="2"/>
              <a:buChar char="q"/>
            </a:pPr>
            <a:r>
              <a:rPr lang="en-GB" b="1" dirty="0">
                <a:solidFill>
                  <a:schemeClr val="accent1"/>
                </a:solidFill>
              </a:rPr>
              <a:t>Read contents of job application </a:t>
            </a:r>
            <a:r>
              <a:rPr lang="en-GB" dirty="0">
                <a:solidFill>
                  <a:schemeClr val="tx1"/>
                </a:solidFill>
              </a:rPr>
              <a:t>(job advert, description, person specification and other attachments); make notes on areas you will be measured in interviews</a:t>
            </a:r>
          </a:p>
          <a:p>
            <a:pPr>
              <a:buFont typeface="Wingdings" panose="05000000000000000000" pitchFamily="2" charset="2"/>
              <a:buChar char="q"/>
            </a:pPr>
            <a:r>
              <a:rPr lang="en-GB" b="1" dirty="0">
                <a:solidFill>
                  <a:schemeClr val="accent1"/>
                </a:solidFill>
              </a:rPr>
              <a:t>Be clear about interview process</a:t>
            </a:r>
            <a:r>
              <a:rPr lang="en-GB" dirty="0">
                <a:solidFill>
                  <a:schemeClr val="tx1"/>
                </a:solidFill>
              </a:rPr>
              <a:t>, location, duration, who is interviewing, format of interview (questions/answers, written task, presentation…)</a:t>
            </a:r>
          </a:p>
          <a:p>
            <a:pPr>
              <a:buFont typeface="Wingdings" panose="05000000000000000000" pitchFamily="2" charset="2"/>
              <a:buChar char="q"/>
            </a:pPr>
            <a:r>
              <a:rPr lang="en-GB" b="1" dirty="0">
                <a:solidFill>
                  <a:schemeClr val="accent1"/>
                </a:solidFill>
              </a:rPr>
              <a:t>Practice test questions</a:t>
            </a:r>
            <a:r>
              <a:rPr lang="en-GB" dirty="0">
                <a:solidFill>
                  <a:schemeClr val="tx1"/>
                </a:solidFill>
              </a:rPr>
              <a:t>, rehearse beforehand</a:t>
            </a:r>
          </a:p>
          <a:p>
            <a:pPr>
              <a:buFont typeface="Wingdings" panose="05000000000000000000" pitchFamily="2" charset="2"/>
              <a:buChar char="q"/>
            </a:pPr>
            <a:r>
              <a:rPr lang="en-GB" b="1" dirty="0">
                <a:solidFill>
                  <a:schemeClr val="accent1"/>
                </a:solidFill>
              </a:rPr>
              <a:t>Prepare examples </a:t>
            </a:r>
            <a:r>
              <a:rPr lang="en-GB" dirty="0">
                <a:solidFill>
                  <a:schemeClr val="tx1"/>
                </a:solidFill>
              </a:rPr>
              <a:t>using star technique Situation, Task Actions, Results. If asked about something you haven’t done, use a hypothetical example (transferrable skills/knowledge)</a:t>
            </a:r>
          </a:p>
          <a:p>
            <a:pPr>
              <a:buFont typeface="Wingdings" panose="05000000000000000000" pitchFamily="2" charset="2"/>
              <a:buChar char="q"/>
            </a:pPr>
            <a:r>
              <a:rPr lang="en-GB" sz="2000" b="1" dirty="0">
                <a:solidFill>
                  <a:schemeClr val="accent1"/>
                </a:solidFill>
                <a:latin typeface="+mn-lt"/>
              </a:rPr>
              <a:t>Don’t be modest </a:t>
            </a:r>
            <a:r>
              <a:rPr lang="en-GB" sz="2000" dirty="0">
                <a:solidFill>
                  <a:schemeClr val="tx1"/>
                </a:solidFill>
                <a:latin typeface="+mn-lt"/>
              </a:rPr>
              <a:t>– sell yourself, be positive, enthusiastic</a:t>
            </a:r>
            <a:r>
              <a:rPr lang="en-GB" dirty="0">
                <a:solidFill>
                  <a:schemeClr val="tx1"/>
                </a:solidFill>
              </a:rPr>
              <a:t>, engaging </a:t>
            </a:r>
          </a:p>
          <a:p>
            <a:pPr>
              <a:buFont typeface="Wingdings" panose="05000000000000000000" pitchFamily="2" charset="2"/>
              <a:buChar char="q"/>
            </a:pPr>
            <a:r>
              <a:rPr lang="en-GB" b="1" dirty="0">
                <a:solidFill>
                  <a:schemeClr val="accent1"/>
                </a:solidFill>
              </a:rPr>
              <a:t>Prepare example questions to ask interviewees at the end</a:t>
            </a:r>
            <a:r>
              <a:rPr lang="en-GB" dirty="0">
                <a:solidFill>
                  <a:schemeClr val="tx1"/>
                </a:solidFill>
              </a:rPr>
              <a:t>: ASYE, future training, career opportunities, direction of the organisation </a:t>
            </a:r>
          </a:p>
          <a:p>
            <a:pPr>
              <a:buFont typeface="Wingdings" panose="05000000000000000000" pitchFamily="2" charset="2"/>
              <a:buChar char="q"/>
            </a:pPr>
            <a:r>
              <a:rPr lang="en-GB" b="1" dirty="0">
                <a:solidFill>
                  <a:schemeClr val="accent1"/>
                </a:solidFill>
              </a:rPr>
              <a:t>Leave a good final impression </a:t>
            </a:r>
            <a:r>
              <a:rPr lang="en-GB" dirty="0">
                <a:solidFill>
                  <a:schemeClr val="tx1"/>
                </a:solidFill>
              </a:rPr>
              <a:t>– Thank everyone on interview panel and that you look forward to hearing from them </a:t>
            </a:r>
          </a:p>
          <a:p>
            <a:endParaRPr lang="en-GB" dirty="0"/>
          </a:p>
        </p:txBody>
      </p:sp>
    </p:spTree>
    <p:extLst>
      <p:ext uri="{BB962C8B-B14F-4D97-AF65-F5344CB8AC3E}">
        <p14:creationId xmlns:p14="http://schemas.microsoft.com/office/powerpoint/2010/main" val="998987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2BBDB-3EFB-AD9E-F28A-0509D26D7923}"/>
              </a:ext>
            </a:extLst>
          </p:cNvPr>
          <p:cNvSpPr>
            <a:spLocks noGrp="1"/>
          </p:cNvSpPr>
          <p:nvPr>
            <p:ph type="title"/>
          </p:nvPr>
        </p:nvSpPr>
        <p:spPr>
          <a:xfrm>
            <a:off x="1097280" y="286604"/>
            <a:ext cx="10058400" cy="741726"/>
          </a:xfrm>
        </p:spPr>
        <p:txBody>
          <a:bodyPr>
            <a:noAutofit/>
          </a:bodyPr>
          <a:lstStyle/>
          <a:p>
            <a:pPr algn="ctr"/>
            <a:r>
              <a:rPr lang="en-GB" sz="2800" b="1" dirty="0">
                <a:solidFill>
                  <a:schemeClr val="tx1"/>
                </a:solidFill>
                <a:latin typeface="+mn-lt"/>
              </a:rPr>
              <a:t>3. Interview preparation</a:t>
            </a:r>
            <a:br>
              <a:rPr lang="en-GB" sz="2800" b="1" dirty="0">
                <a:solidFill>
                  <a:schemeClr val="tx1"/>
                </a:solidFill>
              </a:rPr>
            </a:br>
            <a:r>
              <a:rPr lang="en-GB" sz="2800" dirty="0">
                <a:solidFill>
                  <a:schemeClr val="tx1"/>
                </a:solidFill>
              </a:rPr>
              <a:t>Practical pointers</a:t>
            </a:r>
            <a:endParaRPr lang="en-GB" sz="2800" dirty="0"/>
          </a:p>
        </p:txBody>
      </p:sp>
      <p:sp>
        <p:nvSpPr>
          <p:cNvPr id="4" name="Oval 3">
            <a:extLst>
              <a:ext uri="{FF2B5EF4-FFF2-40B4-BE49-F238E27FC236}">
                <a16:creationId xmlns:a16="http://schemas.microsoft.com/office/drawing/2014/main" id="{C408DC73-5E95-91E8-7F54-F20DE2DA19F3}"/>
              </a:ext>
            </a:extLst>
          </p:cNvPr>
          <p:cNvSpPr/>
          <p:nvPr/>
        </p:nvSpPr>
        <p:spPr>
          <a:xfrm>
            <a:off x="9435535" y="3077200"/>
            <a:ext cx="2483235" cy="1175657"/>
          </a:xfrm>
          <a:prstGeom prst="ellips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Try and get a good night sleep beforehand </a:t>
            </a:r>
          </a:p>
        </p:txBody>
      </p:sp>
      <p:sp>
        <p:nvSpPr>
          <p:cNvPr id="6" name="Oval 5">
            <a:extLst>
              <a:ext uri="{FF2B5EF4-FFF2-40B4-BE49-F238E27FC236}">
                <a16:creationId xmlns:a16="http://schemas.microsoft.com/office/drawing/2014/main" id="{9D098FE8-E831-44B8-DFA7-82F1F4F63F68}"/>
              </a:ext>
            </a:extLst>
          </p:cNvPr>
          <p:cNvSpPr/>
          <p:nvPr/>
        </p:nvSpPr>
        <p:spPr>
          <a:xfrm>
            <a:off x="6672341" y="2489371"/>
            <a:ext cx="1824108" cy="1175657"/>
          </a:xfrm>
          <a:prstGeom prst="ellipse">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Dress to impress</a:t>
            </a:r>
          </a:p>
        </p:txBody>
      </p:sp>
      <p:sp>
        <p:nvSpPr>
          <p:cNvPr id="7" name="Oval 6">
            <a:extLst>
              <a:ext uri="{FF2B5EF4-FFF2-40B4-BE49-F238E27FC236}">
                <a16:creationId xmlns:a16="http://schemas.microsoft.com/office/drawing/2014/main" id="{371DB855-9D21-A12E-8254-C9EB5C91DC5A}"/>
              </a:ext>
            </a:extLst>
          </p:cNvPr>
          <p:cNvSpPr/>
          <p:nvPr/>
        </p:nvSpPr>
        <p:spPr>
          <a:xfrm>
            <a:off x="2830928" y="1384143"/>
            <a:ext cx="2841172" cy="1175657"/>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91440" marR="0" lvl="0" indent="-91440" algn="ctr" defTabSz="914400" rtl="0" eaLnBrk="1" fontAlgn="auto" latinLnBrk="0" hangingPunct="1">
              <a:lnSpc>
                <a:spcPct val="90000"/>
              </a:lnSpc>
              <a:spcBef>
                <a:spcPts val="1200"/>
              </a:spcBef>
              <a:spcAft>
                <a:spcPts val="200"/>
              </a:spcAft>
              <a:buClr>
                <a:srgbClr val="E32D91"/>
              </a:buClr>
              <a:buSzPct val="100000"/>
              <a:buFont typeface="Calibri" panose="020F0502020204030204" pitchFamily="34" charset="0"/>
              <a:buChar char=" "/>
              <a:tabLst/>
              <a:defRPr/>
            </a:pPr>
            <a:r>
              <a:rPr lang="en-GB" dirty="0">
                <a:solidFill>
                  <a:prstClr val="black"/>
                </a:solidFill>
                <a:latin typeface="Calibri" panose="020F0502020204030204"/>
              </a:rPr>
              <a:t>Keep s</a:t>
            </a:r>
            <a:r>
              <a:rPr kumimoji="0" lang="en-GB" b="0" i="0" u="none" strike="noStrike" kern="1200" cap="none" spc="0" normalizeH="0" baseline="0" noProof="0" dirty="0" err="1">
                <a:ln>
                  <a:noFill/>
                </a:ln>
                <a:solidFill>
                  <a:prstClr val="black"/>
                </a:solidFill>
                <a:effectLst/>
                <a:uLnTx/>
                <a:uFillTx/>
                <a:latin typeface="Calibri" panose="020F0502020204030204"/>
                <a:ea typeface="+mn-ea"/>
                <a:cs typeface="+mn-cs"/>
              </a:rPr>
              <a:t>peech</a:t>
            </a:r>
            <a:r>
              <a:rPr kumimoji="0" lang="en-GB" b="0" i="0" u="none" strike="noStrike" kern="1200" cap="none" spc="0" normalizeH="0" baseline="0" noProof="0" dirty="0">
                <a:ln>
                  <a:noFill/>
                </a:ln>
                <a:solidFill>
                  <a:prstClr val="black"/>
                </a:solidFill>
                <a:effectLst/>
                <a:uLnTx/>
                <a:uFillTx/>
                <a:latin typeface="Calibri" panose="020F0502020204030204"/>
                <a:ea typeface="+mn-ea"/>
                <a:cs typeface="+mn-cs"/>
              </a:rPr>
              <a:t> clear, confident and at a moderate pace</a:t>
            </a:r>
          </a:p>
        </p:txBody>
      </p:sp>
      <p:sp>
        <p:nvSpPr>
          <p:cNvPr id="8" name="Oval 7">
            <a:extLst>
              <a:ext uri="{FF2B5EF4-FFF2-40B4-BE49-F238E27FC236}">
                <a16:creationId xmlns:a16="http://schemas.microsoft.com/office/drawing/2014/main" id="{75926A6C-682E-1613-7A0F-309A743569EB}"/>
              </a:ext>
            </a:extLst>
          </p:cNvPr>
          <p:cNvSpPr/>
          <p:nvPr/>
        </p:nvSpPr>
        <p:spPr>
          <a:xfrm>
            <a:off x="9017344" y="4750114"/>
            <a:ext cx="2841172" cy="1390422"/>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Arrive at least 10-15 mins early if face to face. Not too early or late </a:t>
            </a:r>
          </a:p>
        </p:txBody>
      </p:sp>
      <p:sp>
        <p:nvSpPr>
          <p:cNvPr id="10" name="Oval 9">
            <a:extLst>
              <a:ext uri="{FF2B5EF4-FFF2-40B4-BE49-F238E27FC236}">
                <a16:creationId xmlns:a16="http://schemas.microsoft.com/office/drawing/2014/main" id="{D9C572CA-69AD-92EA-6B77-BFD9FD407936}"/>
              </a:ext>
            </a:extLst>
          </p:cNvPr>
          <p:cNvSpPr/>
          <p:nvPr/>
        </p:nvSpPr>
        <p:spPr>
          <a:xfrm>
            <a:off x="333487" y="470670"/>
            <a:ext cx="2841172" cy="1175657"/>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Body language, keep open, smile and good eye contact</a:t>
            </a:r>
          </a:p>
        </p:txBody>
      </p:sp>
      <p:sp>
        <p:nvSpPr>
          <p:cNvPr id="11" name="Oval 10">
            <a:extLst>
              <a:ext uri="{FF2B5EF4-FFF2-40B4-BE49-F238E27FC236}">
                <a16:creationId xmlns:a16="http://schemas.microsoft.com/office/drawing/2014/main" id="{45DA24BB-28B0-48B7-1951-40546BD896EE}"/>
              </a:ext>
            </a:extLst>
          </p:cNvPr>
          <p:cNvSpPr/>
          <p:nvPr/>
        </p:nvSpPr>
        <p:spPr>
          <a:xfrm>
            <a:off x="128285" y="2039536"/>
            <a:ext cx="2841172" cy="1175657"/>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Keep your phone and email alerts on silent</a:t>
            </a:r>
          </a:p>
        </p:txBody>
      </p:sp>
      <p:sp>
        <p:nvSpPr>
          <p:cNvPr id="12" name="Oval 11">
            <a:extLst>
              <a:ext uri="{FF2B5EF4-FFF2-40B4-BE49-F238E27FC236}">
                <a16:creationId xmlns:a16="http://schemas.microsoft.com/office/drawing/2014/main" id="{367E253B-DB00-7BB6-FE1B-D32D9457003B}"/>
              </a:ext>
            </a:extLst>
          </p:cNvPr>
          <p:cNvSpPr/>
          <p:nvPr/>
        </p:nvSpPr>
        <p:spPr>
          <a:xfrm>
            <a:off x="230886" y="3429001"/>
            <a:ext cx="2841172" cy="1221112"/>
          </a:xfrm>
          <a:prstGeom prst="ellipse">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Virtual interviews, check connection/log ins/devices </a:t>
            </a:r>
          </a:p>
        </p:txBody>
      </p:sp>
      <p:sp>
        <p:nvSpPr>
          <p:cNvPr id="13" name="Oval 12">
            <a:extLst>
              <a:ext uri="{FF2B5EF4-FFF2-40B4-BE49-F238E27FC236}">
                <a16:creationId xmlns:a16="http://schemas.microsoft.com/office/drawing/2014/main" id="{89FA36D6-EAE4-F27A-C01A-A6F58A9E1941}"/>
              </a:ext>
            </a:extLst>
          </p:cNvPr>
          <p:cNvSpPr/>
          <p:nvPr/>
        </p:nvSpPr>
        <p:spPr>
          <a:xfrm>
            <a:off x="6514563" y="3857414"/>
            <a:ext cx="2841172" cy="1175657"/>
          </a:xfrm>
          <a:prstGeom prst="ellipse">
            <a:avLst/>
          </a:prstGeom>
          <a:solidFill>
            <a:schemeClr val="tx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Use paper, pens, notepad </a:t>
            </a:r>
          </a:p>
        </p:txBody>
      </p:sp>
      <p:sp>
        <p:nvSpPr>
          <p:cNvPr id="14" name="Oval 13">
            <a:extLst>
              <a:ext uri="{FF2B5EF4-FFF2-40B4-BE49-F238E27FC236}">
                <a16:creationId xmlns:a16="http://schemas.microsoft.com/office/drawing/2014/main" id="{33B62CEE-3C48-65C8-56BD-625BDEB5CD01}"/>
              </a:ext>
            </a:extLst>
          </p:cNvPr>
          <p:cNvSpPr/>
          <p:nvPr/>
        </p:nvSpPr>
        <p:spPr>
          <a:xfrm>
            <a:off x="3572178" y="2841171"/>
            <a:ext cx="2841172" cy="1175657"/>
          </a:xfrm>
          <a:prstGeom prst="ellips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Check you have any requested documents (CV, ID…)</a:t>
            </a:r>
          </a:p>
        </p:txBody>
      </p:sp>
      <p:sp>
        <p:nvSpPr>
          <p:cNvPr id="15" name="Oval 14">
            <a:extLst>
              <a:ext uri="{FF2B5EF4-FFF2-40B4-BE49-F238E27FC236}">
                <a16:creationId xmlns:a16="http://schemas.microsoft.com/office/drawing/2014/main" id="{DD87154C-D556-6CF7-56BC-8B2367796FBF}"/>
              </a:ext>
            </a:extLst>
          </p:cNvPr>
          <p:cNvSpPr/>
          <p:nvPr/>
        </p:nvSpPr>
        <p:spPr>
          <a:xfrm>
            <a:off x="2557184" y="4535351"/>
            <a:ext cx="3388659" cy="1605185"/>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Try and k</a:t>
            </a:r>
            <a:r>
              <a:rPr lang="en-GB" sz="1800" dirty="0">
                <a:solidFill>
                  <a:schemeClr val="tx1"/>
                </a:solidFill>
                <a:latin typeface="+mn-lt"/>
              </a:rPr>
              <a:t>eep calm – practice breathing exercises and mindfulness prior to attending </a:t>
            </a:r>
            <a:endParaRPr lang="en-GB" sz="1800" i="1" dirty="0">
              <a:solidFill>
                <a:schemeClr val="tx1"/>
              </a:solidFill>
              <a:latin typeface="+mn-lt"/>
            </a:endParaRPr>
          </a:p>
        </p:txBody>
      </p:sp>
      <p:pic>
        <p:nvPicPr>
          <p:cNvPr id="16" name="Picture 15">
            <a:extLst>
              <a:ext uri="{FF2B5EF4-FFF2-40B4-BE49-F238E27FC236}">
                <a16:creationId xmlns:a16="http://schemas.microsoft.com/office/drawing/2014/main" id="{0766E031-D0B3-D0DF-E6D3-03E36664928D}"/>
              </a:ext>
            </a:extLst>
          </p:cNvPr>
          <p:cNvPicPr>
            <a:picLocks noChangeAspect="1"/>
          </p:cNvPicPr>
          <p:nvPr/>
        </p:nvPicPr>
        <p:blipFill>
          <a:blip r:embed="rId3"/>
          <a:stretch>
            <a:fillRect/>
          </a:stretch>
        </p:blipFill>
        <p:spPr>
          <a:xfrm>
            <a:off x="8878815" y="256435"/>
            <a:ext cx="3223538" cy="2584736"/>
          </a:xfrm>
          <a:prstGeom prst="rect">
            <a:avLst/>
          </a:prstGeom>
        </p:spPr>
      </p:pic>
      <p:sp>
        <p:nvSpPr>
          <p:cNvPr id="17" name="Oval 16">
            <a:extLst>
              <a:ext uri="{FF2B5EF4-FFF2-40B4-BE49-F238E27FC236}">
                <a16:creationId xmlns:a16="http://schemas.microsoft.com/office/drawing/2014/main" id="{BD4AC73C-F6EA-BBEB-132E-7D8B6EBE3484}"/>
              </a:ext>
            </a:extLst>
          </p:cNvPr>
          <p:cNvSpPr/>
          <p:nvPr/>
        </p:nvSpPr>
        <p:spPr>
          <a:xfrm>
            <a:off x="6054466" y="1069695"/>
            <a:ext cx="2962878" cy="1252953"/>
          </a:xfrm>
          <a:prstGeom prst="ellipse">
            <a:avLst/>
          </a:prstGeom>
          <a:solidFill>
            <a:schemeClr val="accent3">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Ask for question to be repeated if needed, you can return to a question </a:t>
            </a:r>
          </a:p>
        </p:txBody>
      </p:sp>
      <p:sp>
        <p:nvSpPr>
          <p:cNvPr id="18" name="Oval 17">
            <a:extLst>
              <a:ext uri="{FF2B5EF4-FFF2-40B4-BE49-F238E27FC236}">
                <a16:creationId xmlns:a16="http://schemas.microsoft.com/office/drawing/2014/main" id="{8EBCB00F-6F03-15C6-C4F3-117F69E403C4}"/>
              </a:ext>
            </a:extLst>
          </p:cNvPr>
          <p:cNvSpPr/>
          <p:nvPr/>
        </p:nvSpPr>
        <p:spPr>
          <a:xfrm>
            <a:off x="158470" y="5043632"/>
            <a:ext cx="2206474" cy="1175657"/>
          </a:xfrm>
          <a:prstGeom prst="ellipse">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Take a bottle of water – keep hydrated</a:t>
            </a:r>
          </a:p>
        </p:txBody>
      </p:sp>
      <p:sp>
        <p:nvSpPr>
          <p:cNvPr id="19" name="Oval 18">
            <a:extLst>
              <a:ext uri="{FF2B5EF4-FFF2-40B4-BE49-F238E27FC236}">
                <a16:creationId xmlns:a16="http://schemas.microsoft.com/office/drawing/2014/main" id="{A5A9E4D0-ADF5-A80A-64C7-0E522D074D9C}"/>
              </a:ext>
            </a:extLst>
          </p:cNvPr>
          <p:cNvSpPr/>
          <p:nvPr/>
        </p:nvSpPr>
        <p:spPr>
          <a:xfrm>
            <a:off x="6138083" y="5225458"/>
            <a:ext cx="2480400" cy="993832"/>
          </a:xfrm>
          <a:prstGeom prst="ellipse">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chemeClr val="tx1"/>
                </a:solidFill>
              </a:rPr>
              <a:t>Be aware of your own triggers</a:t>
            </a:r>
          </a:p>
        </p:txBody>
      </p:sp>
    </p:spTree>
    <p:extLst>
      <p:ext uri="{BB962C8B-B14F-4D97-AF65-F5344CB8AC3E}">
        <p14:creationId xmlns:p14="http://schemas.microsoft.com/office/powerpoint/2010/main" val="464668007"/>
      </p:ext>
    </p:extLst>
  </p:cSld>
  <p:clrMapOvr>
    <a:masterClrMapping/>
  </p:clrMapOvr>
</p:sld>
</file>

<file path=ppt/theme/theme1.xml><?xml version="1.0" encoding="utf-8"?>
<a:theme xmlns:a="http://schemas.openxmlformats.org/drawingml/2006/main" name="Retrospect">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mokey Glass">
      <a:fillStyleLst>
        <a:solidFill>
          <a:schemeClr val="phClr"/>
        </a:solidFill>
        <a:gradFill rotWithShape="1">
          <a:gsLst>
            <a:gs pos="0">
              <a:schemeClr val="phClr">
                <a:tint val="83000"/>
                <a:shade val="100000"/>
                <a:satMod val="100000"/>
              </a:schemeClr>
            </a:gs>
            <a:gs pos="100000">
              <a:schemeClr val="phClr">
                <a:tint val="61000"/>
                <a:alpha val="100000"/>
                <a:satMod val="180000"/>
              </a:schemeClr>
            </a:gs>
          </a:gsLst>
          <a:path path="circle">
            <a:fillToRect l="100000" t="100000" r="100000" b="100000"/>
          </a:path>
        </a:gradFill>
        <a:gradFill rotWithShape="1">
          <a:gsLst>
            <a:gs pos="0">
              <a:schemeClr val="phClr">
                <a:shade val="85000"/>
              </a:schemeClr>
            </a:gs>
            <a:gs pos="100000">
              <a:schemeClr val="phClr">
                <a:tint val="90000"/>
                <a:alpha val="100000"/>
                <a:satMod val="18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effectStyle>
        <a:effectStyle>
          <a:effectLst/>
        </a:effectStyle>
        <a:effectStyle>
          <a:effectLst>
            <a:outerShdw blurRad="44450" dist="21590" dir="5400000" rotWithShape="0">
              <a:srgbClr val="000000">
                <a:alpha val="40000"/>
              </a:srgbClr>
            </a:outerShdw>
          </a:effectLst>
          <a:scene3d>
            <a:camera prst="orthographicFront">
              <a:rot lat="0" lon="0" rev="0"/>
            </a:camera>
            <a:lightRig rig="flat" dir="t">
              <a:rot lat="0" lon="0" rev="3600000"/>
            </a:lightRig>
          </a:scene3d>
          <a:sp3d prstMaterial="flat">
            <a:bevelT w="28575" h="41275" prst="coolSlant"/>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1589</TotalTime>
  <Words>3351</Words>
  <Application>Microsoft Office PowerPoint</Application>
  <PresentationFormat>Widescreen</PresentationFormat>
  <Paragraphs>305</Paragraphs>
  <Slides>20</Slides>
  <Notes>20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Calibri Light</vt:lpstr>
      <vt:lpstr>Google Sans</vt:lpstr>
      <vt:lpstr>Symbol</vt:lpstr>
      <vt:lpstr>Tahoma</vt:lpstr>
      <vt:lpstr>Times New Roman</vt:lpstr>
      <vt:lpstr>Wingdings</vt:lpstr>
      <vt:lpstr>Retrospect</vt:lpstr>
      <vt:lpstr>Social Work Careers Session   Job Applications &amp; Interviews</vt:lpstr>
      <vt:lpstr>Agenda for today’s session</vt:lpstr>
      <vt:lpstr>1. Applying for Social Work Jobs What do I need to consider when applying? </vt:lpstr>
      <vt:lpstr>1. Applying for Social Work Jobs Where do I search for jobs? </vt:lpstr>
      <vt:lpstr>2. Job applications forms Helpful pointers</vt:lpstr>
      <vt:lpstr>2. Job applications forms What do Social Work employers look for?</vt:lpstr>
      <vt:lpstr>2. Job application forms Do’s and Don'ts  </vt:lpstr>
      <vt:lpstr>3. Interview preparation Helpful pointers</vt:lpstr>
      <vt:lpstr>3. Interview preparation Practical pointers</vt:lpstr>
      <vt:lpstr>3. Interview Preparation   Mock/example questions </vt:lpstr>
      <vt:lpstr>Experience of recent NQSW Helpful pointers</vt:lpstr>
      <vt:lpstr>5. Social Work job roles in an Adults settings </vt:lpstr>
      <vt:lpstr>5. Social Work job roles in an Adults settings </vt:lpstr>
      <vt:lpstr>5. Social Work job roles in an Adults settings </vt:lpstr>
      <vt:lpstr>6. Social Work job roles in a Childrens settings </vt:lpstr>
      <vt:lpstr>6. Social Work job roles in a Childrens settings </vt:lpstr>
      <vt:lpstr>6. Social Work job roles in a Childrens settings</vt:lpstr>
      <vt:lpstr>Recap of today's agenda &amp; questions</vt:lpstr>
      <vt:lpstr>Good Luck</vt:lpstr>
      <vt:lpstr>Resources </vt:lpstr>
    </vt:vector>
  </TitlesOfParts>
  <Company>Salford Royal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Work Careers Session   Job Applications &amp; Interviews</dc:title>
  <dc:creator>Shoyley Chowdhury</dc:creator>
  <cp:lastModifiedBy>Shoyley Chowdhury</cp:lastModifiedBy>
  <cp:revision>24</cp:revision>
  <dcterms:created xsi:type="dcterms:W3CDTF">2025-01-07T13:42:08Z</dcterms:created>
  <dcterms:modified xsi:type="dcterms:W3CDTF">2025-03-26T15:55:35Z</dcterms:modified>
</cp:coreProperties>
</file>