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4"/>
  </p:notesMasterIdLst>
  <p:handoutMasterIdLst>
    <p:handoutMasterId r:id="rId25"/>
  </p:handoutMasterIdLst>
  <p:sldIdLst>
    <p:sldId id="257" r:id="rId5"/>
    <p:sldId id="259" r:id="rId6"/>
    <p:sldId id="258" r:id="rId7"/>
    <p:sldId id="339" r:id="rId8"/>
    <p:sldId id="308" r:id="rId9"/>
    <p:sldId id="347" r:id="rId10"/>
    <p:sldId id="348" r:id="rId11"/>
    <p:sldId id="349" r:id="rId12"/>
    <p:sldId id="359" r:id="rId13"/>
    <p:sldId id="360" r:id="rId14"/>
    <p:sldId id="346" r:id="rId15"/>
    <p:sldId id="355" r:id="rId16"/>
    <p:sldId id="358" r:id="rId17"/>
    <p:sldId id="350" r:id="rId18"/>
    <p:sldId id="361" r:id="rId19"/>
    <p:sldId id="351" r:id="rId20"/>
    <p:sldId id="352" r:id="rId21"/>
    <p:sldId id="353" r:id="rId22"/>
    <p:sldId id="354"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259"/>
            <p14:sldId id="258"/>
            <p14:sldId id="339"/>
            <p14:sldId id="308"/>
            <p14:sldId id="347"/>
            <p14:sldId id="348"/>
            <p14:sldId id="349"/>
            <p14:sldId id="359"/>
            <p14:sldId id="360"/>
            <p14:sldId id="346"/>
            <p14:sldId id="355"/>
            <p14:sldId id="358"/>
            <p14:sldId id="350"/>
            <p14:sldId id="361"/>
            <p14:sldId id="351"/>
            <p14:sldId id="352"/>
            <p14:sldId id="353"/>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ED0"/>
    <a:srgbClr val="5ACD3B"/>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15" autoAdjust="0"/>
    <p:restoredTop sz="84473" autoAdjust="0"/>
  </p:normalViewPr>
  <p:slideViewPr>
    <p:cSldViewPr snapToGrid="0">
      <p:cViewPr varScale="1">
        <p:scale>
          <a:sx n="67" d="100"/>
          <a:sy n="67" d="100"/>
        </p:scale>
        <p:origin x="749"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hyperlink" Target="https://en.wikipedia.org/wiki/Andragogy" TargetMode="External"/><Relationship Id="rId5" Type="http://schemas.openxmlformats.org/officeDocument/2006/relationships/image" Target="../media/image20.sv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hyperlink" Target="https://en.wikipedia.org/wiki/Andragogy" TargetMode="External"/><Relationship Id="rId5" Type="http://schemas.openxmlformats.org/officeDocument/2006/relationships/image" Target="../media/image20.sv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D8E3B-5A7B-48F2-BC9B-331C2F5D677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9170B8B-E772-470C-9158-63E8EB8D5306}">
      <dgm:prSet/>
      <dgm:spPr/>
      <dgm:t>
        <a:bodyPr/>
        <a:lstStyle/>
        <a:p>
          <a:r>
            <a:rPr lang="en-GB" dirty="0">
              <a:latin typeface="Aptos" panose="020B0004020202020204" pitchFamily="34" charset="0"/>
            </a:rPr>
            <a:t>Well-being reflective activity </a:t>
          </a:r>
          <a:endParaRPr lang="en-US" dirty="0">
            <a:latin typeface="Aptos" panose="020B0004020202020204" pitchFamily="34" charset="0"/>
          </a:endParaRPr>
        </a:p>
      </dgm:t>
    </dgm:pt>
    <dgm:pt modelId="{8EE97401-C793-46E8-AF63-C5C97D25B34E}" type="parTrans" cxnId="{25CDB6ED-7979-487E-B1F6-EA81544838D0}">
      <dgm:prSet/>
      <dgm:spPr/>
      <dgm:t>
        <a:bodyPr/>
        <a:lstStyle/>
        <a:p>
          <a:endParaRPr lang="en-US"/>
        </a:p>
      </dgm:t>
    </dgm:pt>
    <dgm:pt modelId="{911B212A-7576-42A4-8C73-0F209A1B7B17}" type="sibTrans" cxnId="{25CDB6ED-7979-487E-B1F6-EA81544838D0}">
      <dgm:prSet/>
      <dgm:spPr/>
      <dgm:t>
        <a:bodyPr/>
        <a:lstStyle/>
        <a:p>
          <a:endParaRPr lang="en-US"/>
        </a:p>
      </dgm:t>
    </dgm:pt>
    <dgm:pt modelId="{9E57B981-2F34-4EA2-B0F4-64ABB7A7168B}">
      <dgm:prSet/>
      <dgm:spPr/>
      <dgm:t>
        <a:bodyPr/>
        <a:lstStyle/>
        <a:p>
          <a:r>
            <a:rPr lang="en-GB" dirty="0">
              <a:latin typeface="Aptos" panose="020B0004020202020204" pitchFamily="34" charset="0"/>
            </a:rPr>
            <a:t>Adult Learning Styles</a:t>
          </a:r>
          <a:endParaRPr lang="en-US" dirty="0">
            <a:latin typeface="Aptos" panose="020B0004020202020204" pitchFamily="34" charset="0"/>
          </a:endParaRPr>
        </a:p>
      </dgm:t>
    </dgm:pt>
    <dgm:pt modelId="{793D05A1-28C8-48A7-A155-D66F6DCC4CD5}" type="parTrans" cxnId="{DAD0BDDD-66CC-471B-9342-F681F983A345}">
      <dgm:prSet/>
      <dgm:spPr/>
      <dgm:t>
        <a:bodyPr/>
        <a:lstStyle/>
        <a:p>
          <a:endParaRPr lang="en-US"/>
        </a:p>
      </dgm:t>
    </dgm:pt>
    <dgm:pt modelId="{036FD32B-042F-4631-AB78-C74167C33306}" type="sibTrans" cxnId="{DAD0BDDD-66CC-471B-9342-F681F983A345}">
      <dgm:prSet/>
      <dgm:spPr/>
      <dgm:t>
        <a:bodyPr/>
        <a:lstStyle/>
        <a:p>
          <a:endParaRPr lang="en-US"/>
        </a:p>
      </dgm:t>
    </dgm:pt>
    <dgm:pt modelId="{4C12AFC2-35D6-4009-AEA2-87FA908CEBC9}">
      <dgm:prSet/>
      <dgm:spPr/>
      <dgm:t>
        <a:bodyPr/>
        <a:lstStyle/>
        <a:p>
          <a:r>
            <a:rPr lang="en-GB" dirty="0">
              <a:latin typeface="Aptos" panose="020B0004020202020204" pitchFamily="34" charset="0"/>
            </a:rPr>
            <a:t>Training and Developmental opportunities</a:t>
          </a:r>
          <a:endParaRPr lang="en-US" dirty="0">
            <a:latin typeface="Aptos" panose="020B0004020202020204" pitchFamily="34" charset="0"/>
          </a:endParaRPr>
        </a:p>
      </dgm:t>
    </dgm:pt>
    <dgm:pt modelId="{660E07CB-22EE-4040-B42F-4D139EE8FC28}" type="parTrans" cxnId="{9645CFF9-B61E-40D5-8586-1B347DD67CBD}">
      <dgm:prSet/>
      <dgm:spPr/>
      <dgm:t>
        <a:bodyPr/>
        <a:lstStyle/>
        <a:p>
          <a:endParaRPr lang="en-US"/>
        </a:p>
      </dgm:t>
    </dgm:pt>
    <dgm:pt modelId="{20418F1C-2BFF-4733-BD83-115358AA3BAA}" type="sibTrans" cxnId="{9645CFF9-B61E-40D5-8586-1B347DD67CBD}">
      <dgm:prSet/>
      <dgm:spPr/>
      <dgm:t>
        <a:bodyPr/>
        <a:lstStyle/>
        <a:p>
          <a:endParaRPr lang="en-US"/>
        </a:p>
      </dgm:t>
    </dgm:pt>
    <dgm:pt modelId="{3C7F4627-A862-4BC1-9780-32DA5F332549}">
      <dgm:prSet/>
      <dgm:spPr/>
      <dgm:t>
        <a:bodyPr/>
        <a:lstStyle/>
        <a:p>
          <a:r>
            <a:rPr lang="en-GB" dirty="0">
              <a:latin typeface="Aptos" panose="020B0004020202020204" pitchFamily="34" charset="0"/>
            </a:rPr>
            <a:t>Salford Adult Social Care Vision &amp; Organisational Structuring </a:t>
          </a:r>
          <a:endParaRPr lang="en-US" dirty="0">
            <a:latin typeface="Aptos" panose="020B0004020202020204" pitchFamily="34" charset="0"/>
          </a:endParaRPr>
        </a:p>
      </dgm:t>
    </dgm:pt>
    <dgm:pt modelId="{7B8D74E7-1A84-4AE7-AC83-FBB21F3BF17C}" type="parTrans" cxnId="{D9D2E774-7967-47C1-8EA4-269AD8B251A8}">
      <dgm:prSet/>
      <dgm:spPr/>
      <dgm:t>
        <a:bodyPr/>
        <a:lstStyle/>
        <a:p>
          <a:endParaRPr lang="en-US"/>
        </a:p>
      </dgm:t>
    </dgm:pt>
    <dgm:pt modelId="{AF6773F4-1475-459F-AA46-772D396E7000}" type="sibTrans" cxnId="{D9D2E774-7967-47C1-8EA4-269AD8B251A8}">
      <dgm:prSet/>
      <dgm:spPr/>
      <dgm:t>
        <a:bodyPr/>
        <a:lstStyle/>
        <a:p>
          <a:endParaRPr lang="en-US"/>
        </a:p>
      </dgm:t>
    </dgm:pt>
    <dgm:pt modelId="{AB320136-A7B6-4F50-9775-D8F59F0FB5E9}">
      <dgm:prSet/>
      <dgm:spPr/>
      <dgm:t>
        <a:bodyPr/>
        <a:lstStyle/>
        <a:p>
          <a:r>
            <a:rPr lang="en-GB" dirty="0">
              <a:latin typeface="Aptos" panose="020B0004020202020204" pitchFamily="34" charset="0"/>
            </a:rPr>
            <a:t>Greater Manchester (GM) Social Work Careers Fair March 2026</a:t>
          </a:r>
          <a:endParaRPr lang="en-US" dirty="0">
            <a:latin typeface="Aptos" panose="020B0004020202020204" pitchFamily="34" charset="0"/>
          </a:endParaRPr>
        </a:p>
      </dgm:t>
    </dgm:pt>
    <dgm:pt modelId="{76797455-3468-459F-AEE2-A30BEF30C740}" type="parTrans" cxnId="{C63583F8-E74E-4BC0-803A-8753AB19BDC8}">
      <dgm:prSet/>
      <dgm:spPr/>
      <dgm:t>
        <a:bodyPr/>
        <a:lstStyle/>
        <a:p>
          <a:endParaRPr lang="en-US"/>
        </a:p>
      </dgm:t>
    </dgm:pt>
    <dgm:pt modelId="{06A85EBD-D058-459C-AA65-45C3FC083C6A}" type="sibTrans" cxnId="{C63583F8-E74E-4BC0-803A-8753AB19BDC8}">
      <dgm:prSet/>
      <dgm:spPr/>
      <dgm:t>
        <a:bodyPr/>
        <a:lstStyle/>
        <a:p>
          <a:endParaRPr lang="en-US"/>
        </a:p>
      </dgm:t>
    </dgm:pt>
    <dgm:pt modelId="{A11E6376-BF01-473F-970A-00E877DD0478}" type="pres">
      <dgm:prSet presAssocID="{6BED8E3B-5A7B-48F2-BC9B-331C2F5D6773}" presName="root" presStyleCnt="0">
        <dgm:presLayoutVars>
          <dgm:dir/>
          <dgm:resizeHandles val="exact"/>
        </dgm:presLayoutVars>
      </dgm:prSet>
      <dgm:spPr/>
    </dgm:pt>
    <dgm:pt modelId="{0A70E60B-63DF-4FBA-8728-72866B03A08F}" type="pres">
      <dgm:prSet presAssocID="{E9170B8B-E772-470C-9158-63E8EB8D5306}" presName="compNode" presStyleCnt="0"/>
      <dgm:spPr/>
    </dgm:pt>
    <dgm:pt modelId="{567D972B-6B03-4063-93C3-8CD05E9267C0}" type="pres">
      <dgm:prSet presAssocID="{E9170B8B-E772-470C-9158-63E8EB8D5306}" presName="bgRect" presStyleLbl="bgShp" presStyleIdx="0" presStyleCnt="5"/>
      <dgm:spPr/>
    </dgm:pt>
    <dgm:pt modelId="{BA2514B1-53AB-467D-9C48-05EC89E29C32}" type="pres">
      <dgm:prSet presAssocID="{E9170B8B-E772-470C-9158-63E8EB8D53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D0486E50-CAC1-4B10-B07B-2319F156B7EF}" type="pres">
      <dgm:prSet presAssocID="{E9170B8B-E772-470C-9158-63E8EB8D5306}" presName="spaceRect" presStyleCnt="0"/>
      <dgm:spPr/>
    </dgm:pt>
    <dgm:pt modelId="{3F04ED6A-2812-4BF5-A132-9AD5CF5FE4CC}" type="pres">
      <dgm:prSet presAssocID="{E9170B8B-E772-470C-9158-63E8EB8D5306}" presName="parTx" presStyleLbl="revTx" presStyleIdx="0" presStyleCnt="5">
        <dgm:presLayoutVars>
          <dgm:chMax val="0"/>
          <dgm:chPref val="0"/>
        </dgm:presLayoutVars>
      </dgm:prSet>
      <dgm:spPr/>
    </dgm:pt>
    <dgm:pt modelId="{8E44FF08-DA01-44FC-9A66-FC2B4D0CB165}" type="pres">
      <dgm:prSet presAssocID="{911B212A-7576-42A4-8C73-0F209A1B7B17}" presName="sibTrans" presStyleCnt="0"/>
      <dgm:spPr/>
    </dgm:pt>
    <dgm:pt modelId="{B6586699-3BEF-4382-8DE7-9A26D638D01C}" type="pres">
      <dgm:prSet presAssocID="{9E57B981-2F34-4EA2-B0F4-64ABB7A7168B}" presName="compNode" presStyleCnt="0"/>
      <dgm:spPr/>
    </dgm:pt>
    <dgm:pt modelId="{9176FA01-A42F-4773-BBF3-17167A628DC2}" type="pres">
      <dgm:prSet presAssocID="{9E57B981-2F34-4EA2-B0F4-64ABB7A7168B}" presName="bgRect" presStyleLbl="bgShp" presStyleIdx="1" presStyleCnt="5"/>
      <dgm:spPr/>
    </dgm:pt>
    <dgm:pt modelId="{43B6BBB5-76DF-4513-A610-003E4A1CA5A5}" type="pres">
      <dgm:prSet presAssocID="{9E57B981-2F34-4EA2-B0F4-64ABB7A7168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92D7C10-CC22-4B9F-BFDD-FE43BC189845}" type="pres">
      <dgm:prSet presAssocID="{9E57B981-2F34-4EA2-B0F4-64ABB7A7168B}" presName="spaceRect" presStyleCnt="0"/>
      <dgm:spPr/>
    </dgm:pt>
    <dgm:pt modelId="{23EB490C-36F3-41CA-A5F9-C0903E7A834D}" type="pres">
      <dgm:prSet presAssocID="{9E57B981-2F34-4EA2-B0F4-64ABB7A7168B}" presName="parTx" presStyleLbl="revTx" presStyleIdx="1" presStyleCnt="5">
        <dgm:presLayoutVars>
          <dgm:chMax val="0"/>
          <dgm:chPref val="0"/>
        </dgm:presLayoutVars>
      </dgm:prSet>
      <dgm:spPr/>
    </dgm:pt>
    <dgm:pt modelId="{7CACAEF5-0E92-4B6C-B487-2FA3FED0ED59}" type="pres">
      <dgm:prSet presAssocID="{036FD32B-042F-4631-AB78-C74167C33306}" presName="sibTrans" presStyleCnt="0"/>
      <dgm:spPr/>
    </dgm:pt>
    <dgm:pt modelId="{875334F2-6579-4033-A9F1-5D0FD51FF742}" type="pres">
      <dgm:prSet presAssocID="{4C12AFC2-35D6-4009-AEA2-87FA908CEBC9}" presName="compNode" presStyleCnt="0"/>
      <dgm:spPr/>
    </dgm:pt>
    <dgm:pt modelId="{B5FEB64E-7928-460A-AC50-288DA2913672}" type="pres">
      <dgm:prSet presAssocID="{4C12AFC2-35D6-4009-AEA2-87FA908CEBC9}" presName="bgRect" presStyleLbl="bgShp" presStyleIdx="2" presStyleCnt="5"/>
      <dgm:spPr/>
    </dgm:pt>
    <dgm:pt modelId="{30E737B5-8571-4538-9B61-3DF30C331EE3}" type="pres">
      <dgm:prSet presAssocID="{4C12AFC2-35D6-4009-AEA2-87FA908CEB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A847C0B-2C9B-4727-9B6E-D6075E73F08F}" type="pres">
      <dgm:prSet presAssocID="{4C12AFC2-35D6-4009-AEA2-87FA908CEBC9}" presName="spaceRect" presStyleCnt="0"/>
      <dgm:spPr/>
    </dgm:pt>
    <dgm:pt modelId="{58B2ED7E-F9F5-4008-A647-A70635C67BF3}" type="pres">
      <dgm:prSet presAssocID="{4C12AFC2-35D6-4009-AEA2-87FA908CEBC9}" presName="parTx" presStyleLbl="revTx" presStyleIdx="2" presStyleCnt="5">
        <dgm:presLayoutVars>
          <dgm:chMax val="0"/>
          <dgm:chPref val="0"/>
        </dgm:presLayoutVars>
      </dgm:prSet>
      <dgm:spPr/>
    </dgm:pt>
    <dgm:pt modelId="{361B8FF3-E568-423B-BFEE-71DAB562741F}" type="pres">
      <dgm:prSet presAssocID="{20418F1C-2BFF-4733-BD83-115358AA3BAA}" presName="sibTrans" presStyleCnt="0"/>
      <dgm:spPr/>
    </dgm:pt>
    <dgm:pt modelId="{C5EA0D1F-7DCB-4A63-820A-95B0E56FEB1C}" type="pres">
      <dgm:prSet presAssocID="{3C7F4627-A862-4BC1-9780-32DA5F332549}" presName="compNode" presStyleCnt="0"/>
      <dgm:spPr/>
    </dgm:pt>
    <dgm:pt modelId="{6DD9D1F1-A77F-4434-850B-7D0DD95BF53F}" type="pres">
      <dgm:prSet presAssocID="{3C7F4627-A862-4BC1-9780-32DA5F332549}" presName="bgRect" presStyleLbl="bgShp" presStyleIdx="3" presStyleCnt="5"/>
      <dgm:spPr/>
    </dgm:pt>
    <dgm:pt modelId="{CCEA9ACB-FCCA-4A34-8D63-696FDFCF7F7C}" type="pres">
      <dgm:prSet presAssocID="{3C7F4627-A862-4BC1-9780-32DA5F3325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7805A81F-52F5-4B28-BD65-5AFF64C44064}" type="pres">
      <dgm:prSet presAssocID="{3C7F4627-A862-4BC1-9780-32DA5F332549}" presName="spaceRect" presStyleCnt="0"/>
      <dgm:spPr/>
    </dgm:pt>
    <dgm:pt modelId="{C311DDAF-DEDD-4B69-928C-25216F03C6C4}" type="pres">
      <dgm:prSet presAssocID="{3C7F4627-A862-4BC1-9780-32DA5F332549}" presName="parTx" presStyleLbl="revTx" presStyleIdx="3" presStyleCnt="5">
        <dgm:presLayoutVars>
          <dgm:chMax val="0"/>
          <dgm:chPref val="0"/>
        </dgm:presLayoutVars>
      </dgm:prSet>
      <dgm:spPr/>
    </dgm:pt>
    <dgm:pt modelId="{DD5AC530-CF32-4A20-9F2A-2740CEA840A6}" type="pres">
      <dgm:prSet presAssocID="{AF6773F4-1475-459F-AA46-772D396E7000}" presName="sibTrans" presStyleCnt="0"/>
      <dgm:spPr/>
    </dgm:pt>
    <dgm:pt modelId="{341C7FD0-0674-4DAF-90F5-9E65BAEA5F6A}" type="pres">
      <dgm:prSet presAssocID="{AB320136-A7B6-4F50-9775-D8F59F0FB5E9}" presName="compNode" presStyleCnt="0"/>
      <dgm:spPr/>
    </dgm:pt>
    <dgm:pt modelId="{9D9463CC-5ACD-43B7-AD5D-6B7CB1E2271E}" type="pres">
      <dgm:prSet presAssocID="{AB320136-A7B6-4F50-9775-D8F59F0FB5E9}" presName="bgRect" presStyleLbl="bgShp" presStyleIdx="4" presStyleCnt="5"/>
      <dgm:spPr/>
    </dgm:pt>
    <dgm:pt modelId="{9F7ECCCE-BFE4-4F5E-B29C-2BEA36B528B1}" type="pres">
      <dgm:prSet presAssocID="{AB320136-A7B6-4F50-9775-D8F59F0FB5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FADBD69-3DD5-49AB-9DC9-7EC7AD62ACD1}" type="pres">
      <dgm:prSet presAssocID="{AB320136-A7B6-4F50-9775-D8F59F0FB5E9}" presName="spaceRect" presStyleCnt="0"/>
      <dgm:spPr/>
    </dgm:pt>
    <dgm:pt modelId="{57E9BB3D-A140-4E55-98A1-F10CEBE0771C}" type="pres">
      <dgm:prSet presAssocID="{AB320136-A7B6-4F50-9775-D8F59F0FB5E9}" presName="parTx" presStyleLbl="revTx" presStyleIdx="4" presStyleCnt="5">
        <dgm:presLayoutVars>
          <dgm:chMax val="0"/>
          <dgm:chPref val="0"/>
        </dgm:presLayoutVars>
      </dgm:prSet>
      <dgm:spPr/>
    </dgm:pt>
  </dgm:ptLst>
  <dgm:cxnLst>
    <dgm:cxn modelId="{E5711460-CC34-4C60-A0E5-ACF6B890B2F8}" type="presOf" srcId="{E9170B8B-E772-470C-9158-63E8EB8D5306}" destId="{3F04ED6A-2812-4BF5-A132-9AD5CF5FE4CC}" srcOrd="0" destOrd="0" presId="urn:microsoft.com/office/officeart/2018/2/layout/IconVerticalSolidList"/>
    <dgm:cxn modelId="{1A16786A-663D-41C4-A102-DD97F965E010}" type="presOf" srcId="{9E57B981-2F34-4EA2-B0F4-64ABB7A7168B}" destId="{23EB490C-36F3-41CA-A5F9-C0903E7A834D}" srcOrd="0" destOrd="0" presId="urn:microsoft.com/office/officeart/2018/2/layout/IconVerticalSolidList"/>
    <dgm:cxn modelId="{D9D2E774-7967-47C1-8EA4-269AD8B251A8}" srcId="{6BED8E3B-5A7B-48F2-BC9B-331C2F5D6773}" destId="{3C7F4627-A862-4BC1-9780-32DA5F332549}" srcOrd="3" destOrd="0" parTransId="{7B8D74E7-1A84-4AE7-AC83-FBB21F3BF17C}" sibTransId="{AF6773F4-1475-459F-AA46-772D396E7000}"/>
    <dgm:cxn modelId="{D2757F77-22D1-4160-9384-5B68B44554B3}" type="presOf" srcId="{4C12AFC2-35D6-4009-AEA2-87FA908CEBC9}" destId="{58B2ED7E-F9F5-4008-A647-A70635C67BF3}" srcOrd="0" destOrd="0" presId="urn:microsoft.com/office/officeart/2018/2/layout/IconVerticalSolidList"/>
    <dgm:cxn modelId="{FA657C7D-AA38-486E-8998-F761A4B5DCD9}" type="presOf" srcId="{AB320136-A7B6-4F50-9775-D8F59F0FB5E9}" destId="{57E9BB3D-A140-4E55-98A1-F10CEBE0771C}" srcOrd="0" destOrd="0" presId="urn:microsoft.com/office/officeart/2018/2/layout/IconVerticalSolidList"/>
    <dgm:cxn modelId="{B037D0AD-07C2-4D40-A08C-171F89C06498}" type="presOf" srcId="{6BED8E3B-5A7B-48F2-BC9B-331C2F5D6773}" destId="{A11E6376-BF01-473F-970A-00E877DD0478}" srcOrd="0" destOrd="0" presId="urn:microsoft.com/office/officeart/2018/2/layout/IconVerticalSolidList"/>
    <dgm:cxn modelId="{4777FEB7-CC4D-4E1E-93F0-024726025820}" type="presOf" srcId="{3C7F4627-A862-4BC1-9780-32DA5F332549}" destId="{C311DDAF-DEDD-4B69-928C-25216F03C6C4}" srcOrd="0" destOrd="0" presId="urn:microsoft.com/office/officeart/2018/2/layout/IconVerticalSolidList"/>
    <dgm:cxn modelId="{DAD0BDDD-66CC-471B-9342-F681F983A345}" srcId="{6BED8E3B-5A7B-48F2-BC9B-331C2F5D6773}" destId="{9E57B981-2F34-4EA2-B0F4-64ABB7A7168B}" srcOrd="1" destOrd="0" parTransId="{793D05A1-28C8-48A7-A155-D66F6DCC4CD5}" sibTransId="{036FD32B-042F-4631-AB78-C74167C33306}"/>
    <dgm:cxn modelId="{25CDB6ED-7979-487E-B1F6-EA81544838D0}" srcId="{6BED8E3B-5A7B-48F2-BC9B-331C2F5D6773}" destId="{E9170B8B-E772-470C-9158-63E8EB8D5306}" srcOrd="0" destOrd="0" parTransId="{8EE97401-C793-46E8-AF63-C5C97D25B34E}" sibTransId="{911B212A-7576-42A4-8C73-0F209A1B7B17}"/>
    <dgm:cxn modelId="{C63583F8-E74E-4BC0-803A-8753AB19BDC8}" srcId="{6BED8E3B-5A7B-48F2-BC9B-331C2F5D6773}" destId="{AB320136-A7B6-4F50-9775-D8F59F0FB5E9}" srcOrd="4" destOrd="0" parTransId="{76797455-3468-459F-AEE2-A30BEF30C740}" sibTransId="{06A85EBD-D058-459C-AA65-45C3FC083C6A}"/>
    <dgm:cxn modelId="{9645CFF9-B61E-40D5-8586-1B347DD67CBD}" srcId="{6BED8E3B-5A7B-48F2-BC9B-331C2F5D6773}" destId="{4C12AFC2-35D6-4009-AEA2-87FA908CEBC9}" srcOrd="2" destOrd="0" parTransId="{660E07CB-22EE-4040-B42F-4D139EE8FC28}" sibTransId="{20418F1C-2BFF-4733-BD83-115358AA3BAA}"/>
    <dgm:cxn modelId="{A2DCDFC7-85CC-4B6E-B6B9-501114F494A4}" type="presParOf" srcId="{A11E6376-BF01-473F-970A-00E877DD0478}" destId="{0A70E60B-63DF-4FBA-8728-72866B03A08F}" srcOrd="0" destOrd="0" presId="urn:microsoft.com/office/officeart/2018/2/layout/IconVerticalSolidList"/>
    <dgm:cxn modelId="{81FCABEA-DC3D-41AA-A6C5-D5A0D2F98722}" type="presParOf" srcId="{0A70E60B-63DF-4FBA-8728-72866B03A08F}" destId="{567D972B-6B03-4063-93C3-8CD05E9267C0}" srcOrd="0" destOrd="0" presId="urn:microsoft.com/office/officeart/2018/2/layout/IconVerticalSolidList"/>
    <dgm:cxn modelId="{616A1A1E-540D-47C9-92BA-2AAC3EB564DE}" type="presParOf" srcId="{0A70E60B-63DF-4FBA-8728-72866B03A08F}" destId="{BA2514B1-53AB-467D-9C48-05EC89E29C32}" srcOrd="1" destOrd="0" presId="urn:microsoft.com/office/officeart/2018/2/layout/IconVerticalSolidList"/>
    <dgm:cxn modelId="{32B3100B-BBF2-495E-ABD4-FC58C2B29F6D}" type="presParOf" srcId="{0A70E60B-63DF-4FBA-8728-72866B03A08F}" destId="{D0486E50-CAC1-4B10-B07B-2319F156B7EF}" srcOrd="2" destOrd="0" presId="urn:microsoft.com/office/officeart/2018/2/layout/IconVerticalSolidList"/>
    <dgm:cxn modelId="{D8FE0CC6-E9DE-4A3B-AEBF-5653B80C9CBD}" type="presParOf" srcId="{0A70E60B-63DF-4FBA-8728-72866B03A08F}" destId="{3F04ED6A-2812-4BF5-A132-9AD5CF5FE4CC}" srcOrd="3" destOrd="0" presId="urn:microsoft.com/office/officeart/2018/2/layout/IconVerticalSolidList"/>
    <dgm:cxn modelId="{10A30721-1902-4341-9968-D62358245EA3}" type="presParOf" srcId="{A11E6376-BF01-473F-970A-00E877DD0478}" destId="{8E44FF08-DA01-44FC-9A66-FC2B4D0CB165}" srcOrd="1" destOrd="0" presId="urn:microsoft.com/office/officeart/2018/2/layout/IconVerticalSolidList"/>
    <dgm:cxn modelId="{79BC1F57-A668-46A0-AD02-206BB34896A5}" type="presParOf" srcId="{A11E6376-BF01-473F-970A-00E877DD0478}" destId="{B6586699-3BEF-4382-8DE7-9A26D638D01C}" srcOrd="2" destOrd="0" presId="urn:microsoft.com/office/officeart/2018/2/layout/IconVerticalSolidList"/>
    <dgm:cxn modelId="{FB24C65D-61E7-444B-A5E5-B5B7747A661F}" type="presParOf" srcId="{B6586699-3BEF-4382-8DE7-9A26D638D01C}" destId="{9176FA01-A42F-4773-BBF3-17167A628DC2}" srcOrd="0" destOrd="0" presId="urn:microsoft.com/office/officeart/2018/2/layout/IconVerticalSolidList"/>
    <dgm:cxn modelId="{5028948E-FC28-4476-81A7-FB3EBB66E5F2}" type="presParOf" srcId="{B6586699-3BEF-4382-8DE7-9A26D638D01C}" destId="{43B6BBB5-76DF-4513-A610-003E4A1CA5A5}" srcOrd="1" destOrd="0" presId="urn:microsoft.com/office/officeart/2018/2/layout/IconVerticalSolidList"/>
    <dgm:cxn modelId="{C32F46C1-06CA-4D85-AC19-AE71C920BED5}" type="presParOf" srcId="{B6586699-3BEF-4382-8DE7-9A26D638D01C}" destId="{392D7C10-CC22-4B9F-BFDD-FE43BC189845}" srcOrd="2" destOrd="0" presId="urn:microsoft.com/office/officeart/2018/2/layout/IconVerticalSolidList"/>
    <dgm:cxn modelId="{E998D7A7-0F1A-488C-8EC8-3B25E3086719}" type="presParOf" srcId="{B6586699-3BEF-4382-8DE7-9A26D638D01C}" destId="{23EB490C-36F3-41CA-A5F9-C0903E7A834D}" srcOrd="3" destOrd="0" presId="urn:microsoft.com/office/officeart/2018/2/layout/IconVerticalSolidList"/>
    <dgm:cxn modelId="{C81E32E8-6620-4B0D-874A-64FD035BDD86}" type="presParOf" srcId="{A11E6376-BF01-473F-970A-00E877DD0478}" destId="{7CACAEF5-0E92-4B6C-B487-2FA3FED0ED59}" srcOrd="3" destOrd="0" presId="urn:microsoft.com/office/officeart/2018/2/layout/IconVerticalSolidList"/>
    <dgm:cxn modelId="{D83796C9-1276-40E4-AAF7-7CA4AD345D39}" type="presParOf" srcId="{A11E6376-BF01-473F-970A-00E877DD0478}" destId="{875334F2-6579-4033-A9F1-5D0FD51FF742}" srcOrd="4" destOrd="0" presId="urn:microsoft.com/office/officeart/2018/2/layout/IconVerticalSolidList"/>
    <dgm:cxn modelId="{1AF123CB-99CA-4CE8-82BA-D4073B1F0F87}" type="presParOf" srcId="{875334F2-6579-4033-A9F1-5D0FD51FF742}" destId="{B5FEB64E-7928-460A-AC50-288DA2913672}" srcOrd="0" destOrd="0" presId="urn:microsoft.com/office/officeart/2018/2/layout/IconVerticalSolidList"/>
    <dgm:cxn modelId="{505E72FF-DC5C-4683-8DB4-3EBCB29945A9}" type="presParOf" srcId="{875334F2-6579-4033-A9F1-5D0FD51FF742}" destId="{30E737B5-8571-4538-9B61-3DF30C331EE3}" srcOrd="1" destOrd="0" presId="urn:microsoft.com/office/officeart/2018/2/layout/IconVerticalSolidList"/>
    <dgm:cxn modelId="{C2BD361C-A51A-4E28-BB3D-042AD660B8B5}" type="presParOf" srcId="{875334F2-6579-4033-A9F1-5D0FD51FF742}" destId="{3A847C0B-2C9B-4727-9B6E-D6075E73F08F}" srcOrd="2" destOrd="0" presId="urn:microsoft.com/office/officeart/2018/2/layout/IconVerticalSolidList"/>
    <dgm:cxn modelId="{99EA474A-57C5-4CB0-95F4-C91EE99F753B}" type="presParOf" srcId="{875334F2-6579-4033-A9F1-5D0FD51FF742}" destId="{58B2ED7E-F9F5-4008-A647-A70635C67BF3}" srcOrd="3" destOrd="0" presId="urn:microsoft.com/office/officeart/2018/2/layout/IconVerticalSolidList"/>
    <dgm:cxn modelId="{8B9F9659-C366-4DC6-A9AF-1CE77959DD72}" type="presParOf" srcId="{A11E6376-BF01-473F-970A-00E877DD0478}" destId="{361B8FF3-E568-423B-BFEE-71DAB562741F}" srcOrd="5" destOrd="0" presId="urn:microsoft.com/office/officeart/2018/2/layout/IconVerticalSolidList"/>
    <dgm:cxn modelId="{3D16001B-7737-4E36-9ACB-0398F59D888D}" type="presParOf" srcId="{A11E6376-BF01-473F-970A-00E877DD0478}" destId="{C5EA0D1F-7DCB-4A63-820A-95B0E56FEB1C}" srcOrd="6" destOrd="0" presId="urn:microsoft.com/office/officeart/2018/2/layout/IconVerticalSolidList"/>
    <dgm:cxn modelId="{DB8A8838-D414-45B1-B2D3-6036F615BACF}" type="presParOf" srcId="{C5EA0D1F-7DCB-4A63-820A-95B0E56FEB1C}" destId="{6DD9D1F1-A77F-4434-850B-7D0DD95BF53F}" srcOrd="0" destOrd="0" presId="urn:microsoft.com/office/officeart/2018/2/layout/IconVerticalSolidList"/>
    <dgm:cxn modelId="{E40BE465-47B9-4943-ADEA-3F085804B759}" type="presParOf" srcId="{C5EA0D1F-7DCB-4A63-820A-95B0E56FEB1C}" destId="{CCEA9ACB-FCCA-4A34-8D63-696FDFCF7F7C}" srcOrd="1" destOrd="0" presId="urn:microsoft.com/office/officeart/2018/2/layout/IconVerticalSolidList"/>
    <dgm:cxn modelId="{D8F339C8-2874-4C75-A41A-49838187BCA7}" type="presParOf" srcId="{C5EA0D1F-7DCB-4A63-820A-95B0E56FEB1C}" destId="{7805A81F-52F5-4B28-BD65-5AFF64C44064}" srcOrd="2" destOrd="0" presId="urn:microsoft.com/office/officeart/2018/2/layout/IconVerticalSolidList"/>
    <dgm:cxn modelId="{3410ACFA-65F0-4F67-A0D0-F3A55AC18998}" type="presParOf" srcId="{C5EA0D1F-7DCB-4A63-820A-95B0E56FEB1C}" destId="{C311DDAF-DEDD-4B69-928C-25216F03C6C4}" srcOrd="3" destOrd="0" presId="urn:microsoft.com/office/officeart/2018/2/layout/IconVerticalSolidList"/>
    <dgm:cxn modelId="{DDF4CA36-73EF-4634-AFD4-7A7B8D08D78D}" type="presParOf" srcId="{A11E6376-BF01-473F-970A-00E877DD0478}" destId="{DD5AC530-CF32-4A20-9F2A-2740CEA840A6}" srcOrd="7" destOrd="0" presId="urn:microsoft.com/office/officeart/2018/2/layout/IconVerticalSolidList"/>
    <dgm:cxn modelId="{4F9C1F6E-11BF-48B8-9F14-A8204674A678}" type="presParOf" srcId="{A11E6376-BF01-473F-970A-00E877DD0478}" destId="{341C7FD0-0674-4DAF-90F5-9E65BAEA5F6A}" srcOrd="8" destOrd="0" presId="urn:microsoft.com/office/officeart/2018/2/layout/IconVerticalSolidList"/>
    <dgm:cxn modelId="{F400B4DF-0CAA-4FEE-9CA3-36462B585E92}" type="presParOf" srcId="{341C7FD0-0674-4DAF-90F5-9E65BAEA5F6A}" destId="{9D9463CC-5ACD-43B7-AD5D-6B7CB1E2271E}" srcOrd="0" destOrd="0" presId="urn:microsoft.com/office/officeart/2018/2/layout/IconVerticalSolidList"/>
    <dgm:cxn modelId="{D604A582-9E9B-46DE-9EEB-3CC3A48D401E}" type="presParOf" srcId="{341C7FD0-0674-4DAF-90F5-9E65BAEA5F6A}" destId="{9F7ECCCE-BFE4-4F5E-B29C-2BEA36B528B1}" srcOrd="1" destOrd="0" presId="urn:microsoft.com/office/officeart/2018/2/layout/IconVerticalSolidList"/>
    <dgm:cxn modelId="{F0E368F2-6CE5-41E8-8EED-7D23E47ED6B9}" type="presParOf" srcId="{341C7FD0-0674-4DAF-90F5-9E65BAEA5F6A}" destId="{6FADBD69-3DD5-49AB-9DC9-7EC7AD62ACD1}" srcOrd="2" destOrd="0" presId="urn:microsoft.com/office/officeart/2018/2/layout/IconVerticalSolidList"/>
    <dgm:cxn modelId="{E310B9B4-C14B-4730-B599-60EF712C57F5}" type="presParOf" srcId="{341C7FD0-0674-4DAF-90F5-9E65BAEA5F6A}" destId="{57E9BB3D-A140-4E55-98A1-F10CEBE077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E5940B-2D94-4645-B086-2556A339049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F7CE931-14DB-4B89-A141-B57D5E0F9C89}">
      <dgm:prSet custT="1"/>
      <dgm:spPr/>
      <dgm:t>
        <a:bodyPr/>
        <a:lstStyle/>
        <a:p>
          <a:r>
            <a:rPr lang="en-GB" sz="1800" dirty="0">
              <a:latin typeface="Aptos" panose="020B0004020202020204" pitchFamily="34" charset="0"/>
            </a:rPr>
            <a:t>“One must learn by doing the thing; though you think you know it, you have no certainty until you try”. (Sophocles, 495-406 BC – taken from Race, 2002)</a:t>
          </a:r>
        </a:p>
      </dgm:t>
    </dgm:pt>
    <dgm:pt modelId="{3872A637-3CDF-4E25-BEF3-4D242F538E92}" type="parTrans" cxnId="{B67E3237-3E92-4A89-852C-52916344358E}">
      <dgm:prSet/>
      <dgm:spPr/>
      <dgm:t>
        <a:bodyPr/>
        <a:lstStyle/>
        <a:p>
          <a:endParaRPr lang="en-GB"/>
        </a:p>
      </dgm:t>
    </dgm:pt>
    <dgm:pt modelId="{AD65A29F-A2EC-435D-8D2B-9F2F991867A9}" type="sibTrans" cxnId="{B67E3237-3E92-4A89-852C-52916344358E}">
      <dgm:prSet/>
      <dgm:spPr/>
      <dgm:t>
        <a:bodyPr/>
        <a:lstStyle/>
        <a:p>
          <a:endParaRPr lang="en-GB"/>
        </a:p>
      </dgm:t>
    </dgm:pt>
    <dgm:pt modelId="{29460C35-67DD-46D3-BDE5-43D3F7183746}">
      <dgm:prSet custT="1"/>
      <dgm:spPr/>
      <dgm:t>
        <a:bodyPr/>
        <a:lstStyle/>
        <a:p>
          <a:r>
            <a:rPr lang="en-GB" sz="1800" b="0" i="0" dirty="0">
              <a:latin typeface="Aptos" panose="020B0004020202020204" pitchFamily="34" charset="0"/>
            </a:rPr>
            <a:t>Adult Learning Theory or</a:t>
          </a:r>
          <a:r>
            <a:rPr lang="en-GB" sz="1800" b="0" i="0" u="none" dirty="0">
              <a:latin typeface="Aptos" panose="020B0004020202020204" pitchFamily="34" charset="0"/>
            </a:rPr>
            <a:t> </a:t>
          </a:r>
          <a:r>
            <a:rPr lang="en-GB" sz="1800" b="0" i="0" u="none" dirty="0">
              <a:solidFill>
                <a:schemeClr val="bg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andragogy</a:t>
          </a:r>
          <a:r>
            <a:rPr lang="en-GB" sz="1800" b="0" i="0" u="none" dirty="0">
              <a:solidFill>
                <a:schemeClr val="bg1"/>
              </a:solidFill>
              <a:latin typeface="Aptos" panose="020B0004020202020204" pitchFamily="34" charset="0"/>
            </a:rPr>
            <a:t> </a:t>
          </a:r>
          <a:r>
            <a:rPr lang="en-GB" sz="1800" b="0" i="0" dirty="0">
              <a:latin typeface="Aptos" panose="020B0004020202020204" pitchFamily="34" charset="0"/>
            </a:rPr>
            <a:t>is the concept or study of how adults learn and how it differs from children. It aims to show how adult learning is distinct and identify the learning styles which suit them best. (Malcolm Knowles, 1970)</a:t>
          </a:r>
          <a:endParaRPr lang="en-GB" sz="1800" dirty="0">
            <a:latin typeface="Aptos" panose="020B0004020202020204" pitchFamily="34" charset="0"/>
          </a:endParaRPr>
        </a:p>
      </dgm:t>
    </dgm:pt>
    <dgm:pt modelId="{8DAEBB8F-F0CA-4494-A096-2D22BA3DB6DF}" type="parTrans" cxnId="{A48C27D3-1460-4A0A-A5FA-2E57CE789359}">
      <dgm:prSet/>
      <dgm:spPr/>
      <dgm:t>
        <a:bodyPr/>
        <a:lstStyle/>
        <a:p>
          <a:endParaRPr lang="en-GB"/>
        </a:p>
      </dgm:t>
    </dgm:pt>
    <dgm:pt modelId="{B83A5EF0-59F9-4700-9325-4C827DEF477D}" type="sibTrans" cxnId="{A48C27D3-1460-4A0A-A5FA-2E57CE789359}">
      <dgm:prSet/>
      <dgm:spPr/>
      <dgm:t>
        <a:bodyPr/>
        <a:lstStyle/>
        <a:p>
          <a:endParaRPr lang="en-GB"/>
        </a:p>
      </dgm:t>
    </dgm:pt>
    <dgm:pt modelId="{C5D3DDCF-4175-4F13-82CE-DB85AA84B40F}" type="pres">
      <dgm:prSet presAssocID="{66E5940B-2D94-4645-B086-2556A339049D}" presName="linearFlow" presStyleCnt="0">
        <dgm:presLayoutVars>
          <dgm:dir/>
          <dgm:resizeHandles val="exact"/>
        </dgm:presLayoutVars>
      </dgm:prSet>
      <dgm:spPr/>
    </dgm:pt>
    <dgm:pt modelId="{D5BAA5A4-8F3E-4908-A002-6CE09C5538CD}" type="pres">
      <dgm:prSet presAssocID="{29460C35-67DD-46D3-BDE5-43D3F7183746}" presName="composite" presStyleCnt="0"/>
      <dgm:spPr/>
    </dgm:pt>
    <dgm:pt modelId="{2FFC8A80-3EAB-4DD2-8C8E-81474F9CBA89}" type="pres">
      <dgm:prSet presAssocID="{29460C35-67DD-46D3-BDE5-43D3F7183746}" presName="imgShp" presStyleLbl="fgImgPlace1" presStyleIdx="0" presStyleCnt="2" custLinFactNeighborX="-58058" custLinFactNeighborY="6350"/>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pt>
    <dgm:pt modelId="{9A9D136D-7C86-40A6-B7AB-7AE4CF265AEA}" type="pres">
      <dgm:prSet presAssocID="{29460C35-67DD-46D3-BDE5-43D3F7183746}" presName="txShp" presStyleLbl="node1" presStyleIdx="0" presStyleCnt="2" custScaleX="139455" custLinFactNeighborY="-82">
        <dgm:presLayoutVars>
          <dgm:bulletEnabled val="1"/>
        </dgm:presLayoutVars>
      </dgm:prSet>
      <dgm:spPr/>
    </dgm:pt>
    <dgm:pt modelId="{E35C829F-B820-4C55-B12D-356041774554}" type="pres">
      <dgm:prSet presAssocID="{B83A5EF0-59F9-4700-9325-4C827DEF477D}" presName="spacing" presStyleCnt="0"/>
      <dgm:spPr/>
    </dgm:pt>
    <dgm:pt modelId="{B66A0EBE-9BD8-4C00-BEFA-E4F711C34999}" type="pres">
      <dgm:prSet presAssocID="{AF7CE931-14DB-4B89-A141-B57D5E0F9C89}" presName="composite" presStyleCnt="0"/>
      <dgm:spPr/>
    </dgm:pt>
    <dgm:pt modelId="{A15D516A-A16A-41FA-9C92-BA489CFE5EF5}" type="pres">
      <dgm:prSet presAssocID="{AF7CE931-14DB-4B89-A141-B57D5E0F9C89}" presName="imgShp" presStyleLbl="fgImgPlace1" presStyleIdx="1" presStyleCnt="2" custLinFactNeighborX="-34499" custLinFactNeighborY="-3628"/>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pt>
    <dgm:pt modelId="{9FC921E0-9A75-4C49-A5A0-0508327EB261}" type="pres">
      <dgm:prSet presAssocID="{AF7CE931-14DB-4B89-A141-B57D5E0F9C89}" presName="txShp" presStyleLbl="node1" presStyleIdx="1" presStyleCnt="2" custScaleX="133478">
        <dgm:presLayoutVars>
          <dgm:bulletEnabled val="1"/>
        </dgm:presLayoutVars>
      </dgm:prSet>
      <dgm:spPr/>
    </dgm:pt>
  </dgm:ptLst>
  <dgm:cxnLst>
    <dgm:cxn modelId="{B67E3237-3E92-4A89-852C-52916344358E}" srcId="{66E5940B-2D94-4645-B086-2556A339049D}" destId="{AF7CE931-14DB-4B89-A141-B57D5E0F9C89}" srcOrd="1" destOrd="0" parTransId="{3872A637-3CDF-4E25-BEF3-4D242F538E92}" sibTransId="{AD65A29F-A2EC-435D-8D2B-9F2F991867A9}"/>
    <dgm:cxn modelId="{C6111D9C-B4DA-4DCC-9723-64D920E7C3B6}" type="presOf" srcId="{66E5940B-2D94-4645-B086-2556A339049D}" destId="{C5D3DDCF-4175-4F13-82CE-DB85AA84B40F}" srcOrd="0" destOrd="0" presId="urn:microsoft.com/office/officeart/2005/8/layout/vList3"/>
    <dgm:cxn modelId="{A48C27D3-1460-4A0A-A5FA-2E57CE789359}" srcId="{66E5940B-2D94-4645-B086-2556A339049D}" destId="{29460C35-67DD-46D3-BDE5-43D3F7183746}" srcOrd="0" destOrd="0" parTransId="{8DAEBB8F-F0CA-4494-A096-2D22BA3DB6DF}" sibTransId="{B83A5EF0-59F9-4700-9325-4C827DEF477D}"/>
    <dgm:cxn modelId="{E87BAFE0-89BF-4DA6-B02C-718D96FF589E}" type="presOf" srcId="{29460C35-67DD-46D3-BDE5-43D3F7183746}" destId="{9A9D136D-7C86-40A6-B7AB-7AE4CF265AEA}" srcOrd="0" destOrd="0" presId="urn:microsoft.com/office/officeart/2005/8/layout/vList3"/>
    <dgm:cxn modelId="{040463EA-6768-46FF-A346-D6FF1622465B}" type="presOf" srcId="{AF7CE931-14DB-4B89-A141-B57D5E0F9C89}" destId="{9FC921E0-9A75-4C49-A5A0-0508327EB261}" srcOrd="0" destOrd="0" presId="urn:microsoft.com/office/officeart/2005/8/layout/vList3"/>
    <dgm:cxn modelId="{915194F9-04C2-4ED9-BF4F-CD71CA3C5610}" type="presParOf" srcId="{C5D3DDCF-4175-4F13-82CE-DB85AA84B40F}" destId="{D5BAA5A4-8F3E-4908-A002-6CE09C5538CD}" srcOrd="0" destOrd="0" presId="urn:microsoft.com/office/officeart/2005/8/layout/vList3"/>
    <dgm:cxn modelId="{BAC91FA7-CA4A-420A-B637-2B3835BF7E05}" type="presParOf" srcId="{D5BAA5A4-8F3E-4908-A002-6CE09C5538CD}" destId="{2FFC8A80-3EAB-4DD2-8C8E-81474F9CBA89}" srcOrd="0" destOrd="0" presId="urn:microsoft.com/office/officeart/2005/8/layout/vList3"/>
    <dgm:cxn modelId="{A4956C83-2A65-4A8A-90E3-946F41AA04F4}" type="presParOf" srcId="{D5BAA5A4-8F3E-4908-A002-6CE09C5538CD}" destId="{9A9D136D-7C86-40A6-B7AB-7AE4CF265AEA}" srcOrd="1" destOrd="0" presId="urn:microsoft.com/office/officeart/2005/8/layout/vList3"/>
    <dgm:cxn modelId="{F9143628-03CE-4AEF-BB2C-23E00F44C08A}" type="presParOf" srcId="{C5D3DDCF-4175-4F13-82CE-DB85AA84B40F}" destId="{E35C829F-B820-4C55-B12D-356041774554}" srcOrd="1" destOrd="0" presId="urn:microsoft.com/office/officeart/2005/8/layout/vList3"/>
    <dgm:cxn modelId="{0D5B04B6-C16E-4A44-8A6E-3D3735138AE3}" type="presParOf" srcId="{C5D3DDCF-4175-4F13-82CE-DB85AA84B40F}" destId="{B66A0EBE-9BD8-4C00-BEFA-E4F711C34999}" srcOrd="2" destOrd="0" presId="urn:microsoft.com/office/officeart/2005/8/layout/vList3"/>
    <dgm:cxn modelId="{72EC70A2-ED7B-4399-A0A9-70771DAA3883}" type="presParOf" srcId="{B66A0EBE-9BD8-4C00-BEFA-E4F711C34999}" destId="{A15D516A-A16A-41FA-9C92-BA489CFE5EF5}" srcOrd="0" destOrd="0" presId="urn:microsoft.com/office/officeart/2005/8/layout/vList3"/>
    <dgm:cxn modelId="{08AF5581-E9ED-495A-BB95-6AEE52285498}" type="presParOf" srcId="{B66A0EBE-9BD8-4C00-BEFA-E4F711C34999}" destId="{9FC921E0-9A75-4C49-A5A0-0508327EB26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1BDE1-140E-447C-93C9-2F4732C26B30}" type="doc">
      <dgm:prSet loTypeId="urn:microsoft.com/office/officeart/2018/5/layout/IconLeafLabelList" loCatId="icon" qsTypeId="urn:microsoft.com/office/officeart/2005/8/quickstyle/simple1" qsCatId="simple" csTypeId="urn:microsoft.com/office/officeart/2005/8/colors/colorful1" csCatId="colorful" phldr="1"/>
      <dgm:spPr/>
      <dgm:t>
        <a:bodyPr/>
        <a:lstStyle/>
        <a:p>
          <a:endParaRPr lang="en-US"/>
        </a:p>
      </dgm:t>
    </dgm:pt>
    <dgm:pt modelId="{763B3E33-06DC-421E-BA9D-670782B0E218}">
      <dgm:prSet custT="1"/>
      <dgm:spPr>
        <a:xfrm>
          <a:off x="2599460" y="727161"/>
          <a:ext cx="743554" cy="297421"/>
        </a:xfrm>
        <a:prstGeom prst="rect">
          <a:avLst/>
        </a:prstGeom>
      </dgm:spPr>
      <dgm:t>
        <a:bodyPr/>
        <a:lstStyle/>
        <a:p>
          <a:pPr>
            <a:lnSpc>
              <a:spcPct val="100000"/>
            </a:lnSpc>
            <a:defRPr cap="all"/>
          </a:pPr>
          <a:r>
            <a:rPr lang="en-GB" sz="1050" b="1" dirty="0"/>
            <a:t>Work in partnership with the people we support </a:t>
          </a:r>
        </a:p>
        <a:p>
          <a:endParaRPr lang="en-US" sz="1100" dirty="0"/>
        </a:p>
      </dgm:t>
    </dgm:pt>
    <dgm:pt modelId="{6416BF8D-597B-48EF-81AB-2547A3AF9969}" type="parTrans" cxnId="{0490CE42-4F76-4AC5-AD31-4EF7DC8D9F0B}">
      <dgm:prSet/>
      <dgm:spPr/>
      <dgm:t>
        <a:bodyPr/>
        <a:lstStyle/>
        <a:p>
          <a:endParaRPr lang="en-US"/>
        </a:p>
      </dgm:t>
    </dgm:pt>
    <dgm:pt modelId="{FB90BE6D-494E-485F-9048-DA944E78A0C6}" type="sibTrans" cxnId="{0490CE42-4F76-4AC5-AD31-4EF7DC8D9F0B}">
      <dgm:prSet/>
      <dgm:spPr/>
      <dgm:t>
        <a:bodyPr/>
        <a:lstStyle/>
        <a:p>
          <a:endParaRPr lang="en-US"/>
        </a:p>
      </dgm:t>
    </dgm:pt>
    <dgm:pt modelId="{94287DC5-2EFF-4543-AB51-513DB67F86FE}">
      <dgm:prSet custT="1"/>
      <dgm:spPr>
        <a:xfrm>
          <a:off x="3412232" y="480741"/>
          <a:ext cx="743554" cy="297421"/>
        </a:xfrm>
        <a:prstGeom prst="rect">
          <a:avLst/>
        </a:prstGeom>
      </dgm:spPr>
      <dgm:t>
        <a:bodyPr/>
        <a:lstStyle/>
        <a:p>
          <a:pPr>
            <a:lnSpc>
              <a:spcPct val="100000"/>
            </a:lnSpc>
            <a:defRPr cap="all"/>
          </a:pPr>
          <a:r>
            <a:rPr lang="en-GB" sz="1050" b="1" dirty="0"/>
            <a:t>Empower people to make their own decisions </a:t>
          </a:r>
          <a:endParaRPr lang="en-US" sz="1050" b="1" dirty="0"/>
        </a:p>
      </dgm:t>
    </dgm:pt>
    <dgm:pt modelId="{123BF917-FFBC-45A5-B6D4-B95427B9EEC5}" type="parTrans" cxnId="{B3334B8F-0498-4008-A888-C396E9AF57A2}">
      <dgm:prSet/>
      <dgm:spPr/>
      <dgm:t>
        <a:bodyPr/>
        <a:lstStyle/>
        <a:p>
          <a:endParaRPr lang="en-US"/>
        </a:p>
      </dgm:t>
    </dgm:pt>
    <dgm:pt modelId="{3950B9D1-44D2-4A67-82BD-A79C1E1EAA80}" type="sibTrans" cxnId="{B3334B8F-0498-4008-A888-C396E9AF57A2}">
      <dgm:prSet/>
      <dgm:spPr/>
      <dgm:t>
        <a:bodyPr/>
        <a:lstStyle/>
        <a:p>
          <a:endParaRPr lang="en-US"/>
        </a:p>
      </dgm:t>
    </dgm:pt>
    <dgm:pt modelId="{10567CCF-DB7C-453D-B127-8827A65794A7}">
      <dgm:prSet custT="1"/>
      <dgm:spPr>
        <a:xfrm>
          <a:off x="4407718" y="519454"/>
          <a:ext cx="743554" cy="297421"/>
        </a:xfrm>
        <a:prstGeom prst="rect">
          <a:avLst/>
        </a:prstGeom>
      </dgm:spPr>
      <dgm:t>
        <a:bodyPr/>
        <a:lstStyle/>
        <a:p>
          <a:pPr>
            <a:lnSpc>
              <a:spcPct val="100000"/>
            </a:lnSpc>
            <a:defRPr cap="all"/>
          </a:pPr>
          <a:r>
            <a:rPr lang="en-GB" sz="1050" b="1" dirty="0"/>
            <a:t>Keep people safe without being risk averse or RESTRICTIVE</a:t>
          </a:r>
          <a:endParaRPr lang="en-US" sz="1050" b="1" dirty="0"/>
        </a:p>
      </dgm:t>
    </dgm:pt>
    <dgm:pt modelId="{3E8FF44E-A753-4DE2-99F1-1BA4F8CE047F}" type="parTrans" cxnId="{64FFF8B2-48E9-4B2A-B764-E29775B5DEF2}">
      <dgm:prSet/>
      <dgm:spPr/>
      <dgm:t>
        <a:bodyPr/>
        <a:lstStyle/>
        <a:p>
          <a:endParaRPr lang="en-US"/>
        </a:p>
      </dgm:t>
    </dgm:pt>
    <dgm:pt modelId="{683FA523-3EA5-4D05-BB63-61C1B5F5D1DB}" type="sibTrans" cxnId="{64FFF8B2-48E9-4B2A-B764-E29775B5DEF2}">
      <dgm:prSet/>
      <dgm:spPr/>
      <dgm:t>
        <a:bodyPr/>
        <a:lstStyle/>
        <a:p>
          <a:endParaRPr lang="en-US"/>
        </a:p>
      </dgm:t>
    </dgm:pt>
    <dgm:pt modelId="{4B17EEE3-9264-46F9-874E-F33C59540100}">
      <dgm:prSet custT="1"/>
      <dgm:spPr>
        <a:xfrm>
          <a:off x="5245765" y="550481"/>
          <a:ext cx="743554" cy="297421"/>
        </a:xfrm>
        <a:prstGeom prst="rect">
          <a:avLst/>
        </a:prstGeom>
      </dgm:spPr>
      <dgm:t>
        <a:bodyPr/>
        <a:lstStyle/>
        <a:p>
          <a:pPr>
            <a:lnSpc>
              <a:spcPct val="100000"/>
            </a:lnSpc>
            <a:defRPr cap="all"/>
          </a:pPr>
          <a:r>
            <a:rPr lang="en-GB" sz="1050" b="1" dirty="0"/>
            <a:t>Have high aspiration for people </a:t>
          </a:r>
          <a:endParaRPr lang="en-US" sz="1050" b="1" dirty="0"/>
        </a:p>
      </dgm:t>
    </dgm:pt>
    <dgm:pt modelId="{29FB0AE9-4455-4162-8C05-2F6ED57DFBB0}" type="parTrans" cxnId="{D3CE9A65-3FC6-4718-9440-518DE96A4374}">
      <dgm:prSet/>
      <dgm:spPr/>
      <dgm:t>
        <a:bodyPr/>
        <a:lstStyle/>
        <a:p>
          <a:endParaRPr lang="en-US"/>
        </a:p>
      </dgm:t>
    </dgm:pt>
    <dgm:pt modelId="{CD080205-BA7C-4095-899C-0DC472372D99}" type="sibTrans" cxnId="{D3CE9A65-3FC6-4718-9440-518DE96A4374}">
      <dgm:prSet/>
      <dgm:spPr/>
      <dgm:t>
        <a:bodyPr/>
        <a:lstStyle/>
        <a:p>
          <a:endParaRPr lang="en-US"/>
        </a:p>
      </dgm:t>
    </dgm:pt>
    <dgm:pt modelId="{6BF7EF7F-EE62-45B6-99DF-0EF9324ED9C8}">
      <dgm:prSet custT="1"/>
      <dgm:spPr>
        <a:xfrm>
          <a:off x="1721099" y="712217"/>
          <a:ext cx="743554" cy="297421"/>
        </a:xfrm>
        <a:prstGeom prst="rect">
          <a:avLst/>
        </a:prstGeom>
      </dgm:spPr>
      <dgm:t>
        <a:bodyPr/>
        <a:lstStyle/>
        <a:p>
          <a:pPr>
            <a:lnSpc>
              <a:spcPct val="100000"/>
            </a:lnSpc>
            <a:defRPr cap="all"/>
          </a:pPr>
          <a:r>
            <a:rPr lang="en-GB" sz="1050" b="1" dirty="0"/>
            <a:t>Provide people  choice and control over their lives </a:t>
          </a:r>
          <a:endParaRPr lang="en-US" sz="1050" b="1" dirty="0"/>
        </a:p>
      </dgm:t>
    </dgm:pt>
    <dgm:pt modelId="{905CBF75-A2E1-467D-B452-DC67E9DB41F5}" type="sibTrans" cxnId="{291A7D46-CB2D-4140-A1EE-D21894EDEB0E}">
      <dgm:prSet/>
      <dgm:spPr/>
      <dgm:t>
        <a:bodyPr/>
        <a:lstStyle/>
        <a:p>
          <a:endParaRPr lang="en-US"/>
        </a:p>
      </dgm:t>
    </dgm:pt>
    <dgm:pt modelId="{FDFD4F3C-7ED7-44E5-B0B9-E666D1D136EE}" type="parTrans" cxnId="{291A7D46-CB2D-4140-A1EE-D21894EDEB0E}">
      <dgm:prSet/>
      <dgm:spPr/>
      <dgm:t>
        <a:bodyPr/>
        <a:lstStyle/>
        <a:p>
          <a:endParaRPr lang="en-US"/>
        </a:p>
      </dgm:t>
    </dgm:pt>
    <dgm:pt modelId="{3F25C08C-1E6A-42E1-AF4A-8EC7D73760C8}">
      <dgm:prSet custT="1"/>
      <dgm:spPr>
        <a:xfrm>
          <a:off x="884897" y="692607"/>
          <a:ext cx="743554" cy="297421"/>
        </a:xfrm>
        <a:prstGeom prst="rect">
          <a:avLst/>
        </a:prstGeom>
      </dgm:spPr>
      <dgm:t>
        <a:bodyPr/>
        <a:lstStyle/>
        <a:p>
          <a:pPr>
            <a:lnSpc>
              <a:spcPct val="100000"/>
            </a:lnSpc>
            <a:defRPr cap="all"/>
          </a:pPr>
          <a:r>
            <a:rPr lang="en-GB" sz="1050" b="1" dirty="0"/>
            <a:t>Maximise </a:t>
          </a:r>
          <a:r>
            <a:rPr lang="en-GB" sz="1000" b="1" dirty="0"/>
            <a:t>independence AND strengths </a:t>
          </a:r>
          <a:endParaRPr lang="en-US" sz="1000" b="1" dirty="0"/>
        </a:p>
      </dgm:t>
    </dgm:pt>
    <dgm:pt modelId="{6F6BBB52-A315-467E-B258-957178446464}" type="sibTrans" cxnId="{A42AAEE6-37A8-4397-BB8D-198CB9ACDFE9}">
      <dgm:prSet/>
      <dgm:spPr/>
      <dgm:t>
        <a:bodyPr/>
        <a:lstStyle/>
        <a:p>
          <a:endParaRPr lang="en-US"/>
        </a:p>
      </dgm:t>
    </dgm:pt>
    <dgm:pt modelId="{7E8F30E1-7D3B-4ACA-AD34-506A477472B7}" type="parTrans" cxnId="{A42AAEE6-37A8-4397-BB8D-198CB9ACDFE9}">
      <dgm:prSet/>
      <dgm:spPr/>
      <dgm:t>
        <a:bodyPr/>
        <a:lstStyle/>
        <a:p>
          <a:endParaRPr lang="en-US"/>
        </a:p>
      </dgm:t>
    </dgm:pt>
    <dgm:pt modelId="{C5AAC12A-3374-4E6E-A44D-CF8F30985162}">
      <dgm:prSet custT="1"/>
      <dgm:spPr>
        <a:xfrm>
          <a:off x="15905" y="688425"/>
          <a:ext cx="743554" cy="297421"/>
        </a:xfrm>
        <a:prstGeom prst="rect">
          <a:avLst/>
        </a:prstGeom>
      </dgm:spPr>
      <dgm:t>
        <a:bodyPr/>
        <a:lstStyle/>
        <a:p>
          <a:pPr>
            <a:lnSpc>
              <a:spcPct val="100000"/>
            </a:lnSpc>
            <a:defRPr cap="all"/>
          </a:pPr>
          <a:r>
            <a:rPr lang="en-GB" sz="1050" b="1" dirty="0"/>
            <a:t>Prevent and reduce the need for support </a:t>
          </a:r>
          <a:endParaRPr lang="en-US" sz="1050" b="1" dirty="0"/>
        </a:p>
      </dgm:t>
    </dgm:pt>
    <dgm:pt modelId="{0D945D49-7E16-4764-8472-46C1A93EF7BD}" type="sibTrans" cxnId="{9DCDE57F-DEB7-450B-9A1E-B3A32CD12EB9}">
      <dgm:prSet/>
      <dgm:spPr/>
      <dgm:t>
        <a:bodyPr/>
        <a:lstStyle/>
        <a:p>
          <a:endParaRPr lang="en-US"/>
        </a:p>
      </dgm:t>
    </dgm:pt>
    <dgm:pt modelId="{911ED101-3E4D-42C9-BBF4-46F8BCD4A018}" type="parTrans" cxnId="{9DCDE57F-DEB7-450B-9A1E-B3A32CD12EB9}">
      <dgm:prSet/>
      <dgm:spPr/>
      <dgm:t>
        <a:bodyPr/>
        <a:lstStyle/>
        <a:p>
          <a:endParaRPr lang="en-US"/>
        </a:p>
      </dgm:t>
    </dgm:pt>
    <dgm:pt modelId="{F23049CF-B2AD-4F69-A71E-4F22B8804D88}" type="pres">
      <dgm:prSet presAssocID="{3B41BDE1-140E-447C-93C9-2F4732C26B30}" presName="root" presStyleCnt="0">
        <dgm:presLayoutVars>
          <dgm:dir/>
          <dgm:resizeHandles val="exact"/>
        </dgm:presLayoutVars>
      </dgm:prSet>
      <dgm:spPr/>
    </dgm:pt>
    <dgm:pt modelId="{8F487B72-7C4E-4F4A-AA92-1155D46E8B12}" type="pres">
      <dgm:prSet presAssocID="{C5AAC12A-3374-4E6E-A44D-CF8F30985162}" presName="compNode" presStyleCnt="0"/>
      <dgm:spPr/>
    </dgm:pt>
    <dgm:pt modelId="{096E2AF7-1B78-4588-92E8-F00736744F97}" type="pres">
      <dgm:prSet presAssocID="{C5AAC12A-3374-4E6E-A44D-CF8F30985162}" presName="iconBgRect" presStyleLbl="bgShp" presStyleIdx="0" presStyleCnt="7"/>
      <dgm:spPr>
        <a:prstGeom prst="round2DiagRect">
          <a:avLst>
            <a:gd name="adj1" fmla="val 29727"/>
            <a:gd name="adj2" fmla="val 0"/>
          </a:avLst>
        </a:prstGeom>
      </dgm:spPr>
    </dgm:pt>
    <dgm:pt modelId="{0410FB2F-8B83-42ED-98F8-CA959455B915}" type="pres">
      <dgm:prSet presAssocID="{C5AAC12A-3374-4E6E-A44D-CF8F30985162}" presName="iconRect" presStyleLbl="node1" presStyleIdx="0" presStyleCnt="7"/>
      <dgm:spPr>
        <a:xfrm>
          <a:off x="243507" y="316842"/>
          <a:ext cx="260244" cy="260244"/>
        </a:xfr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098F3D55-8716-49EE-AD32-42E552B48E44}" type="pres">
      <dgm:prSet presAssocID="{C5AAC12A-3374-4E6E-A44D-CF8F30985162}" presName="spaceRect" presStyleCnt="0"/>
      <dgm:spPr/>
    </dgm:pt>
    <dgm:pt modelId="{2A3BF321-23A7-41CA-8D6E-E39E018C7801}" type="pres">
      <dgm:prSet presAssocID="{C5AAC12A-3374-4E6E-A44D-CF8F30985162}" presName="textRect" presStyleLbl="revTx" presStyleIdx="0" presStyleCnt="7">
        <dgm:presLayoutVars>
          <dgm:chMax val="1"/>
          <dgm:chPref val="1"/>
        </dgm:presLayoutVars>
      </dgm:prSet>
      <dgm:spPr/>
    </dgm:pt>
    <dgm:pt modelId="{6CB17353-F1F3-481F-8324-831D238284A0}" type="pres">
      <dgm:prSet presAssocID="{0D945D49-7E16-4764-8472-46C1A93EF7BD}" presName="sibTrans" presStyleCnt="0"/>
      <dgm:spPr/>
    </dgm:pt>
    <dgm:pt modelId="{9F42E5F5-8C64-473B-A489-2B19A429512A}" type="pres">
      <dgm:prSet presAssocID="{3F25C08C-1E6A-42E1-AF4A-8EC7D73760C8}" presName="compNode" presStyleCnt="0"/>
      <dgm:spPr/>
    </dgm:pt>
    <dgm:pt modelId="{9A60DA29-B42A-4148-BDCC-27BAB08A7258}" type="pres">
      <dgm:prSet presAssocID="{3F25C08C-1E6A-42E1-AF4A-8EC7D73760C8}" presName="iconBgRect" presStyleLbl="bgShp" presStyleIdx="1" presStyleCnt="7"/>
      <dgm:spPr>
        <a:prstGeom prst="round2DiagRect">
          <a:avLst>
            <a:gd name="adj1" fmla="val 29727"/>
            <a:gd name="adj2" fmla="val 0"/>
          </a:avLst>
        </a:prstGeom>
      </dgm:spPr>
    </dgm:pt>
    <dgm:pt modelId="{797F64AD-3F9F-4A95-ADFE-95A035A02CBE}" type="pres">
      <dgm:prSet presAssocID="{3F25C08C-1E6A-42E1-AF4A-8EC7D73760C8}" presName="iconRect" presStyleLbl="node1" presStyleIdx="1" presStyleCnt="7"/>
      <dgm:spPr>
        <a:xfrm>
          <a:off x="1117184" y="297494"/>
          <a:ext cx="260244" cy="260244"/>
        </a:xfr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D4FC79FB-181F-42B4-9685-2E4B889ACC94}" type="pres">
      <dgm:prSet presAssocID="{3F25C08C-1E6A-42E1-AF4A-8EC7D73760C8}" presName="spaceRect" presStyleCnt="0"/>
      <dgm:spPr/>
    </dgm:pt>
    <dgm:pt modelId="{2AFF633D-6BAE-4A38-8745-A8663B8E6348}" type="pres">
      <dgm:prSet presAssocID="{3F25C08C-1E6A-42E1-AF4A-8EC7D73760C8}" presName="textRect" presStyleLbl="revTx" presStyleIdx="1" presStyleCnt="7" custScaleX="113116">
        <dgm:presLayoutVars>
          <dgm:chMax val="1"/>
          <dgm:chPref val="1"/>
        </dgm:presLayoutVars>
      </dgm:prSet>
      <dgm:spPr/>
    </dgm:pt>
    <dgm:pt modelId="{B03AF0E5-36CC-4583-88C9-344ED01F2938}" type="pres">
      <dgm:prSet presAssocID="{6F6BBB52-A315-467E-B258-957178446464}" presName="sibTrans" presStyleCnt="0"/>
      <dgm:spPr/>
    </dgm:pt>
    <dgm:pt modelId="{B13F2EDA-C3DE-44FE-A2AF-7E30B42FBF29}" type="pres">
      <dgm:prSet presAssocID="{6BF7EF7F-EE62-45B6-99DF-0EF9324ED9C8}" presName="compNode" presStyleCnt="0"/>
      <dgm:spPr/>
    </dgm:pt>
    <dgm:pt modelId="{40DFB90A-4465-4CFF-B82D-5C54DFE7F2CD}" type="pres">
      <dgm:prSet presAssocID="{6BF7EF7F-EE62-45B6-99DF-0EF9324ED9C8}" presName="iconBgRect" presStyleLbl="bgShp" presStyleIdx="2" presStyleCnt="7" custLinFactNeighborX="2438" custLinFactNeighborY="-7314"/>
      <dgm:spPr>
        <a:prstGeom prst="round2DiagRect">
          <a:avLst>
            <a:gd name="adj1" fmla="val 29727"/>
            <a:gd name="adj2" fmla="val 0"/>
          </a:avLst>
        </a:prstGeom>
      </dgm:spPr>
    </dgm:pt>
    <dgm:pt modelId="{0AD1A0BA-881B-4D9B-8D69-81562F6F15E7}" type="pres">
      <dgm:prSet presAssocID="{6BF7EF7F-EE62-45B6-99DF-0EF9324ED9C8}" presName="iconRect" presStyleLbl="node1" presStyleIdx="2" presStyleCnt="7" custLinFactNeighborX="-1596" custLinFactNeighborY="6318"/>
      <dgm:spPr>
        <a:xfrm>
          <a:off x="1990861" y="303050"/>
          <a:ext cx="260244" cy="260244"/>
        </a:xfr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88568DBC-E6DC-4EDB-A3D9-974AF3C1153E}" type="pres">
      <dgm:prSet presAssocID="{6BF7EF7F-EE62-45B6-99DF-0EF9324ED9C8}" presName="spaceRect" presStyleCnt="0"/>
      <dgm:spPr/>
    </dgm:pt>
    <dgm:pt modelId="{F431BCAC-F6D5-44A8-A48D-8924D3AE01E7}" type="pres">
      <dgm:prSet presAssocID="{6BF7EF7F-EE62-45B6-99DF-0EF9324ED9C8}" presName="textRect" presStyleLbl="revTx" presStyleIdx="2" presStyleCnt="7">
        <dgm:presLayoutVars>
          <dgm:chMax val="1"/>
          <dgm:chPref val="1"/>
        </dgm:presLayoutVars>
      </dgm:prSet>
      <dgm:spPr/>
    </dgm:pt>
    <dgm:pt modelId="{8F0CCD5C-810B-4D01-8E33-F6A70CE4CF1D}" type="pres">
      <dgm:prSet presAssocID="{905CBF75-A2E1-467D-B452-DC67E9DB41F5}" presName="sibTrans" presStyleCnt="0"/>
      <dgm:spPr/>
    </dgm:pt>
    <dgm:pt modelId="{2BFDA70B-A5AF-4DE9-95E5-3A779A24B893}" type="pres">
      <dgm:prSet presAssocID="{763B3E33-06DC-421E-BA9D-670782B0E218}" presName="compNode" presStyleCnt="0"/>
      <dgm:spPr/>
    </dgm:pt>
    <dgm:pt modelId="{394EEC9D-9CFA-45BB-B360-19898839E77B}" type="pres">
      <dgm:prSet presAssocID="{763B3E33-06DC-421E-BA9D-670782B0E218}" presName="iconBgRect" presStyleLbl="bgShp" presStyleIdx="3" presStyleCnt="7"/>
      <dgm:spPr>
        <a:prstGeom prst="round2DiagRect">
          <a:avLst>
            <a:gd name="adj1" fmla="val 29727"/>
            <a:gd name="adj2" fmla="val 0"/>
          </a:avLst>
        </a:prstGeom>
      </dgm:spPr>
    </dgm:pt>
    <dgm:pt modelId="{12B932A8-6CE5-4CA1-A7FE-D7A20BE1874D}" type="pres">
      <dgm:prSet presAssocID="{763B3E33-06DC-421E-BA9D-670782B0E218}" presName="iconRect" presStyleLbl="node1" presStyleIdx="3" presStyleCnt="7"/>
      <dgm:spPr>
        <a:xfrm>
          <a:off x="2850484" y="327363"/>
          <a:ext cx="260244" cy="260244"/>
        </a:xfr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2934F25A-B700-485C-AD5C-F78B0418BA2E}" type="pres">
      <dgm:prSet presAssocID="{763B3E33-06DC-421E-BA9D-670782B0E218}" presName="spaceRect" presStyleCnt="0"/>
      <dgm:spPr/>
    </dgm:pt>
    <dgm:pt modelId="{FC13A883-FFA3-41B5-A013-663CBD780383}" type="pres">
      <dgm:prSet presAssocID="{763B3E33-06DC-421E-BA9D-670782B0E218}" presName="textRect" presStyleLbl="revTx" presStyleIdx="3" presStyleCnt="7" custScaleX="113965">
        <dgm:presLayoutVars>
          <dgm:chMax val="1"/>
          <dgm:chPref val="1"/>
        </dgm:presLayoutVars>
      </dgm:prSet>
      <dgm:spPr/>
    </dgm:pt>
    <dgm:pt modelId="{0353D9A4-612F-47A0-8B39-9F6B341AED1C}" type="pres">
      <dgm:prSet presAssocID="{FB90BE6D-494E-485F-9048-DA944E78A0C6}" presName="sibTrans" presStyleCnt="0"/>
      <dgm:spPr/>
    </dgm:pt>
    <dgm:pt modelId="{88E0C25F-B0F1-4C94-9915-D9AFEA1D8FF2}" type="pres">
      <dgm:prSet presAssocID="{94287DC5-2EFF-4543-AB51-513DB67F86FE}" presName="compNode" presStyleCnt="0"/>
      <dgm:spPr/>
    </dgm:pt>
    <dgm:pt modelId="{8D4931EC-8417-4DCA-A83E-E8A095C1BEBB}" type="pres">
      <dgm:prSet presAssocID="{94287DC5-2EFF-4543-AB51-513DB67F86FE}" presName="iconBgRect" presStyleLbl="bgShp" presStyleIdx="4" presStyleCnt="7"/>
      <dgm:spPr>
        <a:prstGeom prst="round2DiagRect">
          <a:avLst>
            <a:gd name="adj1" fmla="val 29727"/>
            <a:gd name="adj2" fmla="val 0"/>
          </a:avLst>
        </a:prstGeom>
      </dgm:spPr>
    </dgm:pt>
    <dgm:pt modelId="{9D8FA533-3825-46D5-8474-B83D1B9BD8DA}" type="pres">
      <dgm:prSet presAssocID="{94287DC5-2EFF-4543-AB51-513DB67F86FE}" presName="iconRect" presStyleLbl="node1" presStyleIdx="4" presStyleCnt="7"/>
      <dgm:spPr>
        <a:xfrm>
          <a:off x="3691365" y="179327"/>
          <a:ext cx="260244" cy="260244"/>
        </a:xfr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0A991F69-C16B-43D5-B59C-939C405BFB60}" type="pres">
      <dgm:prSet presAssocID="{94287DC5-2EFF-4543-AB51-513DB67F86FE}" presName="spaceRect" presStyleCnt="0"/>
      <dgm:spPr/>
    </dgm:pt>
    <dgm:pt modelId="{B5CB4E80-2D6E-424E-94E4-ED4DFADE2AB6}" type="pres">
      <dgm:prSet presAssocID="{94287DC5-2EFF-4543-AB51-513DB67F86FE}" presName="textRect" presStyleLbl="revTx" presStyleIdx="4" presStyleCnt="7">
        <dgm:presLayoutVars>
          <dgm:chMax val="1"/>
          <dgm:chPref val="1"/>
        </dgm:presLayoutVars>
      </dgm:prSet>
      <dgm:spPr/>
    </dgm:pt>
    <dgm:pt modelId="{45784D92-3AD0-402C-8A17-0E57018BF1D1}" type="pres">
      <dgm:prSet presAssocID="{3950B9D1-44D2-4A67-82BD-A79C1E1EAA80}" presName="sibTrans" presStyleCnt="0"/>
      <dgm:spPr/>
    </dgm:pt>
    <dgm:pt modelId="{1CECCB83-FD26-4BDF-BDB9-6248A76C97A0}" type="pres">
      <dgm:prSet presAssocID="{10567CCF-DB7C-453D-B127-8827A65794A7}" presName="compNode" presStyleCnt="0"/>
      <dgm:spPr/>
    </dgm:pt>
    <dgm:pt modelId="{FFBC5AC4-C110-4220-BC9B-6E36FDF7F8CE}" type="pres">
      <dgm:prSet presAssocID="{10567CCF-DB7C-453D-B127-8827A65794A7}" presName="iconBgRect" presStyleLbl="bgShp" presStyleIdx="5" presStyleCnt="7"/>
      <dgm:spPr>
        <a:prstGeom prst="round2DiagRect">
          <a:avLst>
            <a:gd name="adj1" fmla="val 29727"/>
            <a:gd name="adj2" fmla="val 0"/>
          </a:avLst>
        </a:prstGeom>
      </dgm:spPr>
    </dgm:pt>
    <dgm:pt modelId="{4D93C12E-94D4-4A1C-85AB-2B4BF8D0809A}" type="pres">
      <dgm:prSet presAssocID="{10567CCF-DB7C-453D-B127-8827A65794A7}" presName="iconRect" presStyleLbl="node1" presStyleIdx="5" presStyleCnt="7"/>
      <dgm:spPr>
        <a:xfrm>
          <a:off x="4625944" y="166506"/>
          <a:ext cx="260244" cy="260244"/>
        </a:xfr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m"/>
        </a:ext>
      </dgm:extLst>
    </dgm:pt>
    <dgm:pt modelId="{0FAE01AE-EF42-46C8-A028-B99180E1D09C}" type="pres">
      <dgm:prSet presAssocID="{10567CCF-DB7C-453D-B127-8827A65794A7}" presName="spaceRect" presStyleCnt="0"/>
      <dgm:spPr/>
    </dgm:pt>
    <dgm:pt modelId="{16B6DCFC-F734-42F9-8928-70D150372588}" type="pres">
      <dgm:prSet presAssocID="{10567CCF-DB7C-453D-B127-8827A65794A7}" presName="textRect" presStyleLbl="revTx" presStyleIdx="5" presStyleCnt="7">
        <dgm:presLayoutVars>
          <dgm:chMax val="1"/>
          <dgm:chPref val="1"/>
        </dgm:presLayoutVars>
      </dgm:prSet>
      <dgm:spPr/>
    </dgm:pt>
    <dgm:pt modelId="{55896C6E-62EC-4D41-A968-519A5B2D6C44}" type="pres">
      <dgm:prSet presAssocID="{683FA523-3EA5-4D05-BB63-61C1B5F5D1DB}" presName="sibTrans" presStyleCnt="0"/>
      <dgm:spPr/>
    </dgm:pt>
    <dgm:pt modelId="{CD65ACDB-D781-40AF-9B25-3CCE895F3617}" type="pres">
      <dgm:prSet presAssocID="{4B17EEE3-9264-46F9-874E-F33C59540100}" presName="compNode" presStyleCnt="0"/>
      <dgm:spPr/>
    </dgm:pt>
    <dgm:pt modelId="{56E30E9F-0254-4A6B-950F-94AE638D1CEF}" type="pres">
      <dgm:prSet presAssocID="{4B17EEE3-9264-46F9-874E-F33C59540100}" presName="iconBgRect" presStyleLbl="bgShp" presStyleIdx="6" presStyleCnt="7"/>
      <dgm:spPr>
        <a:prstGeom prst="round2DiagRect">
          <a:avLst>
            <a:gd name="adj1" fmla="val 29727"/>
            <a:gd name="adj2" fmla="val 0"/>
          </a:avLst>
        </a:prstGeom>
      </dgm:spPr>
    </dgm:pt>
    <dgm:pt modelId="{A16E1968-3285-4B2E-A9CD-BD2DC69B5E0E}" type="pres">
      <dgm:prSet presAssocID="{4B17EEE3-9264-46F9-874E-F33C59540100}" presName="iconRect" presStyleLbl="node1" presStyleIdx="6" presStyleCnt="7"/>
      <dgm:spPr>
        <a:xfrm>
          <a:off x="5499623" y="178792"/>
          <a:ext cx="260244" cy="260244"/>
        </a:xfr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odium"/>
        </a:ext>
      </dgm:extLst>
    </dgm:pt>
    <dgm:pt modelId="{CB6745E0-FA6D-45FC-BFA7-FBDA30F5CDB4}" type="pres">
      <dgm:prSet presAssocID="{4B17EEE3-9264-46F9-874E-F33C59540100}" presName="spaceRect" presStyleCnt="0"/>
      <dgm:spPr/>
    </dgm:pt>
    <dgm:pt modelId="{13173398-68C1-443E-A8ED-A4AF4DB5DD6A}" type="pres">
      <dgm:prSet presAssocID="{4B17EEE3-9264-46F9-874E-F33C59540100}" presName="textRect" presStyleLbl="revTx" presStyleIdx="6" presStyleCnt="7">
        <dgm:presLayoutVars>
          <dgm:chMax val="1"/>
          <dgm:chPref val="1"/>
        </dgm:presLayoutVars>
      </dgm:prSet>
      <dgm:spPr/>
    </dgm:pt>
  </dgm:ptLst>
  <dgm:cxnLst>
    <dgm:cxn modelId="{29F6E612-AF79-4C46-AE73-1294FAAFCE2E}" type="presOf" srcId="{763B3E33-06DC-421E-BA9D-670782B0E218}" destId="{FC13A883-FFA3-41B5-A013-663CBD780383}" srcOrd="0" destOrd="0" presId="urn:microsoft.com/office/officeart/2018/5/layout/IconLeafLabelList"/>
    <dgm:cxn modelId="{4A47C018-E0F6-4678-9C72-8F197BDC48A7}" type="presOf" srcId="{94287DC5-2EFF-4543-AB51-513DB67F86FE}" destId="{B5CB4E80-2D6E-424E-94E4-ED4DFADE2AB6}" srcOrd="0" destOrd="0" presId="urn:microsoft.com/office/officeart/2018/5/layout/IconLeafLabelList"/>
    <dgm:cxn modelId="{9B989633-676C-4BAD-9982-1F526CE3E195}" type="presOf" srcId="{10567CCF-DB7C-453D-B127-8827A65794A7}" destId="{16B6DCFC-F734-42F9-8928-70D150372588}" srcOrd="0" destOrd="0" presId="urn:microsoft.com/office/officeart/2018/5/layout/IconLeafLabelList"/>
    <dgm:cxn modelId="{5429BC38-2490-44DA-9649-DAB1CBE10A40}" type="presOf" srcId="{3B41BDE1-140E-447C-93C9-2F4732C26B30}" destId="{F23049CF-B2AD-4F69-A71E-4F22B8804D88}" srcOrd="0" destOrd="0" presId="urn:microsoft.com/office/officeart/2018/5/layout/IconLeafLabelList"/>
    <dgm:cxn modelId="{0490CE42-4F76-4AC5-AD31-4EF7DC8D9F0B}" srcId="{3B41BDE1-140E-447C-93C9-2F4732C26B30}" destId="{763B3E33-06DC-421E-BA9D-670782B0E218}" srcOrd="3" destOrd="0" parTransId="{6416BF8D-597B-48EF-81AB-2547A3AF9969}" sibTransId="{FB90BE6D-494E-485F-9048-DA944E78A0C6}"/>
    <dgm:cxn modelId="{D3CE9A65-3FC6-4718-9440-518DE96A4374}" srcId="{3B41BDE1-140E-447C-93C9-2F4732C26B30}" destId="{4B17EEE3-9264-46F9-874E-F33C59540100}" srcOrd="6" destOrd="0" parTransId="{29FB0AE9-4455-4162-8C05-2F6ED57DFBB0}" sibTransId="{CD080205-BA7C-4095-899C-0DC472372D99}"/>
    <dgm:cxn modelId="{291A7D46-CB2D-4140-A1EE-D21894EDEB0E}" srcId="{3B41BDE1-140E-447C-93C9-2F4732C26B30}" destId="{6BF7EF7F-EE62-45B6-99DF-0EF9324ED9C8}" srcOrd="2" destOrd="0" parTransId="{FDFD4F3C-7ED7-44E5-B0B9-E666D1D136EE}" sibTransId="{905CBF75-A2E1-467D-B452-DC67E9DB41F5}"/>
    <dgm:cxn modelId="{9DCDE57F-DEB7-450B-9A1E-B3A32CD12EB9}" srcId="{3B41BDE1-140E-447C-93C9-2F4732C26B30}" destId="{C5AAC12A-3374-4E6E-A44D-CF8F30985162}" srcOrd="0" destOrd="0" parTransId="{911ED101-3E4D-42C9-BBF4-46F8BCD4A018}" sibTransId="{0D945D49-7E16-4764-8472-46C1A93EF7BD}"/>
    <dgm:cxn modelId="{B3334B8F-0498-4008-A888-C396E9AF57A2}" srcId="{3B41BDE1-140E-447C-93C9-2F4732C26B30}" destId="{94287DC5-2EFF-4543-AB51-513DB67F86FE}" srcOrd="4" destOrd="0" parTransId="{123BF917-FFBC-45A5-B6D4-B95427B9EEC5}" sibTransId="{3950B9D1-44D2-4A67-82BD-A79C1E1EAA80}"/>
    <dgm:cxn modelId="{5FE6FF8F-0D67-42C4-90FE-DE92CD4E96A0}" type="presOf" srcId="{C5AAC12A-3374-4E6E-A44D-CF8F30985162}" destId="{2A3BF321-23A7-41CA-8D6E-E39E018C7801}" srcOrd="0" destOrd="0" presId="urn:microsoft.com/office/officeart/2018/5/layout/IconLeafLabelList"/>
    <dgm:cxn modelId="{64FFF8B2-48E9-4B2A-B764-E29775B5DEF2}" srcId="{3B41BDE1-140E-447C-93C9-2F4732C26B30}" destId="{10567CCF-DB7C-453D-B127-8827A65794A7}" srcOrd="5" destOrd="0" parTransId="{3E8FF44E-A753-4DE2-99F1-1BA4F8CE047F}" sibTransId="{683FA523-3EA5-4D05-BB63-61C1B5F5D1DB}"/>
    <dgm:cxn modelId="{9BC2EDD7-9FE8-478B-9D71-21B610B37DC6}" type="presOf" srcId="{6BF7EF7F-EE62-45B6-99DF-0EF9324ED9C8}" destId="{F431BCAC-F6D5-44A8-A48D-8924D3AE01E7}" srcOrd="0" destOrd="0" presId="urn:microsoft.com/office/officeart/2018/5/layout/IconLeafLabelList"/>
    <dgm:cxn modelId="{629D3FE4-1ADC-47D8-89A7-916F29B38EB6}" type="presOf" srcId="{3F25C08C-1E6A-42E1-AF4A-8EC7D73760C8}" destId="{2AFF633D-6BAE-4A38-8745-A8663B8E6348}" srcOrd="0" destOrd="0" presId="urn:microsoft.com/office/officeart/2018/5/layout/IconLeafLabelList"/>
    <dgm:cxn modelId="{A42AAEE6-37A8-4397-BB8D-198CB9ACDFE9}" srcId="{3B41BDE1-140E-447C-93C9-2F4732C26B30}" destId="{3F25C08C-1E6A-42E1-AF4A-8EC7D73760C8}" srcOrd="1" destOrd="0" parTransId="{7E8F30E1-7D3B-4ACA-AD34-506A477472B7}" sibTransId="{6F6BBB52-A315-467E-B258-957178446464}"/>
    <dgm:cxn modelId="{4206AAF4-5442-437F-B405-2814F6384081}" type="presOf" srcId="{4B17EEE3-9264-46F9-874E-F33C59540100}" destId="{13173398-68C1-443E-A8ED-A4AF4DB5DD6A}" srcOrd="0" destOrd="0" presId="urn:microsoft.com/office/officeart/2018/5/layout/IconLeafLabelList"/>
    <dgm:cxn modelId="{E57241F8-4FEC-44EE-8671-0D08D55A8278}" type="presParOf" srcId="{F23049CF-B2AD-4F69-A71E-4F22B8804D88}" destId="{8F487B72-7C4E-4F4A-AA92-1155D46E8B12}" srcOrd="0" destOrd="0" presId="urn:microsoft.com/office/officeart/2018/5/layout/IconLeafLabelList"/>
    <dgm:cxn modelId="{5C4BD876-C7A9-4762-B82C-2938627C23BB}" type="presParOf" srcId="{8F487B72-7C4E-4F4A-AA92-1155D46E8B12}" destId="{096E2AF7-1B78-4588-92E8-F00736744F97}" srcOrd="0" destOrd="0" presId="urn:microsoft.com/office/officeart/2018/5/layout/IconLeafLabelList"/>
    <dgm:cxn modelId="{1F8BECE5-EE45-4244-881B-3C5E96426C99}" type="presParOf" srcId="{8F487B72-7C4E-4F4A-AA92-1155D46E8B12}" destId="{0410FB2F-8B83-42ED-98F8-CA959455B915}" srcOrd="1" destOrd="0" presId="urn:microsoft.com/office/officeart/2018/5/layout/IconLeafLabelList"/>
    <dgm:cxn modelId="{98AAF3C0-D991-471D-95D8-EEDDFA217813}" type="presParOf" srcId="{8F487B72-7C4E-4F4A-AA92-1155D46E8B12}" destId="{098F3D55-8716-49EE-AD32-42E552B48E44}" srcOrd="2" destOrd="0" presId="urn:microsoft.com/office/officeart/2018/5/layout/IconLeafLabelList"/>
    <dgm:cxn modelId="{8C9FEA22-1178-4C7D-B465-DB8D1ACE75D3}" type="presParOf" srcId="{8F487B72-7C4E-4F4A-AA92-1155D46E8B12}" destId="{2A3BF321-23A7-41CA-8D6E-E39E018C7801}" srcOrd="3" destOrd="0" presId="urn:microsoft.com/office/officeart/2018/5/layout/IconLeafLabelList"/>
    <dgm:cxn modelId="{9859AA80-CF9B-408B-A88E-9111F8C4154A}" type="presParOf" srcId="{F23049CF-B2AD-4F69-A71E-4F22B8804D88}" destId="{6CB17353-F1F3-481F-8324-831D238284A0}" srcOrd="1" destOrd="0" presId="urn:microsoft.com/office/officeart/2018/5/layout/IconLeafLabelList"/>
    <dgm:cxn modelId="{0892B7E8-730F-49C2-932C-4E8BE8A763A9}" type="presParOf" srcId="{F23049CF-B2AD-4F69-A71E-4F22B8804D88}" destId="{9F42E5F5-8C64-473B-A489-2B19A429512A}" srcOrd="2" destOrd="0" presId="urn:microsoft.com/office/officeart/2018/5/layout/IconLeafLabelList"/>
    <dgm:cxn modelId="{96BA161B-285A-4357-8E9C-A42B6ECB52BF}" type="presParOf" srcId="{9F42E5F5-8C64-473B-A489-2B19A429512A}" destId="{9A60DA29-B42A-4148-BDCC-27BAB08A7258}" srcOrd="0" destOrd="0" presId="urn:microsoft.com/office/officeart/2018/5/layout/IconLeafLabelList"/>
    <dgm:cxn modelId="{0903631B-6EC0-4F9D-8C9E-ED47891FAB5F}" type="presParOf" srcId="{9F42E5F5-8C64-473B-A489-2B19A429512A}" destId="{797F64AD-3F9F-4A95-ADFE-95A035A02CBE}" srcOrd="1" destOrd="0" presId="urn:microsoft.com/office/officeart/2018/5/layout/IconLeafLabelList"/>
    <dgm:cxn modelId="{94E08082-2783-4A4B-926C-9D74CCE88CE9}" type="presParOf" srcId="{9F42E5F5-8C64-473B-A489-2B19A429512A}" destId="{D4FC79FB-181F-42B4-9685-2E4B889ACC94}" srcOrd="2" destOrd="0" presId="urn:microsoft.com/office/officeart/2018/5/layout/IconLeafLabelList"/>
    <dgm:cxn modelId="{543237F6-07CA-4C0A-BA90-9E8C204B148C}" type="presParOf" srcId="{9F42E5F5-8C64-473B-A489-2B19A429512A}" destId="{2AFF633D-6BAE-4A38-8745-A8663B8E6348}" srcOrd="3" destOrd="0" presId="urn:microsoft.com/office/officeart/2018/5/layout/IconLeafLabelList"/>
    <dgm:cxn modelId="{071C9AA8-EC6B-4D6B-BABA-FE623832F03D}" type="presParOf" srcId="{F23049CF-B2AD-4F69-A71E-4F22B8804D88}" destId="{B03AF0E5-36CC-4583-88C9-344ED01F2938}" srcOrd="3" destOrd="0" presId="urn:microsoft.com/office/officeart/2018/5/layout/IconLeafLabelList"/>
    <dgm:cxn modelId="{6525BB7C-EB72-4B2D-8F57-64E42FDEC04C}" type="presParOf" srcId="{F23049CF-B2AD-4F69-A71E-4F22B8804D88}" destId="{B13F2EDA-C3DE-44FE-A2AF-7E30B42FBF29}" srcOrd="4" destOrd="0" presId="urn:microsoft.com/office/officeart/2018/5/layout/IconLeafLabelList"/>
    <dgm:cxn modelId="{AD053980-DFDD-4164-945D-A9FA969B976B}" type="presParOf" srcId="{B13F2EDA-C3DE-44FE-A2AF-7E30B42FBF29}" destId="{40DFB90A-4465-4CFF-B82D-5C54DFE7F2CD}" srcOrd="0" destOrd="0" presId="urn:microsoft.com/office/officeart/2018/5/layout/IconLeafLabelList"/>
    <dgm:cxn modelId="{1F9D137C-C950-4A8A-94A3-220AFCBB4922}" type="presParOf" srcId="{B13F2EDA-C3DE-44FE-A2AF-7E30B42FBF29}" destId="{0AD1A0BA-881B-4D9B-8D69-81562F6F15E7}" srcOrd="1" destOrd="0" presId="urn:microsoft.com/office/officeart/2018/5/layout/IconLeafLabelList"/>
    <dgm:cxn modelId="{E7A92FA2-8F9F-4990-9A45-C399953B91DC}" type="presParOf" srcId="{B13F2EDA-C3DE-44FE-A2AF-7E30B42FBF29}" destId="{88568DBC-E6DC-4EDB-A3D9-974AF3C1153E}" srcOrd="2" destOrd="0" presId="urn:microsoft.com/office/officeart/2018/5/layout/IconLeafLabelList"/>
    <dgm:cxn modelId="{EAFA6955-3B17-4B98-A5DA-584A72FE9372}" type="presParOf" srcId="{B13F2EDA-C3DE-44FE-A2AF-7E30B42FBF29}" destId="{F431BCAC-F6D5-44A8-A48D-8924D3AE01E7}" srcOrd="3" destOrd="0" presId="urn:microsoft.com/office/officeart/2018/5/layout/IconLeafLabelList"/>
    <dgm:cxn modelId="{B1AB31B3-6563-42A6-8C6A-809655E104C4}" type="presParOf" srcId="{F23049CF-B2AD-4F69-A71E-4F22B8804D88}" destId="{8F0CCD5C-810B-4D01-8E33-F6A70CE4CF1D}" srcOrd="5" destOrd="0" presId="urn:microsoft.com/office/officeart/2018/5/layout/IconLeafLabelList"/>
    <dgm:cxn modelId="{45D3094E-51DE-4108-84E3-93350838A573}" type="presParOf" srcId="{F23049CF-B2AD-4F69-A71E-4F22B8804D88}" destId="{2BFDA70B-A5AF-4DE9-95E5-3A779A24B893}" srcOrd="6" destOrd="0" presId="urn:microsoft.com/office/officeart/2018/5/layout/IconLeafLabelList"/>
    <dgm:cxn modelId="{AD761A17-5B8F-45F2-BA40-43E16FF6B291}" type="presParOf" srcId="{2BFDA70B-A5AF-4DE9-95E5-3A779A24B893}" destId="{394EEC9D-9CFA-45BB-B360-19898839E77B}" srcOrd="0" destOrd="0" presId="urn:microsoft.com/office/officeart/2018/5/layout/IconLeafLabelList"/>
    <dgm:cxn modelId="{C5805322-74BB-474E-B39E-621E43A8B6A2}" type="presParOf" srcId="{2BFDA70B-A5AF-4DE9-95E5-3A779A24B893}" destId="{12B932A8-6CE5-4CA1-A7FE-D7A20BE1874D}" srcOrd="1" destOrd="0" presId="urn:microsoft.com/office/officeart/2018/5/layout/IconLeafLabelList"/>
    <dgm:cxn modelId="{6F59708D-FC4C-48AB-B457-FAE24FCF0BE0}" type="presParOf" srcId="{2BFDA70B-A5AF-4DE9-95E5-3A779A24B893}" destId="{2934F25A-B700-485C-AD5C-F78B0418BA2E}" srcOrd="2" destOrd="0" presId="urn:microsoft.com/office/officeart/2018/5/layout/IconLeafLabelList"/>
    <dgm:cxn modelId="{9DA7EAD5-6F1F-4744-873A-02B10712549E}" type="presParOf" srcId="{2BFDA70B-A5AF-4DE9-95E5-3A779A24B893}" destId="{FC13A883-FFA3-41B5-A013-663CBD780383}" srcOrd="3" destOrd="0" presId="urn:microsoft.com/office/officeart/2018/5/layout/IconLeafLabelList"/>
    <dgm:cxn modelId="{1B644F64-707C-46A9-8941-6C33ADF1B75F}" type="presParOf" srcId="{F23049CF-B2AD-4F69-A71E-4F22B8804D88}" destId="{0353D9A4-612F-47A0-8B39-9F6B341AED1C}" srcOrd="7" destOrd="0" presId="urn:microsoft.com/office/officeart/2018/5/layout/IconLeafLabelList"/>
    <dgm:cxn modelId="{28D261C4-600C-4A80-AE2A-AD5856486585}" type="presParOf" srcId="{F23049CF-B2AD-4F69-A71E-4F22B8804D88}" destId="{88E0C25F-B0F1-4C94-9915-D9AFEA1D8FF2}" srcOrd="8" destOrd="0" presId="urn:microsoft.com/office/officeart/2018/5/layout/IconLeafLabelList"/>
    <dgm:cxn modelId="{8B3B9C95-5F95-4A6A-B93B-E7EDB18EA738}" type="presParOf" srcId="{88E0C25F-B0F1-4C94-9915-D9AFEA1D8FF2}" destId="{8D4931EC-8417-4DCA-A83E-E8A095C1BEBB}" srcOrd="0" destOrd="0" presId="urn:microsoft.com/office/officeart/2018/5/layout/IconLeafLabelList"/>
    <dgm:cxn modelId="{C3CB8F51-ED83-4473-921D-BEE23CEB8E23}" type="presParOf" srcId="{88E0C25F-B0F1-4C94-9915-D9AFEA1D8FF2}" destId="{9D8FA533-3825-46D5-8474-B83D1B9BD8DA}" srcOrd="1" destOrd="0" presId="urn:microsoft.com/office/officeart/2018/5/layout/IconLeafLabelList"/>
    <dgm:cxn modelId="{C015F25C-566E-44C9-BCCF-57BDC328A1EA}" type="presParOf" srcId="{88E0C25F-B0F1-4C94-9915-D9AFEA1D8FF2}" destId="{0A991F69-C16B-43D5-B59C-939C405BFB60}" srcOrd="2" destOrd="0" presId="urn:microsoft.com/office/officeart/2018/5/layout/IconLeafLabelList"/>
    <dgm:cxn modelId="{F3766F1C-D5B7-472C-B5AF-12CD6642364A}" type="presParOf" srcId="{88E0C25F-B0F1-4C94-9915-D9AFEA1D8FF2}" destId="{B5CB4E80-2D6E-424E-94E4-ED4DFADE2AB6}" srcOrd="3" destOrd="0" presId="urn:microsoft.com/office/officeart/2018/5/layout/IconLeafLabelList"/>
    <dgm:cxn modelId="{EC7D0325-9FC1-4ACB-A89F-14E0D47AFA6C}" type="presParOf" srcId="{F23049CF-B2AD-4F69-A71E-4F22B8804D88}" destId="{45784D92-3AD0-402C-8A17-0E57018BF1D1}" srcOrd="9" destOrd="0" presId="urn:microsoft.com/office/officeart/2018/5/layout/IconLeafLabelList"/>
    <dgm:cxn modelId="{E509EB97-FEAD-48CD-888F-15C877AD8E76}" type="presParOf" srcId="{F23049CF-B2AD-4F69-A71E-4F22B8804D88}" destId="{1CECCB83-FD26-4BDF-BDB9-6248A76C97A0}" srcOrd="10" destOrd="0" presId="urn:microsoft.com/office/officeart/2018/5/layout/IconLeafLabelList"/>
    <dgm:cxn modelId="{05A0174C-04D6-45BA-9185-DF42F1D2B0E7}" type="presParOf" srcId="{1CECCB83-FD26-4BDF-BDB9-6248A76C97A0}" destId="{FFBC5AC4-C110-4220-BC9B-6E36FDF7F8CE}" srcOrd="0" destOrd="0" presId="urn:microsoft.com/office/officeart/2018/5/layout/IconLeafLabelList"/>
    <dgm:cxn modelId="{98F40BA4-9665-4B3B-8B2A-86D02F4BB227}" type="presParOf" srcId="{1CECCB83-FD26-4BDF-BDB9-6248A76C97A0}" destId="{4D93C12E-94D4-4A1C-85AB-2B4BF8D0809A}" srcOrd="1" destOrd="0" presId="urn:microsoft.com/office/officeart/2018/5/layout/IconLeafLabelList"/>
    <dgm:cxn modelId="{86BBEE39-E3B4-4871-9D72-4D92739B41DB}" type="presParOf" srcId="{1CECCB83-FD26-4BDF-BDB9-6248A76C97A0}" destId="{0FAE01AE-EF42-46C8-A028-B99180E1D09C}" srcOrd="2" destOrd="0" presId="urn:microsoft.com/office/officeart/2018/5/layout/IconLeafLabelList"/>
    <dgm:cxn modelId="{92AE9AD0-2E74-4D8A-B54B-8FA6A8F389F5}" type="presParOf" srcId="{1CECCB83-FD26-4BDF-BDB9-6248A76C97A0}" destId="{16B6DCFC-F734-42F9-8928-70D150372588}" srcOrd="3" destOrd="0" presId="urn:microsoft.com/office/officeart/2018/5/layout/IconLeafLabelList"/>
    <dgm:cxn modelId="{7866544F-6BDB-4BF9-A0B2-21498CE55CDC}" type="presParOf" srcId="{F23049CF-B2AD-4F69-A71E-4F22B8804D88}" destId="{55896C6E-62EC-4D41-A968-519A5B2D6C44}" srcOrd="11" destOrd="0" presId="urn:microsoft.com/office/officeart/2018/5/layout/IconLeafLabelList"/>
    <dgm:cxn modelId="{46808037-B33A-47C9-BE41-0956BDA47F71}" type="presParOf" srcId="{F23049CF-B2AD-4F69-A71E-4F22B8804D88}" destId="{CD65ACDB-D781-40AF-9B25-3CCE895F3617}" srcOrd="12" destOrd="0" presId="urn:microsoft.com/office/officeart/2018/5/layout/IconLeafLabelList"/>
    <dgm:cxn modelId="{9F18C515-FAEF-4E7D-AF87-1EA9F6DDA1C5}" type="presParOf" srcId="{CD65ACDB-D781-40AF-9B25-3CCE895F3617}" destId="{56E30E9F-0254-4A6B-950F-94AE638D1CEF}" srcOrd="0" destOrd="0" presId="urn:microsoft.com/office/officeart/2018/5/layout/IconLeafLabelList"/>
    <dgm:cxn modelId="{1556294F-3C11-4688-8422-F0A38F5549F9}" type="presParOf" srcId="{CD65ACDB-D781-40AF-9B25-3CCE895F3617}" destId="{A16E1968-3285-4B2E-A9CD-BD2DC69B5E0E}" srcOrd="1" destOrd="0" presId="urn:microsoft.com/office/officeart/2018/5/layout/IconLeafLabelList"/>
    <dgm:cxn modelId="{010CFDDB-7BBD-411C-B33B-3C7A9E058748}" type="presParOf" srcId="{CD65ACDB-D781-40AF-9B25-3CCE895F3617}" destId="{CB6745E0-FA6D-45FC-BFA7-FBDA30F5CDB4}" srcOrd="2" destOrd="0" presId="urn:microsoft.com/office/officeart/2018/5/layout/IconLeafLabelList"/>
    <dgm:cxn modelId="{6F388D97-1C8A-4546-92E0-3801F4DD5C43}" type="presParOf" srcId="{CD65ACDB-D781-40AF-9B25-3CCE895F3617}" destId="{13173398-68C1-443E-A8ED-A4AF4DB5DD6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D972B-6B03-4063-93C3-8CD05E9267C0}">
      <dsp:nvSpPr>
        <dsp:cNvPr id="0" name=""/>
        <dsp:cNvSpPr/>
      </dsp:nvSpPr>
      <dsp:spPr>
        <a:xfrm>
          <a:off x="0" y="3075"/>
          <a:ext cx="7888190" cy="65514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514B1-53AB-467D-9C48-05EC89E29C32}">
      <dsp:nvSpPr>
        <dsp:cNvPr id="0" name=""/>
        <dsp:cNvSpPr/>
      </dsp:nvSpPr>
      <dsp:spPr>
        <a:xfrm>
          <a:off x="198180" y="150482"/>
          <a:ext cx="360327" cy="360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4ED6A-2812-4BF5-A132-9AD5CF5FE4CC}">
      <dsp:nvSpPr>
        <dsp:cNvPr id="0" name=""/>
        <dsp:cNvSpPr/>
      </dsp:nvSpPr>
      <dsp:spPr>
        <a:xfrm>
          <a:off x="756688" y="3075"/>
          <a:ext cx="7131501" cy="65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36" tIns="69336" rIns="69336" bIns="6933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ptos" panose="020B0004020202020204" pitchFamily="34" charset="0"/>
            </a:rPr>
            <a:t>Well-being reflective activity </a:t>
          </a:r>
          <a:endParaRPr lang="en-US" sz="1900" kern="1200" dirty="0">
            <a:latin typeface="Aptos" panose="020B0004020202020204" pitchFamily="34" charset="0"/>
          </a:endParaRPr>
        </a:p>
      </dsp:txBody>
      <dsp:txXfrm>
        <a:off x="756688" y="3075"/>
        <a:ext cx="7131501" cy="655141"/>
      </dsp:txXfrm>
    </dsp:sp>
    <dsp:sp modelId="{9176FA01-A42F-4773-BBF3-17167A628DC2}">
      <dsp:nvSpPr>
        <dsp:cNvPr id="0" name=""/>
        <dsp:cNvSpPr/>
      </dsp:nvSpPr>
      <dsp:spPr>
        <a:xfrm>
          <a:off x="0" y="822002"/>
          <a:ext cx="7888190" cy="65514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6BBB5-76DF-4513-A610-003E4A1CA5A5}">
      <dsp:nvSpPr>
        <dsp:cNvPr id="0" name=""/>
        <dsp:cNvSpPr/>
      </dsp:nvSpPr>
      <dsp:spPr>
        <a:xfrm>
          <a:off x="198180" y="969409"/>
          <a:ext cx="360327" cy="360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B490C-36F3-41CA-A5F9-C0903E7A834D}">
      <dsp:nvSpPr>
        <dsp:cNvPr id="0" name=""/>
        <dsp:cNvSpPr/>
      </dsp:nvSpPr>
      <dsp:spPr>
        <a:xfrm>
          <a:off x="756688" y="822002"/>
          <a:ext cx="7131501" cy="65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36" tIns="69336" rIns="69336" bIns="6933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ptos" panose="020B0004020202020204" pitchFamily="34" charset="0"/>
            </a:rPr>
            <a:t>Adult Learning Styles</a:t>
          </a:r>
          <a:endParaRPr lang="en-US" sz="1900" kern="1200" dirty="0">
            <a:latin typeface="Aptos" panose="020B0004020202020204" pitchFamily="34" charset="0"/>
          </a:endParaRPr>
        </a:p>
      </dsp:txBody>
      <dsp:txXfrm>
        <a:off x="756688" y="822002"/>
        <a:ext cx="7131501" cy="655141"/>
      </dsp:txXfrm>
    </dsp:sp>
    <dsp:sp modelId="{B5FEB64E-7928-460A-AC50-288DA2913672}">
      <dsp:nvSpPr>
        <dsp:cNvPr id="0" name=""/>
        <dsp:cNvSpPr/>
      </dsp:nvSpPr>
      <dsp:spPr>
        <a:xfrm>
          <a:off x="0" y="1640929"/>
          <a:ext cx="7888190" cy="65514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737B5-8571-4538-9B61-3DF30C331EE3}">
      <dsp:nvSpPr>
        <dsp:cNvPr id="0" name=""/>
        <dsp:cNvSpPr/>
      </dsp:nvSpPr>
      <dsp:spPr>
        <a:xfrm>
          <a:off x="198180" y="1788336"/>
          <a:ext cx="360327" cy="360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2ED7E-F9F5-4008-A647-A70635C67BF3}">
      <dsp:nvSpPr>
        <dsp:cNvPr id="0" name=""/>
        <dsp:cNvSpPr/>
      </dsp:nvSpPr>
      <dsp:spPr>
        <a:xfrm>
          <a:off x="756688" y="1640929"/>
          <a:ext cx="7131501" cy="65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36" tIns="69336" rIns="69336" bIns="6933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ptos" panose="020B0004020202020204" pitchFamily="34" charset="0"/>
            </a:rPr>
            <a:t>Training and Developmental opportunities</a:t>
          </a:r>
          <a:endParaRPr lang="en-US" sz="1900" kern="1200" dirty="0">
            <a:latin typeface="Aptos" panose="020B0004020202020204" pitchFamily="34" charset="0"/>
          </a:endParaRPr>
        </a:p>
      </dsp:txBody>
      <dsp:txXfrm>
        <a:off x="756688" y="1640929"/>
        <a:ext cx="7131501" cy="655141"/>
      </dsp:txXfrm>
    </dsp:sp>
    <dsp:sp modelId="{6DD9D1F1-A77F-4434-850B-7D0DD95BF53F}">
      <dsp:nvSpPr>
        <dsp:cNvPr id="0" name=""/>
        <dsp:cNvSpPr/>
      </dsp:nvSpPr>
      <dsp:spPr>
        <a:xfrm>
          <a:off x="0" y="2459856"/>
          <a:ext cx="7888190" cy="65514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A9ACB-FCCA-4A34-8D63-696FDFCF7F7C}">
      <dsp:nvSpPr>
        <dsp:cNvPr id="0" name=""/>
        <dsp:cNvSpPr/>
      </dsp:nvSpPr>
      <dsp:spPr>
        <a:xfrm>
          <a:off x="198180" y="2607262"/>
          <a:ext cx="360327" cy="3603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11DDAF-DEDD-4B69-928C-25216F03C6C4}">
      <dsp:nvSpPr>
        <dsp:cNvPr id="0" name=""/>
        <dsp:cNvSpPr/>
      </dsp:nvSpPr>
      <dsp:spPr>
        <a:xfrm>
          <a:off x="756688" y="2459856"/>
          <a:ext cx="7131501" cy="65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36" tIns="69336" rIns="69336" bIns="6933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ptos" panose="020B0004020202020204" pitchFamily="34" charset="0"/>
            </a:rPr>
            <a:t>Salford Adult Social Care Vision &amp; Organisational Structuring </a:t>
          </a:r>
          <a:endParaRPr lang="en-US" sz="1900" kern="1200" dirty="0">
            <a:latin typeface="Aptos" panose="020B0004020202020204" pitchFamily="34" charset="0"/>
          </a:endParaRPr>
        </a:p>
      </dsp:txBody>
      <dsp:txXfrm>
        <a:off x="756688" y="2459856"/>
        <a:ext cx="7131501" cy="655141"/>
      </dsp:txXfrm>
    </dsp:sp>
    <dsp:sp modelId="{9D9463CC-5ACD-43B7-AD5D-6B7CB1E2271E}">
      <dsp:nvSpPr>
        <dsp:cNvPr id="0" name=""/>
        <dsp:cNvSpPr/>
      </dsp:nvSpPr>
      <dsp:spPr>
        <a:xfrm>
          <a:off x="0" y="3278782"/>
          <a:ext cx="7888190" cy="65514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ECCCE-BFE4-4F5E-B29C-2BEA36B528B1}">
      <dsp:nvSpPr>
        <dsp:cNvPr id="0" name=""/>
        <dsp:cNvSpPr/>
      </dsp:nvSpPr>
      <dsp:spPr>
        <a:xfrm>
          <a:off x="198180" y="3426189"/>
          <a:ext cx="360327" cy="3603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9BB3D-A140-4E55-98A1-F10CEBE0771C}">
      <dsp:nvSpPr>
        <dsp:cNvPr id="0" name=""/>
        <dsp:cNvSpPr/>
      </dsp:nvSpPr>
      <dsp:spPr>
        <a:xfrm>
          <a:off x="756688" y="3278782"/>
          <a:ext cx="7131501" cy="65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336" tIns="69336" rIns="69336" bIns="69336"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ptos" panose="020B0004020202020204" pitchFamily="34" charset="0"/>
            </a:rPr>
            <a:t>Greater Manchester (GM) Social Work Careers Fair March 2026</a:t>
          </a:r>
          <a:endParaRPr lang="en-US" sz="1900" kern="1200" dirty="0">
            <a:latin typeface="Aptos" panose="020B0004020202020204" pitchFamily="34" charset="0"/>
          </a:endParaRPr>
        </a:p>
      </dsp:txBody>
      <dsp:txXfrm>
        <a:off x="756688" y="3278782"/>
        <a:ext cx="7131501" cy="655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D136D-7C86-40A6-B7AB-7AE4CF265AEA}">
      <dsp:nvSpPr>
        <dsp:cNvPr id="0" name=""/>
        <dsp:cNvSpPr/>
      </dsp:nvSpPr>
      <dsp:spPr>
        <a:xfrm rot="10800000">
          <a:off x="286382" y="0"/>
          <a:ext cx="7313934" cy="15119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29"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Aptos" panose="020B0004020202020204" pitchFamily="34" charset="0"/>
            </a:rPr>
            <a:t>Adult Learning Theory or</a:t>
          </a:r>
          <a:r>
            <a:rPr lang="en-GB" sz="1800" b="0" i="0" u="none" kern="1200" dirty="0">
              <a:latin typeface="Aptos" panose="020B0004020202020204" pitchFamily="34" charset="0"/>
            </a:rPr>
            <a:t> </a:t>
          </a:r>
          <a:r>
            <a:rPr lang="en-GB" sz="1800" b="0" i="0" u="none" kern="1200" dirty="0">
              <a:solidFill>
                <a:schemeClr val="bg1"/>
              </a:solidFill>
              <a:latin typeface="Aptos" panose="020B00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andragogy</a:t>
          </a:r>
          <a:r>
            <a:rPr lang="en-GB" sz="1800" b="0" i="0" u="none" kern="1200" dirty="0">
              <a:solidFill>
                <a:schemeClr val="bg1"/>
              </a:solidFill>
              <a:latin typeface="Aptos" panose="020B0004020202020204" pitchFamily="34" charset="0"/>
            </a:rPr>
            <a:t> </a:t>
          </a:r>
          <a:r>
            <a:rPr lang="en-GB" sz="1800" b="0" i="0" kern="1200" dirty="0">
              <a:latin typeface="Aptos" panose="020B0004020202020204" pitchFamily="34" charset="0"/>
            </a:rPr>
            <a:t>is the concept or study of how adults learn and how it differs from children. It aims to show how adult learning is distinct and identify the learning styles which suit them best. (Malcolm Knowles, 1970)</a:t>
          </a:r>
          <a:endParaRPr lang="en-GB" sz="1800" kern="1200" dirty="0">
            <a:latin typeface="Aptos" panose="020B0004020202020204" pitchFamily="34" charset="0"/>
          </a:endParaRPr>
        </a:p>
      </dsp:txBody>
      <dsp:txXfrm rot="10800000">
        <a:off x="664370" y="0"/>
        <a:ext cx="6935946" cy="1511951"/>
      </dsp:txXfrm>
    </dsp:sp>
    <dsp:sp modelId="{2FFC8A80-3EAB-4DD2-8C8E-81474F9CBA89}">
      <dsp:nvSpPr>
        <dsp:cNvPr id="0" name=""/>
        <dsp:cNvSpPr/>
      </dsp:nvSpPr>
      <dsp:spPr>
        <a:xfrm>
          <a:off x="0" y="96705"/>
          <a:ext cx="1511951" cy="151195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C921E0-9A75-4C49-A5A0-0508327EB261}">
      <dsp:nvSpPr>
        <dsp:cNvPr id="0" name=""/>
        <dsp:cNvSpPr/>
      </dsp:nvSpPr>
      <dsp:spPr>
        <a:xfrm rot="10800000">
          <a:off x="443119" y="1963976"/>
          <a:ext cx="7000461" cy="15119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29"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ptos" panose="020B0004020202020204" pitchFamily="34" charset="0"/>
            </a:rPr>
            <a:t>“One must learn by doing the thing; though you think you know it, you have no certainty until you try”. (Sophocles, 495-406 BC – taken from Race, 2002)</a:t>
          </a:r>
        </a:p>
      </dsp:txBody>
      <dsp:txXfrm rot="10800000">
        <a:off x="821107" y="1963976"/>
        <a:ext cx="6622473" cy="1511951"/>
      </dsp:txXfrm>
    </dsp:sp>
    <dsp:sp modelId="{A15D516A-A16A-41FA-9C92-BA489CFE5EF5}">
      <dsp:nvSpPr>
        <dsp:cNvPr id="0" name=""/>
        <dsp:cNvSpPr/>
      </dsp:nvSpPr>
      <dsp:spPr>
        <a:xfrm>
          <a:off x="43438" y="1909123"/>
          <a:ext cx="1511951" cy="1511951"/>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E2AF7-1B78-4588-92E8-F00736744F97}">
      <dsp:nvSpPr>
        <dsp:cNvPr id="0" name=""/>
        <dsp:cNvSpPr/>
      </dsp:nvSpPr>
      <dsp:spPr>
        <a:xfrm>
          <a:off x="965434"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0FB2F-8B83-42ED-98F8-CA959455B915}">
      <dsp:nvSpPr>
        <dsp:cNvPr id="0" name=""/>
        <dsp:cNvSpPr/>
      </dsp:nvSpPr>
      <dsp:spPr>
        <a:xfrm>
          <a:off x="1098658" y="134137"/>
          <a:ext cx="358681" cy="35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BF321-23A7-41CA-8D6E-E39E018C7801}">
      <dsp:nvSpPr>
        <dsp:cNvPr id="0" name=""/>
        <dsp:cNvSpPr/>
      </dsp:nvSpPr>
      <dsp:spPr>
        <a:xfrm>
          <a:off x="765597" y="820756"/>
          <a:ext cx="1024804"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Prevent and reduce the need for support </a:t>
          </a:r>
          <a:endParaRPr lang="en-US" sz="1050" b="1" kern="1200" dirty="0"/>
        </a:p>
      </dsp:txBody>
      <dsp:txXfrm>
        <a:off x="765597" y="820756"/>
        <a:ext cx="1024804" cy="409921"/>
      </dsp:txXfrm>
    </dsp:sp>
    <dsp:sp modelId="{9A60DA29-B42A-4148-BDCC-27BAB08A7258}">
      <dsp:nvSpPr>
        <dsp:cNvPr id="0" name=""/>
        <dsp:cNvSpPr/>
      </dsp:nvSpPr>
      <dsp:spPr>
        <a:xfrm>
          <a:off x="2236786"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F64AD-3F9F-4A95-ADFE-95A035A02CBE}">
      <dsp:nvSpPr>
        <dsp:cNvPr id="0" name=""/>
        <dsp:cNvSpPr/>
      </dsp:nvSpPr>
      <dsp:spPr>
        <a:xfrm>
          <a:off x="2370011" y="134137"/>
          <a:ext cx="358681" cy="35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F633D-6BAE-4A38-8745-A8663B8E6348}">
      <dsp:nvSpPr>
        <dsp:cNvPr id="0" name=""/>
        <dsp:cNvSpPr/>
      </dsp:nvSpPr>
      <dsp:spPr>
        <a:xfrm>
          <a:off x="1969742" y="820756"/>
          <a:ext cx="1159218"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Maximise </a:t>
          </a:r>
          <a:r>
            <a:rPr lang="en-GB" sz="1000" b="1" kern="1200" dirty="0"/>
            <a:t>independence AND strengths </a:t>
          </a:r>
          <a:endParaRPr lang="en-US" sz="1000" b="1" kern="1200" dirty="0"/>
        </a:p>
      </dsp:txBody>
      <dsp:txXfrm>
        <a:off x="1969742" y="820756"/>
        <a:ext cx="1159218" cy="409921"/>
      </dsp:txXfrm>
    </dsp:sp>
    <dsp:sp modelId="{40DFB90A-4465-4CFF-B82D-5C54DFE7F2CD}">
      <dsp:nvSpPr>
        <dsp:cNvPr id="0" name=""/>
        <dsp:cNvSpPr/>
      </dsp:nvSpPr>
      <dsp:spPr>
        <a:xfrm>
          <a:off x="3523379" y="0"/>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1A0BA-881B-4D9B-8D69-81562F6F15E7}">
      <dsp:nvSpPr>
        <dsp:cNvPr id="0" name=""/>
        <dsp:cNvSpPr/>
      </dsp:nvSpPr>
      <dsp:spPr>
        <a:xfrm>
          <a:off x="3635638" y="156798"/>
          <a:ext cx="358681" cy="35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1BCAC-F6D5-44A8-A48D-8924D3AE01E7}">
      <dsp:nvSpPr>
        <dsp:cNvPr id="0" name=""/>
        <dsp:cNvSpPr/>
      </dsp:nvSpPr>
      <dsp:spPr>
        <a:xfrm>
          <a:off x="3308301" y="820756"/>
          <a:ext cx="1024804"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Provide people  choice and control over their lives </a:t>
          </a:r>
          <a:endParaRPr lang="en-US" sz="1050" b="1" kern="1200" dirty="0"/>
        </a:p>
      </dsp:txBody>
      <dsp:txXfrm>
        <a:off x="3308301" y="820756"/>
        <a:ext cx="1024804" cy="409921"/>
      </dsp:txXfrm>
    </dsp:sp>
    <dsp:sp modelId="{394EEC9D-9CFA-45BB-B360-19898839E77B}">
      <dsp:nvSpPr>
        <dsp:cNvPr id="0" name=""/>
        <dsp:cNvSpPr/>
      </dsp:nvSpPr>
      <dsp:spPr>
        <a:xfrm>
          <a:off x="4783841"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932A8-6CE5-4CA1-A7FE-D7A20BE1874D}">
      <dsp:nvSpPr>
        <dsp:cNvPr id="0" name=""/>
        <dsp:cNvSpPr/>
      </dsp:nvSpPr>
      <dsp:spPr>
        <a:xfrm>
          <a:off x="4917065" y="134137"/>
          <a:ext cx="358681" cy="35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3A883-FFA3-41B5-A013-663CBD780383}">
      <dsp:nvSpPr>
        <dsp:cNvPr id="0" name=""/>
        <dsp:cNvSpPr/>
      </dsp:nvSpPr>
      <dsp:spPr>
        <a:xfrm>
          <a:off x="4512447" y="820756"/>
          <a:ext cx="1167918"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Work in partnership with the people we support </a:t>
          </a:r>
        </a:p>
        <a:p>
          <a:pPr marL="0" lvl="0" indent="0" algn="ctr" defTabSz="466725">
            <a:spcBef>
              <a:spcPct val="0"/>
            </a:spcBef>
            <a:spcAft>
              <a:spcPct val="35000"/>
            </a:spcAft>
            <a:buNone/>
          </a:pPr>
          <a:endParaRPr lang="en-US" sz="1100" kern="1200" dirty="0"/>
        </a:p>
      </dsp:txBody>
      <dsp:txXfrm>
        <a:off x="4512447" y="820756"/>
        <a:ext cx="1167918" cy="409921"/>
      </dsp:txXfrm>
    </dsp:sp>
    <dsp:sp modelId="{8D4931EC-8417-4DCA-A83E-E8A095C1BEBB}">
      <dsp:nvSpPr>
        <dsp:cNvPr id="0" name=""/>
        <dsp:cNvSpPr/>
      </dsp:nvSpPr>
      <dsp:spPr>
        <a:xfrm>
          <a:off x="6059543"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FA533-3825-46D5-8474-B83D1B9BD8DA}">
      <dsp:nvSpPr>
        <dsp:cNvPr id="0" name=""/>
        <dsp:cNvSpPr/>
      </dsp:nvSpPr>
      <dsp:spPr>
        <a:xfrm>
          <a:off x="6192768" y="134137"/>
          <a:ext cx="358681" cy="3586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B4E80-2D6E-424E-94E4-ED4DFADE2AB6}">
      <dsp:nvSpPr>
        <dsp:cNvPr id="0" name=""/>
        <dsp:cNvSpPr/>
      </dsp:nvSpPr>
      <dsp:spPr>
        <a:xfrm>
          <a:off x="5859706" y="820756"/>
          <a:ext cx="1024804"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Empower people to make their own decisions </a:t>
          </a:r>
          <a:endParaRPr lang="en-US" sz="1050" b="1" kern="1200" dirty="0"/>
        </a:p>
      </dsp:txBody>
      <dsp:txXfrm>
        <a:off x="5859706" y="820756"/>
        <a:ext cx="1024804" cy="409921"/>
      </dsp:txXfrm>
    </dsp:sp>
    <dsp:sp modelId="{FFBC5AC4-C110-4220-BC9B-6E36FDF7F8CE}">
      <dsp:nvSpPr>
        <dsp:cNvPr id="0" name=""/>
        <dsp:cNvSpPr/>
      </dsp:nvSpPr>
      <dsp:spPr>
        <a:xfrm>
          <a:off x="7263689"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3C12E-94D4-4A1C-85AB-2B4BF8D0809A}">
      <dsp:nvSpPr>
        <dsp:cNvPr id="0" name=""/>
        <dsp:cNvSpPr/>
      </dsp:nvSpPr>
      <dsp:spPr>
        <a:xfrm>
          <a:off x="7396913" y="134137"/>
          <a:ext cx="358681" cy="3586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6DCFC-F734-42F9-8928-70D150372588}">
      <dsp:nvSpPr>
        <dsp:cNvPr id="0" name=""/>
        <dsp:cNvSpPr/>
      </dsp:nvSpPr>
      <dsp:spPr>
        <a:xfrm>
          <a:off x="7063852" y="820756"/>
          <a:ext cx="1024804"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Keep people safe without being risk averse or RESTRICTIVE</a:t>
          </a:r>
          <a:endParaRPr lang="en-US" sz="1050" b="1" kern="1200" dirty="0"/>
        </a:p>
      </dsp:txBody>
      <dsp:txXfrm>
        <a:off x="7063852" y="820756"/>
        <a:ext cx="1024804" cy="409921"/>
      </dsp:txXfrm>
    </dsp:sp>
    <dsp:sp modelId="{56E30E9F-0254-4A6B-950F-94AE638D1CEF}">
      <dsp:nvSpPr>
        <dsp:cNvPr id="0" name=""/>
        <dsp:cNvSpPr/>
      </dsp:nvSpPr>
      <dsp:spPr>
        <a:xfrm>
          <a:off x="8467834" y="912"/>
          <a:ext cx="625130" cy="62513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E1968-3285-4B2E-A9CD-BD2DC69B5E0E}">
      <dsp:nvSpPr>
        <dsp:cNvPr id="0" name=""/>
        <dsp:cNvSpPr/>
      </dsp:nvSpPr>
      <dsp:spPr>
        <a:xfrm>
          <a:off x="8601059" y="134137"/>
          <a:ext cx="358681" cy="35868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73398-68C1-443E-A8ED-A4AF4DB5DD6A}">
      <dsp:nvSpPr>
        <dsp:cNvPr id="0" name=""/>
        <dsp:cNvSpPr/>
      </dsp:nvSpPr>
      <dsp:spPr>
        <a:xfrm>
          <a:off x="8267997" y="820756"/>
          <a:ext cx="1024804" cy="40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66725">
            <a:lnSpc>
              <a:spcPct val="100000"/>
            </a:lnSpc>
            <a:spcBef>
              <a:spcPct val="0"/>
            </a:spcBef>
            <a:spcAft>
              <a:spcPct val="35000"/>
            </a:spcAft>
            <a:buNone/>
            <a:defRPr cap="all"/>
          </a:pPr>
          <a:r>
            <a:rPr lang="en-GB" sz="1050" b="1" kern="1200" dirty="0"/>
            <a:t>Have high aspiration for people </a:t>
          </a:r>
          <a:endParaRPr lang="en-US" sz="1050" b="1" kern="1200" dirty="0"/>
        </a:p>
      </dsp:txBody>
      <dsp:txXfrm>
        <a:off x="8267997" y="820756"/>
        <a:ext cx="1024804" cy="4099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03/02/2026</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03/02/2026</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latin typeface="+mj-lt"/>
              </a:rPr>
              <a:t>S</a:t>
            </a:r>
            <a:r>
              <a:rPr lang="en-GB" sz="1200" dirty="0">
                <a:effectLst/>
                <a:latin typeface="+mj-lt"/>
                <a:ea typeface="MS Mincho" panose="02020609040205080304" pitchFamily="49" charset="-128"/>
                <a:cs typeface="Times New Roman" panose="02020603050405020304" pitchFamily="18" charset="0"/>
              </a:rPr>
              <a:t>tudent connectedness </a:t>
            </a:r>
          </a:p>
          <a:p>
            <a:pPr marL="285750" indent="-285750">
              <a:buFont typeface="Arial" panose="020B0604020202020204" pitchFamily="34" charset="0"/>
              <a:buChar char="•"/>
            </a:pPr>
            <a:r>
              <a:rPr lang="en-GB" sz="1200" dirty="0">
                <a:effectLst/>
                <a:latin typeface="+mj-lt"/>
                <a:ea typeface="MS Mincho" panose="02020609040205080304" pitchFamily="49" charset="-128"/>
                <a:cs typeface="Times New Roman" panose="02020603050405020304" pitchFamily="18" charset="0"/>
              </a:rPr>
              <a:t>Reflective practice</a:t>
            </a:r>
          </a:p>
          <a:p>
            <a:pPr marL="285750" indent="-285750">
              <a:buFont typeface="Arial" panose="020B0604020202020204" pitchFamily="34" charset="0"/>
              <a:buChar char="•"/>
            </a:pPr>
            <a:r>
              <a:rPr lang="en-GB" sz="1200" dirty="0">
                <a:effectLst/>
                <a:latin typeface="+mj-lt"/>
                <a:ea typeface="MS Mincho" panose="02020609040205080304" pitchFamily="49" charset="-128"/>
                <a:cs typeface="Times New Roman" panose="02020603050405020304" pitchFamily="18" charset="0"/>
              </a:rPr>
              <a:t>Develop knowledge and confidence</a:t>
            </a:r>
          </a:p>
          <a:p>
            <a:pPr marL="285750" indent="-285750">
              <a:buFont typeface="Arial" panose="020B0604020202020204" pitchFamily="34" charset="0"/>
              <a:buChar char="•"/>
            </a:pPr>
            <a:r>
              <a:rPr lang="en-GB" sz="1200" dirty="0">
                <a:effectLst/>
                <a:latin typeface="+mj-lt"/>
                <a:ea typeface="MS Mincho" panose="02020609040205080304" pitchFamily="49" charset="-128"/>
                <a:cs typeface="Times New Roman" panose="02020603050405020304" pitchFamily="18" charset="0"/>
              </a:rPr>
              <a:t>Non-judgemental safe space, to share experiences and ideas</a:t>
            </a:r>
            <a:endParaRPr lang="en-GB" sz="1200" dirty="0"/>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dirty="0"/>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minutes</a:t>
            </a:r>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278316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86558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effectLst/>
                <a:latin typeface="MuseoSans"/>
              </a:rPr>
              <a:t>PCF 8 Engage with, inform, and adapt to changing organisational contexts, and the social and policy environments that shape practice. Operate effectively within and contribute to the development of organisations and services, including multi-agency and inter-professional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Times New Roman" panose="02020603050405020304" pitchFamily="18" charset="0"/>
              </a:rPr>
              <a:t>We are committed to high standards in social care and to working closely in partnership with the people of Salford, other professionals, carers, care providers and the voluntary and community sector. </a:t>
            </a:r>
            <a:endParaRPr lang="en-GB" sz="1100" b="0" i="0" dirty="0">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Adult Social Care in Salford is part of the Northern Care Alliance (NCA) Foundation Trust and Greater Manchester Mental Health (GMMH) Trust, which means we are employed and work for the NHS. Adult Social Care in Salford used to be directly in Salford City Council until 2016, when health and care partners in Salford created Salford Integrated Care Organisation (SCO), with the NCA as the primary provider of health and social care in Salford. The Director of Adult Social Services (DASS) remains with Salford City Council which retains the statutory duties and responsibilities. However, the NCA and GMMH carry out the provision and operational delivery of Adult Social Care and Mental Health functions, on behalf of Salford City Council pursuant to a legal agreement, including assessments, case management and safeguarding. We are the only fully integrated organisation in Greater Manchester.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effectLst/>
              <a:latin typeface="Arial" panose="020B0604020202020204" pitchFamily="34" charset="0"/>
              <a:cs typeface="Times New Roman" panose="02020603050405020304" pitchFamily="18" charset="0"/>
            </a:endParaRPr>
          </a:p>
          <a:p>
            <a:pPr>
              <a:spcBef>
                <a:spcPts val="0"/>
              </a:spcBef>
              <a:spcAft>
                <a:spcPts val="600"/>
              </a:spcAft>
              <a:buFont typeface="Arial" panose="020B0604020202020204" pitchFamily="34" charset="0"/>
              <a:buChar char="•"/>
            </a:pPr>
            <a:endParaRPr lang="en-GB" sz="1100" dirty="0">
              <a:solidFill>
                <a:srgbClr val="000000"/>
              </a:solidFill>
              <a:ea typeface="Times New Roman" panose="02020603050405020304" pitchFamily="18" charset="0"/>
            </a:endParaRPr>
          </a:p>
          <a:p>
            <a:pPr>
              <a:spcBef>
                <a:spcPts val="0"/>
              </a:spcBef>
              <a:spcAft>
                <a:spcPts val="600"/>
              </a:spcAft>
              <a:buFont typeface="Arial" panose="020B0604020202020204" pitchFamily="34" charset="0"/>
              <a:buChar char="•"/>
            </a:pPr>
            <a:r>
              <a:rPr lang="en-GB" sz="1100" b="1" dirty="0">
                <a:solidFill>
                  <a:srgbClr val="000000"/>
                </a:solidFill>
                <a:ea typeface="Times New Roman" panose="02020603050405020304" pitchFamily="18" charset="0"/>
              </a:rPr>
              <a:t>K</a:t>
            </a:r>
            <a:r>
              <a:rPr lang="en-GB" sz="1100" b="1" dirty="0">
                <a:solidFill>
                  <a:srgbClr val="000000"/>
                </a:solidFill>
                <a:effectLst/>
                <a:ea typeface="Times New Roman" panose="02020603050405020304" pitchFamily="18" charset="0"/>
              </a:rPr>
              <a:t>ey legal frameworks </a:t>
            </a:r>
            <a:r>
              <a:rPr lang="en-GB" sz="1100" dirty="0">
                <a:solidFill>
                  <a:srgbClr val="000000"/>
                </a:solidFill>
                <a:effectLst/>
                <a:ea typeface="Times New Roman" panose="02020603050405020304" pitchFamily="18" charset="0"/>
              </a:rPr>
              <a:t>underpinning our statutory duties, legal interventions, and </a:t>
            </a:r>
            <a:r>
              <a:rPr lang="en-GB" sz="1100" b="1" dirty="0">
                <a:solidFill>
                  <a:srgbClr val="000000"/>
                </a:solidFill>
                <a:effectLst/>
                <a:ea typeface="Times New Roman" panose="02020603050405020304" pitchFamily="18" charset="0"/>
              </a:rPr>
              <a:t>professional decision making </a:t>
            </a:r>
            <a:r>
              <a:rPr lang="en-GB" sz="1100" dirty="0">
                <a:solidFill>
                  <a:srgbClr val="000000"/>
                </a:solidFill>
                <a:effectLst/>
                <a:ea typeface="Times New Roman" panose="02020603050405020304" pitchFamily="18" charset="0"/>
              </a:rPr>
              <a:t>include the: </a:t>
            </a:r>
            <a:endParaRPr lang="en-GB" sz="1100" dirty="0">
              <a:solidFill>
                <a:srgbClr val="000000"/>
              </a:solidFill>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Mental Capacity Act 2005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Human Rights Act 1998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Equality Act 2010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Mental Health Act 1993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Data Protection Act 2018</a:t>
            </a:r>
            <a:endParaRPr lang="en-GB" sz="1100" dirty="0"/>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132866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BD9F81-AC8D-436B-B33A-2EB3167EE68A}" type="slidenum">
              <a:rPr lang="en-GB" smtClean="0"/>
              <a:t>16</a:t>
            </a:fld>
            <a:endParaRPr lang="en-GB"/>
          </a:p>
        </p:txBody>
      </p:sp>
    </p:spTree>
    <p:extLst>
      <p:ext uri="{BB962C8B-B14F-4D97-AF65-F5344CB8AC3E}">
        <p14:creationId xmlns:p14="http://schemas.microsoft.com/office/powerpoint/2010/main" val="377036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17</a:t>
            </a:fld>
            <a:endParaRPr lang="en-GB"/>
          </a:p>
        </p:txBody>
      </p:sp>
    </p:spTree>
    <p:extLst>
      <p:ext uri="{BB962C8B-B14F-4D97-AF65-F5344CB8AC3E}">
        <p14:creationId xmlns:p14="http://schemas.microsoft.com/office/powerpoint/2010/main" val="34768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000000"/>
                </a:solidFill>
                <a:effectLst/>
                <a:latin typeface="+mn-lt"/>
              </a:rPr>
              <a:t>Our annual Careers Fair is an opportunity for Social Work students to find out what career opportunities are on offer across all our partners in Greater Manchester. The GMSWA Careers fair 2026 will be hosted by The University of Salford on 5</a:t>
            </a:r>
            <a:r>
              <a:rPr lang="en-GB" sz="1100" b="0" i="0" baseline="30000" dirty="0">
                <a:solidFill>
                  <a:srgbClr val="000000"/>
                </a:solidFill>
                <a:effectLst/>
                <a:latin typeface="+mn-lt"/>
              </a:rPr>
              <a:t>th</a:t>
            </a:r>
            <a:r>
              <a:rPr lang="en-GB" sz="1100" b="0" i="0" dirty="0">
                <a:solidFill>
                  <a:srgbClr val="000000"/>
                </a:solidFill>
                <a:effectLst/>
                <a:latin typeface="+mn-lt"/>
              </a:rPr>
              <a:t> March 2026. PSWs from Salford Adults and Childrens will be doing the opening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When is the right time to apply for jobs?  </a:t>
            </a:r>
            <a:r>
              <a:rPr lang="en-GB" sz="1100" dirty="0">
                <a:solidFill>
                  <a:schemeClr val="tx1"/>
                </a:solidFill>
                <a:latin typeface="Calibri" panose="020F0502020204030204" pitchFamily="34" charset="0"/>
                <a:cs typeface="Calibri" panose="020F0502020204030204" pitchFamily="34" charset="0"/>
              </a:rPr>
              <a:t>During or after the course's finish?</a:t>
            </a:r>
          </a:p>
          <a:p>
            <a:pPr>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Practice area of interest?</a:t>
            </a:r>
            <a:r>
              <a:rPr lang="en-GB" sz="1100" dirty="0">
                <a:solidFill>
                  <a:schemeClr val="accent1">
                    <a:lumMod val="75000"/>
                  </a:schemeClr>
                </a:solidFill>
                <a:latin typeface="Calibri" panose="020F0502020204030204" pitchFamily="34" charset="0"/>
                <a:cs typeface="Calibri" panose="020F0502020204030204" pitchFamily="34" charset="0"/>
              </a:rPr>
              <a:t> </a:t>
            </a:r>
            <a:r>
              <a:rPr lang="en-GB" sz="1100" dirty="0">
                <a:solidFill>
                  <a:schemeClr val="tx1"/>
                </a:solidFill>
                <a:latin typeface="Calibri" panose="020F0502020204030204" pitchFamily="34" charset="0"/>
                <a:cs typeface="Calibri" panose="020F0502020204030204" pitchFamily="34" charset="0"/>
              </a:rPr>
              <a:t>Adults, Children, Learning Disability, Mental Health…</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Where do I want to work? </a:t>
            </a:r>
            <a:r>
              <a:rPr lang="en-GB" sz="1100" dirty="0">
                <a:solidFill>
                  <a:schemeClr val="tx1"/>
                </a:solidFill>
                <a:latin typeface="Calibri" panose="020F0502020204030204" pitchFamily="34" charset="0"/>
                <a:cs typeface="Calibri" panose="020F0502020204030204" pitchFamily="34" charset="0"/>
              </a:rPr>
              <a:t>Location, area, travel, work-life balance</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Contracts? </a:t>
            </a:r>
            <a:r>
              <a:rPr lang="en-GB" sz="1100" dirty="0">
                <a:solidFill>
                  <a:schemeClr val="tx1"/>
                </a:solidFill>
                <a:latin typeface="Calibri" panose="020F0502020204030204" pitchFamily="34" charset="0"/>
                <a:cs typeface="Calibri" panose="020F0502020204030204" pitchFamily="34" charset="0"/>
              </a:rPr>
              <a:t>Permanent, Temporary or Agency</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Working Hours and Salary? </a:t>
            </a:r>
            <a:r>
              <a:rPr lang="en-GB" sz="1100" dirty="0">
                <a:solidFill>
                  <a:schemeClr val="tx1"/>
                </a:solidFill>
                <a:latin typeface="Calibri" panose="020F0502020204030204" pitchFamily="34" charset="0"/>
                <a:cs typeface="Calibri" panose="020F0502020204030204" pitchFamily="34" charset="0"/>
              </a:rPr>
              <a:t>Caring responsibilities and finances</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Job description? </a:t>
            </a:r>
            <a:r>
              <a:rPr lang="en-GB" sz="1100" dirty="0">
                <a:solidFill>
                  <a:schemeClr val="tx1"/>
                </a:solidFill>
                <a:latin typeface="Calibri" panose="020F0502020204030204" pitchFamily="34" charset="0"/>
                <a:cs typeface="Calibri" panose="020F0502020204030204" pitchFamily="34" charset="0"/>
              </a:rPr>
              <a:t>Expectations of the role and responsibilities</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Person specification? </a:t>
            </a:r>
            <a:r>
              <a:rPr lang="en-GB" sz="1100" dirty="0">
                <a:solidFill>
                  <a:schemeClr val="tx1"/>
                </a:solidFill>
                <a:latin typeface="Calibri" panose="020F0502020204030204" pitchFamily="34" charset="0"/>
                <a:cs typeface="Calibri" panose="020F0502020204030204" pitchFamily="34" charset="0"/>
              </a:rPr>
              <a:t>Meeting </a:t>
            </a:r>
            <a:r>
              <a:rPr lang="en-GB" sz="1100" u="sng" dirty="0">
                <a:solidFill>
                  <a:schemeClr val="tx1"/>
                </a:solidFill>
                <a:latin typeface="Calibri" panose="020F0502020204030204" pitchFamily="34" charset="0"/>
                <a:cs typeface="Calibri" panose="020F0502020204030204" pitchFamily="34" charset="0"/>
              </a:rPr>
              <a:t>all</a:t>
            </a:r>
            <a:r>
              <a:rPr lang="en-GB" sz="1100" dirty="0">
                <a:solidFill>
                  <a:schemeClr val="tx1"/>
                </a:solidFill>
                <a:latin typeface="Calibri" panose="020F0502020204030204" pitchFamily="34" charset="0"/>
                <a:cs typeface="Calibri" panose="020F0502020204030204" pitchFamily="34" charset="0"/>
              </a:rPr>
              <a:t> the essential criteria. Transferrable skills from integrated training programme and placement experiences</a:t>
            </a:r>
          </a:p>
          <a:p>
            <a:pPr algn="just">
              <a:buFont typeface="Wingdings" panose="05000000000000000000" pitchFamily="2" charset="2"/>
              <a:buChar char="q"/>
            </a:pPr>
            <a:r>
              <a:rPr lang="en-GB" sz="1100" b="1" dirty="0">
                <a:solidFill>
                  <a:schemeClr val="accent1">
                    <a:lumMod val="75000"/>
                  </a:schemeClr>
                </a:solidFill>
                <a:latin typeface="Calibri" panose="020F0502020204030204" pitchFamily="34" charset="0"/>
                <a:cs typeface="Calibri" panose="020F0502020204030204" pitchFamily="34" charset="0"/>
              </a:rPr>
              <a:t>What will this post offer me? </a:t>
            </a:r>
            <a:r>
              <a:rPr lang="en-GB" sz="1100" dirty="0">
                <a:solidFill>
                  <a:schemeClr val="tx1"/>
                </a:solidFill>
                <a:latin typeface="Calibri" panose="020F0502020204030204" pitchFamily="34" charset="0"/>
                <a:cs typeface="Calibri" panose="020F0502020204030204" pitchFamily="34" charset="0"/>
              </a:rPr>
              <a:t>Learning and development opportunities, progression and staff benefits, reasonable adjustments, how are Newly Qualified Social Workers (NQSWs) supported in the organisation?</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18</a:t>
            </a:fld>
            <a:endParaRPr lang="en-GB"/>
          </a:p>
        </p:txBody>
      </p:sp>
    </p:spTree>
    <p:extLst>
      <p:ext uri="{BB962C8B-B14F-4D97-AF65-F5344CB8AC3E}">
        <p14:creationId xmlns:p14="http://schemas.microsoft.com/office/powerpoint/2010/main" val="407280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Ideas; </a:t>
            </a:r>
          </a:p>
          <a:p>
            <a:pPr marL="171450" indent="-171450">
              <a:buFontTx/>
              <a:buChar char="-"/>
            </a:pPr>
            <a:r>
              <a:rPr lang="en-GB" dirty="0"/>
              <a:t>Social Graces </a:t>
            </a:r>
          </a:p>
          <a:p>
            <a:pPr marL="171450" indent="-171450">
              <a:buFontTx/>
              <a:buChar char="-"/>
            </a:pPr>
            <a:r>
              <a:rPr lang="en-GB" dirty="0"/>
              <a:t>Theories and models to practice </a:t>
            </a:r>
          </a:p>
          <a:p>
            <a:pPr marL="171450" indent="-171450">
              <a:buFontTx/>
              <a:buChar char="-"/>
            </a:pPr>
            <a:r>
              <a:rPr lang="en-GB" dirty="0"/>
              <a:t>Direct Observations of Practice </a:t>
            </a:r>
          </a:p>
          <a:p>
            <a:pPr marL="171450" indent="-171450">
              <a:buFontTx/>
              <a:buChar char="-"/>
            </a:pPr>
            <a:r>
              <a:rPr lang="en-GB" dirty="0"/>
              <a:t>Interview prep </a:t>
            </a:r>
          </a:p>
          <a:p>
            <a:pPr marL="171450" indent="-171450">
              <a:buFontTx/>
              <a:buChar char="-"/>
            </a:pPr>
            <a:r>
              <a:rPr lang="en-GB" dirty="0"/>
              <a:t>Find out more on ASYE </a:t>
            </a:r>
          </a:p>
          <a:p>
            <a:pPr marL="171450" indent="-171450">
              <a:buFontTx/>
              <a:buChar char="-"/>
            </a:pPr>
            <a:r>
              <a:rPr lang="en-GB" dirty="0"/>
              <a:t>Mini session on safeguarding </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19</a:t>
            </a:fld>
            <a:endParaRPr lang="en-GB"/>
          </a:p>
        </p:txBody>
      </p:sp>
    </p:spTree>
    <p:extLst>
      <p:ext uri="{BB962C8B-B14F-4D97-AF65-F5344CB8AC3E}">
        <p14:creationId xmlns:p14="http://schemas.microsoft.com/office/powerpoint/2010/main" val="316886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role and ask everyone to introduce self – name, university and number of days in placement.</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dirty="0"/>
          </a:p>
        </p:txBody>
      </p:sp>
    </p:spTree>
    <p:extLst>
      <p:ext uri="{BB962C8B-B14F-4D97-AF65-F5344CB8AC3E}">
        <p14:creationId xmlns:p14="http://schemas.microsoft.com/office/powerpoint/2010/main" val="288447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Name, team and university </a:t>
            </a:r>
          </a:p>
          <a:p>
            <a:pPr marL="0" indent="0">
              <a:buFont typeface="Arial" panose="020B0604020202020204" pitchFamily="34" charset="0"/>
              <a:buNone/>
            </a:pPr>
            <a:r>
              <a:rPr lang="en-GB" dirty="0"/>
              <a:t>Number of days into placement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dirty="0"/>
          </a:p>
        </p:txBody>
      </p:sp>
    </p:spTree>
    <p:extLst>
      <p:ext uri="{BB962C8B-B14F-4D97-AF65-F5344CB8AC3E}">
        <p14:creationId xmlns:p14="http://schemas.microsoft.com/office/powerpoint/2010/main" val="249889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mixture of activities today </a:t>
            </a:r>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3354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Choice between Jelly Baby tree or Emotions/Pictures</a:t>
            </a:r>
          </a:p>
        </p:txBody>
      </p:sp>
      <p:sp>
        <p:nvSpPr>
          <p:cNvPr id="4" name="Slide Number Placeholder 3"/>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20783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Adult learning theories differ to that of children</a:t>
            </a:r>
          </a:p>
          <a:p>
            <a:pPr marL="171450" indent="-171450">
              <a:buFont typeface="Arial" panose="020B0604020202020204" pitchFamily="34" charset="0"/>
              <a:buChar char="•"/>
            </a:pPr>
            <a:r>
              <a:rPr lang="en-GB" sz="1100" b="0" i="0" dirty="0">
                <a:solidFill>
                  <a:srgbClr val="000000"/>
                </a:solidFill>
                <a:effectLst/>
                <a:latin typeface="roboto" panose="02000000000000000000" pitchFamily="2" charset="0"/>
              </a:rPr>
              <a:t>Different models of learning have a different focus, and different preoccupations,</a:t>
            </a:r>
            <a:endParaRPr lang="en-GB" sz="1100" dirty="0"/>
          </a:p>
          <a:p>
            <a:pPr marL="171450" indent="-171450">
              <a:buFont typeface="Arial" panose="020B0604020202020204" pitchFamily="34" charset="0"/>
              <a:buChar char="•"/>
            </a:pPr>
            <a:r>
              <a:rPr lang="en-GB" sz="1100" b="0" i="0" dirty="0">
                <a:solidFill>
                  <a:srgbClr val="FFFFFF"/>
                </a:solidFill>
                <a:effectLst/>
                <a:latin typeface="roboto" panose="02000000000000000000" pitchFamily="2" charset="0"/>
              </a:rPr>
              <a:t>People learn differently, and this can be dependent on internal factors – such as a person’s level of aptitude and motivation – or external factors, like the person’s learning environment</a:t>
            </a:r>
          </a:p>
          <a:p>
            <a:pPr marL="171450" indent="-171450">
              <a:buFont typeface="Arial" panose="020B0604020202020204" pitchFamily="34" charset="0"/>
              <a:buChar char="•"/>
            </a:pPr>
            <a:endParaRPr lang="en-GB" sz="1100" dirty="0"/>
          </a:p>
          <a:p>
            <a:pPr marL="0" indent="0">
              <a:buFont typeface="Arial" panose="020B0604020202020204" pitchFamily="34" charset="0"/>
              <a:buNone/>
            </a:pPr>
            <a:r>
              <a:rPr lang="en-GB" sz="1100" dirty="0"/>
              <a:t>The First Example is from the work of Malcolm Knowles. Knowles described 5 assumptions about the characteristics of adult learning </a:t>
            </a:r>
          </a:p>
          <a:p>
            <a:pPr marL="228600" indent="-228600">
              <a:buFont typeface="Arial" panose="020B0604020202020204" pitchFamily="34" charset="0"/>
              <a:buAutoNum type="arabicPeriod"/>
            </a:pPr>
            <a:r>
              <a:rPr lang="en-GB" sz="1100" dirty="0"/>
              <a:t>Self Concept (becoming dependent to self directed/independent) </a:t>
            </a:r>
          </a:p>
          <a:p>
            <a:pPr marL="228600" indent="-228600">
              <a:buFont typeface="Arial" panose="020B0604020202020204" pitchFamily="34" charset="0"/>
              <a:buAutoNum type="arabicPeriod"/>
            </a:pPr>
            <a:r>
              <a:rPr lang="en-GB" sz="1100" dirty="0"/>
              <a:t>Adult Learner Experience (growing reservoir of knowledge)</a:t>
            </a:r>
          </a:p>
          <a:p>
            <a:pPr marL="0" indent="0">
              <a:buFont typeface="Arial" panose="020B0604020202020204" pitchFamily="34" charset="0"/>
              <a:buNone/>
            </a:pPr>
            <a:r>
              <a:rPr lang="en-GB" sz="1100" dirty="0"/>
              <a:t>3.   Readiness to learn (to become more confident and familiarised with own role)</a:t>
            </a:r>
          </a:p>
          <a:p>
            <a:pPr marL="0" indent="0">
              <a:buFont typeface="Arial" panose="020B0604020202020204" pitchFamily="34" charset="0"/>
              <a:buNone/>
            </a:pPr>
            <a:r>
              <a:rPr lang="en-GB" sz="1100" dirty="0"/>
              <a:t>4.   Orientation to learning (learning shifts)</a:t>
            </a:r>
          </a:p>
          <a:p>
            <a:pPr marL="228600" indent="-228600">
              <a:buFont typeface="Arial" panose="020B0604020202020204" pitchFamily="34" charset="0"/>
              <a:buAutoNum type="arabicPeriod" startAt="5"/>
            </a:pPr>
            <a:r>
              <a:rPr lang="en-GB" sz="1100" dirty="0"/>
              <a:t>Motivation (Becomes internal and Intrinsic)</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390685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Kolb (1984) – It's not just enough for someone to have an experience; without reflecting on these. Kolb suggests you have to go through the cycle to promote learning and growth. Educators can deploy coaching conversation techniques to draw learning. Some learners could become ‘stuck’ at certain parts of the learning cycle for example “active experimentation”, what would I do differently next time. </a:t>
            </a:r>
          </a:p>
          <a:p>
            <a:pPr marL="171450" indent="-171450">
              <a:buFontTx/>
              <a:buChar char="-"/>
            </a:pPr>
            <a:r>
              <a:rPr lang="en-GB" sz="1100" dirty="0"/>
              <a:t>Experience: Provide a relevant experience for them and encourage them to value the experience</a:t>
            </a:r>
          </a:p>
          <a:p>
            <a:pPr marL="171450" indent="-171450">
              <a:buFontTx/>
              <a:buChar char="-"/>
            </a:pPr>
            <a:r>
              <a:rPr lang="en-GB" sz="1100" dirty="0"/>
              <a:t>Reflection: What was happening? How did you feel? </a:t>
            </a:r>
          </a:p>
          <a:p>
            <a:pPr marL="171450" indent="-171450">
              <a:buFontTx/>
              <a:buChar char="-"/>
            </a:pPr>
            <a:r>
              <a:rPr lang="en-GB" sz="1100" dirty="0"/>
              <a:t>Conceptualisation: support to see bigger picture and create meaning. Link to organisation, legislation, theories, values/ethics and PCF</a:t>
            </a:r>
          </a:p>
          <a:p>
            <a:pPr marL="171450" indent="-171450">
              <a:buFontTx/>
              <a:buChar char="-"/>
            </a:pPr>
            <a:r>
              <a:rPr lang="en-GB" sz="1100" dirty="0"/>
              <a:t>Active Experimentation: Using learning in new experiences and plan what to do next time, how would you approach the same situation again. </a:t>
            </a:r>
          </a:p>
          <a:p>
            <a:pPr marL="171450" indent="-171450">
              <a:buFontTx/>
              <a:buChar char="-"/>
            </a:pPr>
            <a:endParaRPr lang="en-GB" sz="1100" dirty="0"/>
          </a:p>
          <a:p>
            <a:pPr marL="0" indent="0">
              <a:buFontTx/>
              <a:buNone/>
            </a:pPr>
            <a:r>
              <a:rPr lang="en-GB" sz="1100" dirty="0"/>
              <a:t>Ladder of Learning – Longstanding model used in understanding learning. We use it to understand how cognitive dissonance can be created in a learning process, which is a theory that people feel a sense of dissonance when there is conflict attitudes, beliefs and behaviours. </a:t>
            </a:r>
          </a:p>
          <a:p>
            <a:pPr marL="228600" indent="-228600">
              <a:buFontTx/>
              <a:buAutoNum type="arabicPeriod"/>
            </a:pPr>
            <a:r>
              <a:rPr lang="en-GB" sz="1100" dirty="0"/>
              <a:t>Unconscious incompetence – blissful ignorance</a:t>
            </a:r>
          </a:p>
          <a:p>
            <a:pPr marL="228600" indent="-228600">
              <a:buFontTx/>
              <a:buAutoNum type="arabicPeriod"/>
            </a:pPr>
            <a:r>
              <a:rPr lang="en-GB" sz="1100" dirty="0"/>
              <a:t>Conscious incompetence – Becoming aware we don’t know. Can be a painful and uncomfortable stage, some people give in and other take actions to take control and restore balance</a:t>
            </a:r>
          </a:p>
          <a:p>
            <a:pPr marL="228600" indent="-228600">
              <a:buFontTx/>
              <a:buAutoNum type="arabicPeriod"/>
            </a:pPr>
            <a:r>
              <a:rPr lang="en-GB" sz="1100" dirty="0"/>
              <a:t>Consciously competent – learnt a new task and quite conscious of it. </a:t>
            </a:r>
          </a:p>
          <a:p>
            <a:pPr marL="228600" indent="-228600">
              <a:buFontTx/>
              <a:buAutoNum type="arabicPeriod"/>
            </a:pPr>
            <a:r>
              <a:rPr lang="en-GB" sz="1100" dirty="0"/>
              <a:t>Unconsciously competent – familiar with a task and confident about task. Could potentially become dangerous if we do not check we are still doing it right? </a:t>
            </a:r>
          </a:p>
          <a:p>
            <a:pPr marL="0" indent="0">
              <a:buFontTx/>
              <a:buNone/>
            </a:pPr>
            <a:r>
              <a:rPr lang="en-GB" sz="1100" dirty="0"/>
              <a:t>Understanding of dissonance is useful if a NQSW is struggling with something. </a:t>
            </a:r>
          </a:p>
          <a:p>
            <a:pPr marL="0" indent="0">
              <a:buFontTx/>
              <a:buNone/>
            </a:pPr>
            <a:endParaRPr lang="en-GB" sz="1100" dirty="0"/>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128302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Most of us have a preferred and dominate learning style, it can be useful to ascertain and determine what this is. Awareness can help us understand how we learn best</a:t>
            </a:r>
          </a:p>
          <a:p>
            <a:pPr marL="171450" indent="-171450">
              <a:buFont typeface="Arial" panose="020B0604020202020204" pitchFamily="34" charset="0"/>
              <a:buChar char="•"/>
            </a:pPr>
            <a:r>
              <a:rPr lang="en-GB" sz="1100" dirty="0"/>
              <a:t>When people working together have very similar learning styles can be problematic if these are not acknowledged and conscious steps to manage, both activists and like a hands-on approach, but do not focus on reflecting or understanding theoretical perspective</a:t>
            </a:r>
          </a:p>
          <a:p>
            <a:pPr algn="l">
              <a:buFont typeface="Arial" panose="020B0604020202020204" pitchFamily="34" charset="0"/>
              <a:buNone/>
            </a:pPr>
            <a:endParaRPr lang="en-GB" sz="1100"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effectLst/>
                <a:latin typeface="Arial" panose="020B0604020202020204" pitchFamily="34" charset="0"/>
                <a:ea typeface="Calibri" panose="020F0502020204030204" pitchFamily="34" charset="0"/>
                <a:cs typeface="Times New Roman" panose="02020603050405020304" pitchFamily="18" charset="0"/>
              </a:rPr>
              <a:t>The questionnaire holds limited validity and should be used with cautious. The tool was created on findings from a small homogenous group of male business managers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Swailes</a:t>
            </a:r>
            <a:r>
              <a:rPr lang="en-GB" sz="1100" dirty="0">
                <a:effectLst/>
                <a:latin typeface="Arial" panose="020B0604020202020204" pitchFamily="34" charset="0"/>
                <a:ea typeface="Calibri" panose="020F0502020204030204" pitchFamily="34" charset="0"/>
                <a:cs typeface="Times New Roman" panose="02020603050405020304" pitchFamily="18" charset="0"/>
              </a:rPr>
              <a:t> &amp; Senior, 1999); reducing it applicability to individuals of different educational backgrounds, gender and ethnicity.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GB" sz="1100" b="0" i="0" dirty="0">
              <a:solidFill>
                <a:srgbClr val="000000"/>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476140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Task- Say doing activity “please can everyone cross your arms”– auditory, then show instruction on screen “cross your arms text”  and picture visual, do- </a:t>
            </a:r>
            <a:r>
              <a:rPr lang="en-GB" sz="1200" b="1" i="0" kern="1200" dirty="0" err="1">
                <a:solidFill>
                  <a:schemeClr val="tx1"/>
                </a:solidFill>
                <a:effectLst/>
                <a:latin typeface="+mn-lt"/>
                <a:ea typeface="+mn-ea"/>
                <a:cs typeface="+mn-cs"/>
              </a:rPr>
              <a:t>kinestheic</a:t>
            </a:r>
            <a:r>
              <a:rPr lang="en-GB" sz="1200" b="1" i="0" kern="1200" dirty="0">
                <a:solidFill>
                  <a:schemeClr val="tx1"/>
                </a:solidFill>
                <a:effectLst/>
                <a:latin typeface="+mn-lt"/>
                <a:ea typeface="+mn-ea"/>
                <a:cs typeface="+mn-cs"/>
              </a:rPr>
              <a:t>, then ask to cross the other way (left/right or right/left)</a:t>
            </a:r>
          </a:p>
          <a:p>
            <a:r>
              <a:rPr lang="en-GB" sz="1200" b="1" i="0" kern="1200" dirty="0">
                <a:solidFill>
                  <a:schemeClr val="tx1"/>
                </a:solidFill>
                <a:effectLst/>
                <a:latin typeface="+mn-lt"/>
                <a:ea typeface="+mn-ea"/>
                <a:cs typeface="+mn-cs"/>
              </a:rPr>
              <a:t>Learning Styles:</a:t>
            </a:r>
            <a:r>
              <a:rPr lang="en-GB" sz="1200" b="0" i="0" kern="1200" dirty="0">
                <a:solidFill>
                  <a:schemeClr val="tx1"/>
                </a:solidFill>
                <a:effectLst/>
                <a:latin typeface="+mn-lt"/>
                <a:ea typeface="+mn-ea"/>
                <a:cs typeface="+mn-cs"/>
              </a:rPr>
              <a:t> It illustrates that people have a preferred learning style (e.g., visual, auditory, </a:t>
            </a:r>
            <a:r>
              <a:rPr lang="en-GB" sz="1200" b="0" i="0" kern="1200" dirty="0" err="1">
                <a:solidFill>
                  <a:schemeClr val="tx1"/>
                </a:solidFill>
                <a:effectLst/>
                <a:latin typeface="+mn-lt"/>
                <a:ea typeface="+mn-ea"/>
                <a:cs typeface="+mn-cs"/>
              </a:rPr>
              <a:t>kinesthetic</a:t>
            </a:r>
            <a:r>
              <a:rPr lang="en-GB" sz="1200" b="0" i="0" kern="1200" dirty="0">
                <a:solidFill>
                  <a:schemeClr val="tx1"/>
                </a:solidFill>
                <a:effectLst/>
                <a:latin typeface="+mn-lt"/>
                <a:ea typeface="+mn-ea"/>
                <a:cs typeface="+mn-cs"/>
              </a:rPr>
              <a:t>). When forced to learn in a different modality (like being a </a:t>
            </a:r>
            <a:r>
              <a:rPr lang="en-GB" sz="1200" b="0" i="0" kern="1200" dirty="0" err="1">
                <a:solidFill>
                  <a:schemeClr val="tx1"/>
                </a:solidFill>
                <a:effectLst/>
                <a:latin typeface="+mn-lt"/>
                <a:ea typeface="+mn-ea"/>
                <a:cs typeface="+mn-cs"/>
              </a:rPr>
              <a:t>kinesthetic</a:t>
            </a:r>
            <a:r>
              <a:rPr lang="en-GB" sz="1200" b="0" i="0" kern="1200" dirty="0">
                <a:solidFill>
                  <a:schemeClr val="tx1"/>
                </a:solidFill>
                <a:effectLst/>
                <a:latin typeface="+mn-lt"/>
                <a:ea typeface="+mn-ea"/>
                <a:cs typeface="+mn-cs"/>
              </a:rPr>
              <a:t> learner and being given a leaflet to read), it can feel as awkward and inefficient as folding your arms the "unnatural" way.</a:t>
            </a:r>
          </a:p>
          <a:p>
            <a:r>
              <a:rPr lang="en-GB" sz="1200" b="1" i="0" kern="1200" dirty="0">
                <a:solidFill>
                  <a:schemeClr val="tx1"/>
                </a:solidFill>
                <a:effectLst/>
                <a:latin typeface="+mn-lt"/>
                <a:ea typeface="+mn-ea"/>
                <a:cs typeface="+mn-cs"/>
              </a:rPr>
              <a:t>Change Management:</a:t>
            </a:r>
            <a:r>
              <a:rPr lang="en-GB" sz="1200" b="0" i="0" kern="1200" dirty="0">
                <a:solidFill>
                  <a:schemeClr val="tx1"/>
                </a:solidFill>
                <a:effectLst/>
                <a:latin typeface="+mn-lt"/>
                <a:ea typeface="+mn-ea"/>
                <a:cs typeface="+mn-cs"/>
              </a:rPr>
              <a:t> It's a powerful, quick metaphor for showing why learning new things can be difficult and that changing established habits/behaviours is difficult, even when the new way is theoretically just as valid as the old. </a:t>
            </a:r>
          </a:p>
          <a:p>
            <a:r>
              <a:rPr lang="en-GB" sz="1200" b="1" i="0" kern="1200" dirty="0">
                <a:solidFill>
                  <a:schemeClr val="tx1"/>
                </a:solidFill>
                <a:effectLst/>
                <a:latin typeface="+mn-lt"/>
                <a:ea typeface="+mn-ea"/>
                <a:cs typeface="+mn-cs"/>
              </a:rPr>
              <a:t>Empathy:</a:t>
            </a:r>
            <a:r>
              <a:rPr lang="en-GB" sz="1200" b="0" i="0" kern="1200" dirty="0">
                <a:solidFill>
                  <a:schemeClr val="tx1"/>
                </a:solidFill>
                <a:effectLst/>
                <a:latin typeface="+mn-lt"/>
                <a:ea typeface="+mn-ea"/>
                <a:cs typeface="+mn-cs"/>
              </a:rPr>
              <a:t> It helps build empathy for others who do things differently, showing that their way is not "wrong," just different</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1041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2/3/2026</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researchinpractice.org.uk/dashboard/"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safeguardingchildren.salford.gov.uk/professionals/multi-agency-training/sscp-training-programme/" TargetMode="External"/><Relationship Id="rId5" Type="http://schemas.openxmlformats.org/officeDocument/2006/relationships/hyperlink" Target="https://safeguardingadults.salford.gov.uk/professionals/training-and-learning/upcoming-training/" TargetMode="External"/><Relationship Id="rId4" Type="http://schemas.openxmlformats.org/officeDocument/2006/relationships/hyperlink" Target="https://www.northerncarealliance.nhs.uk/myhub?q=%2Fmyhub"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irtualcampus.nca.nhs.uk/totara/catalog/index.php?catalog_learning_type_panel%5B%5D=course&amp;cfp_menu_categorycategor_b7043%5B%5D=Wellbeing&amp;orderbykey=text&amp;itemstyle=narrow" TargetMode="External"/><Relationship Id="rId2" Type="http://schemas.openxmlformats.org/officeDocument/2006/relationships/hyperlink" Target="https://www.northerncarealliance.nhs.uk/myhub/corporate-services/staff-experience/health-wellbeing/scarf"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forms.office.com/Pages/ResponsePage.aspx?id=fmcSmunC602liu4cWawBYUhdixo_lhREmQsjlGjST6JUM0lKSzNTM0VCV0o2VTZORThCTURMU0RONSQlQCN0PWcu"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YQB4Q12u30GBl8i8Tam-HmAONBBT5z1ErzJLfgJuvhVUMVlNNDcyOTlZUUI2SVBWTFoxU1FSS0FNQy4u&amp;route=shortur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764" y="1592558"/>
            <a:ext cx="7888188" cy="1520327"/>
          </a:xfrm>
        </p:spPr>
        <p:txBody>
          <a:bodyPr>
            <a:normAutofit fontScale="90000"/>
          </a:bodyPr>
          <a:lstStyle/>
          <a:p>
            <a:pPr algn="ctr"/>
            <a:br>
              <a:rPr lang="en-US" sz="3200" b="1" dirty="0">
                <a:solidFill>
                  <a:schemeClr val="accent1"/>
                </a:solidFill>
                <a:latin typeface="Aptos Black" panose="020B0004020202020204" pitchFamily="34" charset="0"/>
              </a:rPr>
            </a:br>
            <a:r>
              <a:rPr lang="en-US" sz="4000" b="1" dirty="0">
                <a:solidFill>
                  <a:schemeClr val="accent1"/>
                </a:solidFill>
                <a:latin typeface="Aptos Black" panose="020B0004020202020204" pitchFamily="34" charset="0"/>
              </a:rPr>
              <a:t>Salford Adults </a:t>
            </a:r>
            <a:br>
              <a:rPr lang="en-US" sz="3200" b="1" dirty="0">
                <a:solidFill>
                  <a:schemeClr val="accent1"/>
                </a:solidFill>
                <a:latin typeface="Aptos Black" panose="020B0004020202020204" pitchFamily="34" charset="0"/>
              </a:rPr>
            </a:br>
            <a:br>
              <a:rPr lang="en-US" sz="3200" b="1" dirty="0">
                <a:solidFill>
                  <a:schemeClr val="accent1"/>
                </a:solidFill>
                <a:latin typeface="Aptos Black" panose="020B0004020202020204" pitchFamily="34" charset="0"/>
              </a:rPr>
            </a:br>
            <a:r>
              <a:rPr lang="en-US" sz="4000" b="1" dirty="0">
                <a:solidFill>
                  <a:schemeClr val="accent1"/>
                </a:solidFill>
                <a:latin typeface="Aptos Black" panose="020B0004020202020204" pitchFamily="34" charset="0"/>
              </a:rPr>
              <a:t>Social Work Student </a:t>
            </a:r>
            <a:br>
              <a:rPr lang="en-US" sz="4000" b="1" dirty="0">
                <a:solidFill>
                  <a:schemeClr val="accent1"/>
                </a:solidFill>
                <a:latin typeface="Aptos Black" panose="020B0004020202020204" pitchFamily="34" charset="0"/>
              </a:rPr>
            </a:br>
            <a:r>
              <a:rPr lang="en-US" sz="4000" b="1" dirty="0">
                <a:solidFill>
                  <a:schemeClr val="accent1"/>
                </a:solidFill>
                <a:latin typeface="Aptos Black" panose="020B0004020202020204" pitchFamily="34" charset="0"/>
              </a:rPr>
              <a:t>Reflective Session</a:t>
            </a:r>
            <a:br>
              <a:rPr lang="en-US" sz="3200" b="1" dirty="0">
                <a:solidFill>
                  <a:schemeClr val="accent1"/>
                </a:solidFill>
                <a:latin typeface="+mn-lt"/>
              </a:rPr>
            </a:br>
            <a:r>
              <a:rPr lang="en-US" sz="3200" b="1" dirty="0">
                <a:solidFill>
                  <a:schemeClr val="accent1"/>
                </a:solidFill>
                <a:latin typeface="+mn-lt"/>
              </a:rPr>
              <a:t> </a:t>
            </a:r>
            <a:endParaRPr lang="en-US" sz="2700" dirty="0">
              <a:solidFill>
                <a:schemeClr val="accent1"/>
              </a:solidFill>
              <a:latin typeface="+mn-lt"/>
            </a:endParaRPr>
          </a:p>
        </p:txBody>
      </p:sp>
      <p:sp>
        <p:nvSpPr>
          <p:cNvPr id="5" name="Subtitle 4"/>
          <p:cNvSpPr>
            <a:spLocks noGrp="1"/>
          </p:cNvSpPr>
          <p:nvPr>
            <p:ph idx="4294967295"/>
          </p:nvPr>
        </p:nvSpPr>
        <p:spPr>
          <a:xfrm>
            <a:off x="579022" y="3745116"/>
            <a:ext cx="8291244" cy="2388878"/>
          </a:xfrm>
        </p:spPr>
        <p:txBody>
          <a:bodyPr>
            <a:normAutofit/>
          </a:bodyPr>
          <a:lstStyle/>
          <a:p>
            <a:pPr marL="0" indent="0" algn="ctr">
              <a:buNone/>
            </a:pPr>
            <a:endParaRPr lang="en-GB" sz="2400" dirty="0">
              <a:latin typeface="+mn-lt"/>
              <a:cs typeface="Arial" panose="020B0604020202020204" pitchFamily="34" charset="0"/>
            </a:endParaRPr>
          </a:p>
          <a:p>
            <a:pPr marL="0" indent="0" algn="ctr">
              <a:buNone/>
            </a:pPr>
            <a:endParaRPr lang="en-GB" sz="2400" dirty="0">
              <a:latin typeface="+mn-lt"/>
              <a:cs typeface="Arial" panose="020B0604020202020204" pitchFamily="34" charset="0"/>
            </a:endParaRPr>
          </a:p>
          <a:p>
            <a:pPr marL="0" indent="0" algn="ctr">
              <a:buNone/>
            </a:pPr>
            <a:r>
              <a:rPr lang="en-GB" sz="2400" dirty="0">
                <a:latin typeface="+mn-lt"/>
                <a:cs typeface="Arial" panose="020B0604020202020204" pitchFamily="34" charset="0"/>
              </a:rPr>
              <a:t>Tuesday 3 February 2026</a:t>
            </a:r>
          </a:p>
          <a:p>
            <a:pPr marL="0" indent="0" algn="ctr">
              <a:buNone/>
            </a:pPr>
            <a:r>
              <a:rPr lang="en-GB" sz="2400" dirty="0">
                <a:latin typeface="+mn-lt"/>
                <a:cs typeface="Arial" panose="020B0604020202020204" pitchFamily="34" charset="0"/>
              </a:rPr>
              <a:t>Facilitated by the ASC Learning and Development Team</a:t>
            </a:r>
          </a:p>
          <a:p>
            <a:pPr marL="0" indent="0" algn="ctr">
              <a:buNone/>
            </a:pPr>
            <a:r>
              <a:rPr lang="en-GB" sz="2400" dirty="0">
                <a:latin typeface="+mn-lt"/>
                <a:cs typeface="Arial" panose="020B0604020202020204" pitchFamily="34" charset="0"/>
              </a:rPr>
              <a:t> </a:t>
            </a:r>
          </a:p>
        </p:txBody>
      </p:sp>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8C2C0F-6BA9-B9DE-5BDA-8509E2DDE508}"/>
              </a:ext>
            </a:extLst>
          </p:cNvPr>
          <p:cNvSpPr>
            <a:spLocks noGrp="1"/>
          </p:cNvSpPr>
          <p:nvPr>
            <p:ph type="title"/>
          </p:nvPr>
        </p:nvSpPr>
        <p:spPr>
          <a:xfrm>
            <a:off x="1257299" y="752867"/>
            <a:ext cx="7258795" cy="1324760"/>
          </a:xfrm>
        </p:spPr>
        <p:txBody>
          <a:bodyPr/>
          <a:lstStyle/>
          <a:p>
            <a:r>
              <a:rPr lang="en-GB" b="1" dirty="0">
                <a:solidFill>
                  <a:schemeClr val="accent1"/>
                </a:solidFill>
                <a:latin typeface="Aptos Black" panose="020B0004020202020204" pitchFamily="34" charset="0"/>
              </a:rPr>
              <a:t>Learning Styles Activity</a:t>
            </a:r>
            <a:r>
              <a:rPr lang="en-US" dirty="0">
                <a:latin typeface="Aptos Black" panose="020B0004020202020204" pitchFamily="34" charset="0"/>
              </a:rPr>
              <a:t> </a:t>
            </a:r>
          </a:p>
        </p:txBody>
      </p:sp>
      <p:pic>
        <p:nvPicPr>
          <p:cNvPr id="3" name="Picture 2">
            <a:extLst>
              <a:ext uri="{FF2B5EF4-FFF2-40B4-BE49-F238E27FC236}">
                <a16:creationId xmlns:a16="http://schemas.microsoft.com/office/drawing/2014/main" id="{EE05E75B-2359-8772-F5E1-EADD3977B1ED}"/>
              </a:ext>
            </a:extLst>
          </p:cNvPr>
          <p:cNvPicPr>
            <a:picLocks noChangeAspect="1"/>
          </p:cNvPicPr>
          <p:nvPr/>
        </p:nvPicPr>
        <p:blipFill>
          <a:blip r:embed="rId2"/>
          <a:srcRect r="-2" b="22337"/>
          <a:stretch>
            <a:fillRect/>
          </a:stretch>
        </p:blipFill>
        <p:spPr>
          <a:xfrm>
            <a:off x="627906" y="2398794"/>
            <a:ext cx="7888188" cy="3476544"/>
          </a:xfrm>
          <a:prstGeom prst="rect">
            <a:avLst/>
          </a:prstGeom>
          <a:noFill/>
        </p:spPr>
      </p:pic>
    </p:spTree>
    <p:extLst>
      <p:ext uri="{BB962C8B-B14F-4D97-AF65-F5344CB8AC3E}">
        <p14:creationId xmlns:p14="http://schemas.microsoft.com/office/powerpoint/2010/main" val="197396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eaktime Stock Photos, Royalty Free Breaktime Images | Depositphotos">
            <a:extLst>
              <a:ext uri="{FF2B5EF4-FFF2-40B4-BE49-F238E27FC236}">
                <a16:creationId xmlns:a16="http://schemas.microsoft.com/office/drawing/2014/main" id="{6825D774-A88D-285B-2A8B-F51EDFF410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6082" y="1894902"/>
            <a:ext cx="4142342" cy="292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7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05932-4EA6-5F35-66EC-0448C5F08757}"/>
              </a:ext>
            </a:extLst>
          </p:cNvPr>
          <p:cNvSpPr txBox="1"/>
          <p:nvPr/>
        </p:nvSpPr>
        <p:spPr>
          <a:xfrm>
            <a:off x="627907" y="752867"/>
            <a:ext cx="7888188" cy="132476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latin typeface="Arial"/>
                <a:ea typeface="+mj-ea"/>
                <a:cs typeface="+mj-cs"/>
              </a:rPr>
              <a:t>Mandatory Training and CPD   </a:t>
            </a:r>
            <a:endParaRPr lang="en-US" sz="4400" kern="1200">
              <a:latin typeface="Arial"/>
              <a:ea typeface="+mj-ea"/>
              <a:cs typeface="+mj-cs"/>
            </a:endParaRPr>
          </a:p>
        </p:txBody>
      </p:sp>
      <p:pic>
        <p:nvPicPr>
          <p:cNvPr id="5" name="Picture 4">
            <a:extLst>
              <a:ext uri="{FF2B5EF4-FFF2-40B4-BE49-F238E27FC236}">
                <a16:creationId xmlns:a16="http://schemas.microsoft.com/office/drawing/2014/main" id="{CD184B02-F669-23FD-05B7-FA0957F5A04A}"/>
              </a:ext>
            </a:extLst>
          </p:cNvPr>
          <p:cNvPicPr>
            <a:picLocks noChangeAspect="1"/>
          </p:cNvPicPr>
          <p:nvPr/>
        </p:nvPicPr>
        <p:blipFill>
          <a:blip r:embed="rId3"/>
          <a:stretch>
            <a:fillRect/>
          </a:stretch>
        </p:blipFill>
        <p:spPr>
          <a:xfrm>
            <a:off x="313582" y="2278187"/>
            <a:ext cx="3101131" cy="2846079"/>
          </a:xfrm>
          <a:prstGeom prst="rect">
            <a:avLst/>
          </a:prstGeom>
          <a:noFill/>
        </p:spPr>
      </p:pic>
      <p:sp>
        <p:nvSpPr>
          <p:cNvPr id="2" name="TextBox 1">
            <a:extLst>
              <a:ext uri="{FF2B5EF4-FFF2-40B4-BE49-F238E27FC236}">
                <a16:creationId xmlns:a16="http://schemas.microsoft.com/office/drawing/2014/main" id="{7BFDC5EE-9664-0F98-9F8A-F6DD71F84B37}"/>
              </a:ext>
            </a:extLst>
          </p:cNvPr>
          <p:cNvSpPr txBox="1"/>
          <p:nvPr/>
        </p:nvSpPr>
        <p:spPr>
          <a:xfrm>
            <a:off x="3929062" y="1825746"/>
            <a:ext cx="5057775" cy="4351036"/>
          </a:xfrm>
          <a:prstGeom prst="rect">
            <a:avLst/>
          </a:prstGeom>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r>
              <a:rPr lang="en-US" sz="2400" dirty="0"/>
              <a:t>Learning Hub- Mandatory Training and CPD </a:t>
            </a:r>
            <a:r>
              <a:rPr lang="en-GB" sz="2400" dirty="0">
                <a:hlinkClick r:id="rId4"/>
              </a:rPr>
              <a:t>My Hub :: Northern Care Alliance</a:t>
            </a:r>
            <a:endParaRPr lang="en-US" sz="2400" dirty="0"/>
          </a:p>
          <a:p>
            <a:pPr marL="342900" indent="-342900">
              <a:lnSpc>
                <a:spcPct val="90000"/>
              </a:lnSpc>
              <a:spcBef>
                <a:spcPts val="1000"/>
              </a:spcBef>
              <a:buFont typeface="Arial" panose="020B0604020202020204" pitchFamily="34" charset="0"/>
              <a:buChar char="•"/>
            </a:pPr>
            <a:r>
              <a:rPr lang="en-GB" sz="2400" dirty="0">
                <a:hlinkClick r:id="rId5"/>
              </a:rPr>
              <a:t>Upcoming Training | Salford Safeguarding Adults Board</a:t>
            </a:r>
            <a:endParaRPr lang="en-GB" sz="2400" dirty="0"/>
          </a:p>
          <a:p>
            <a:pPr marL="342900" indent="-342900">
              <a:lnSpc>
                <a:spcPct val="90000"/>
              </a:lnSpc>
              <a:spcBef>
                <a:spcPts val="1000"/>
              </a:spcBef>
              <a:buFont typeface="Arial" panose="020B0604020202020204" pitchFamily="34" charset="0"/>
              <a:buChar char="•"/>
            </a:pPr>
            <a:r>
              <a:rPr lang="en-GB" sz="2400" dirty="0">
                <a:hlinkClick r:id="rId6"/>
              </a:rPr>
              <a:t>SSCP Training Programme | Salford Safeguarding Children Partnership</a:t>
            </a:r>
            <a:endParaRPr lang="en-US" sz="2400" dirty="0"/>
          </a:p>
          <a:p>
            <a:pPr marL="342900" indent="-342900">
              <a:lnSpc>
                <a:spcPct val="90000"/>
              </a:lnSpc>
              <a:spcBef>
                <a:spcPts val="1000"/>
              </a:spcBef>
              <a:buFont typeface="Arial" panose="020B0604020202020204" pitchFamily="34" charset="0"/>
              <a:buChar char="•"/>
            </a:pPr>
            <a:r>
              <a:rPr lang="en-US" sz="2400" dirty="0"/>
              <a:t>Research in Practice </a:t>
            </a:r>
            <a:r>
              <a:rPr lang="en-GB" sz="2400" dirty="0">
                <a:hlinkClick r:id="rId7"/>
              </a:rPr>
              <a:t>Dashboard | Research in Practice</a:t>
            </a:r>
            <a:r>
              <a:rPr lang="en-US" sz="2400" dirty="0"/>
              <a:t> </a:t>
            </a:r>
          </a:p>
          <a:p>
            <a:pPr marL="342900" indent="-342900">
              <a:lnSpc>
                <a:spcPct val="90000"/>
              </a:lnSpc>
              <a:spcBef>
                <a:spcPts val="1000"/>
              </a:spcBef>
              <a:buFont typeface="Arial" panose="020B0604020202020204" pitchFamily="34" charset="0"/>
              <a:buChar char="•"/>
            </a:pPr>
            <a:r>
              <a:rPr lang="en-US" sz="2400" dirty="0"/>
              <a:t>Training Bulletin </a:t>
            </a:r>
          </a:p>
          <a:p>
            <a:pPr marL="228600" indent="-228600">
              <a:lnSpc>
                <a:spcPct val="90000"/>
              </a:lnSpc>
              <a:spcBef>
                <a:spcPts val="1000"/>
              </a:spcBef>
              <a:buFont typeface="Arial"/>
              <a:buChar char="•"/>
            </a:pPr>
            <a:endParaRPr lang="en-US" sz="1300" dirty="0">
              <a:latin typeface="Arial"/>
            </a:endParaRPr>
          </a:p>
          <a:p>
            <a:pPr>
              <a:lnSpc>
                <a:spcPct val="90000"/>
              </a:lnSpc>
              <a:spcBef>
                <a:spcPts val="1000"/>
              </a:spcBef>
            </a:pPr>
            <a:endParaRPr lang="en-US" sz="1300" dirty="0">
              <a:latin typeface="Arial"/>
            </a:endParaRPr>
          </a:p>
        </p:txBody>
      </p:sp>
    </p:spTree>
    <p:extLst>
      <p:ext uri="{BB962C8B-B14F-4D97-AF65-F5344CB8AC3E}">
        <p14:creationId xmlns:p14="http://schemas.microsoft.com/office/powerpoint/2010/main" val="8247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89CF0-C546-15DB-7EDB-357840DDF7F7}"/>
              </a:ext>
            </a:extLst>
          </p:cNvPr>
          <p:cNvSpPr txBox="1"/>
          <p:nvPr/>
        </p:nvSpPr>
        <p:spPr>
          <a:xfrm>
            <a:off x="542926" y="699551"/>
            <a:ext cx="7258048" cy="3785652"/>
          </a:xfrm>
          <a:prstGeom prst="rect">
            <a:avLst/>
          </a:prstGeom>
          <a:noFill/>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hlinkClick r:id="rId2"/>
            </a:endParaRPr>
          </a:p>
          <a:p>
            <a:pPr marL="342900" indent="-342900">
              <a:buFont typeface="Arial" panose="020B0604020202020204" pitchFamily="34" charset="0"/>
              <a:buChar char="•"/>
            </a:pPr>
            <a:endParaRPr lang="en-GB" sz="2400" dirty="0">
              <a:hlinkClick r:id="rId2"/>
            </a:endParaRPr>
          </a:p>
          <a:p>
            <a:pPr marL="342900" indent="-342900">
              <a:buFont typeface="Arial" panose="020B0604020202020204" pitchFamily="34" charset="0"/>
              <a:buChar char="•"/>
            </a:pPr>
            <a:endParaRPr lang="en-GB" sz="2400" dirty="0">
              <a:hlinkClick r:id="rId2"/>
            </a:endParaRPr>
          </a:p>
          <a:p>
            <a:pPr marL="342900" indent="-342900">
              <a:buFont typeface="Arial" panose="020B0604020202020204" pitchFamily="34" charset="0"/>
              <a:buChar char="•"/>
            </a:pPr>
            <a:r>
              <a:rPr lang="en-GB" sz="2400" dirty="0">
                <a:hlinkClick r:id="rId2"/>
              </a:rPr>
              <a:t>SCARF Health and Wellbeing</a:t>
            </a:r>
            <a:endParaRPr lang="en-GB" sz="2400" dirty="0"/>
          </a:p>
          <a:p>
            <a:pPr marL="342900" indent="-342900">
              <a:buFont typeface="Arial" panose="020B0604020202020204" pitchFamily="34" charset="0"/>
              <a:buChar char="•"/>
            </a:pPr>
            <a:endParaRPr lang="en-GB" sz="2400" b="1" dirty="0">
              <a:solidFill>
                <a:schemeClr val="accent1"/>
              </a:solidFill>
            </a:endParaRPr>
          </a:p>
          <a:p>
            <a:pPr marL="342900" indent="-342900">
              <a:buFont typeface="Arial" panose="020B0604020202020204" pitchFamily="34" charset="0"/>
              <a:buChar char="•"/>
            </a:pPr>
            <a:r>
              <a:rPr lang="en-GB" sz="2400" dirty="0"/>
              <a:t>Courses Available </a:t>
            </a:r>
            <a:r>
              <a:rPr lang="en-GB" sz="2400" dirty="0">
                <a:hlinkClick r:id="rId3"/>
              </a:rPr>
              <a:t>Find learning</a:t>
            </a:r>
            <a:r>
              <a:rPr lang="en-GB" sz="2400" dirty="0"/>
              <a:t> </a:t>
            </a:r>
          </a:p>
          <a:p>
            <a:pPr marL="342900" indent="-342900">
              <a:buFont typeface="Arial" panose="020B0604020202020204" pitchFamily="34" charset="0"/>
              <a:buChar char="•"/>
            </a:pPr>
            <a:endParaRPr lang="en-GB" sz="2400" dirty="0">
              <a:latin typeface="+mn-lt"/>
            </a:endParaRPr>
          </a:p>
          <a:p>
            <a:pPr marL="342900" indent="-342900">
              <a:buFont typeface="Arial" panose="020B0604020202020204" pitchFamily="34" charset="0"/>
              <a:buChar char="•"/>
            </a:pPr>
            <a:r>
              <a:rPr lang="en-GB" sz="2400" dirty="0"/>
              <a:t>Trussell Trust </a:t>
            </a:r>
            <a:r>
              <a:rPr lang="en-GB" sz="2400" dirty="0">
                <a:solidFill>
                  <a:schemeClr val="accent1"/>
                </a:solidFill>
                <a:latin typeface="+mn-lt"/>
              </a:rPr>
              <a:t>  </a:t>
            </a:r>
            <a:r>
              <a:rPr lang="en-GB" sz="2400" dirty="0">
                <a:hlinkClick r:id="rId4"/>
              </a:rPr>
              <a:t>Foodbank Voucher Request Form</a:t>
            </a:r>
            <a:r>
              <a:rPr lang="en-GB" sz="2400" b="1" dirty="0">
                <a:solidFill>
                  <a:schemeClr val="accent1"/>
                </a:solidFill>
                <a:latin typeface="+mn-lt"/>
              </a:rPr>
              <a:t> </a:t>
            </a:r>
            <a:endParaRPr lang="en-GB" sz="2400" dirty="0"/>
          </a:p>
        </p:txBody>
      </p:sp>
      <p:pic>
        <p:nvPicPr>
          <p:cNvPr id="6" name="Picture 5">
            <a:extLst>
              <a:ext uri="{FF2B5EF4-FFF2-40B4-BE49-F238E27FC236}">
                <a16:creationId xmlns:a16="http://schemas.microsoft.com/office/drawing/2014/main" id="{868332F6-9507-E814-4F2E-C89806D24005}"/>
              </a:ext>
            </a:extLst>
          </p:cNvPr>
          <p:cNvPicPr>
            <a:picLocks noChangeAspect="1"/>
          </p:cNvPicPr>
          <p:nvPr/>
        </p:nvPicPr>
        <p:blipFill>
          <a:blip r:embed="rId5"/>
          <a:stretch>
            <a:fillRect/>
          </a:stretch>
        </p:blipFill>
        <p:spPr>
          <a:xfrm>
            <a:off x="1471614" y="971014"/>
            <a:ext cx="5734345" cy="1225613"/>
          </a:xfrm>
          <a:prstGeom prst="rect">
            <a:avLst/>
          </a:prstGeom>
        </p:spPr>
      </p:pic>
    </p:spTree>
    <p:extLst>
      <p:ext uri="{BB962C8B-B14F-4D97-AF65-F5344CB8AC3E}">
        <p14:creationId xmlns:p14="http://schemas.microsoft.com/office/powerpoint/2010/main" val="397320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5CC4-CC82-6035-A229-313043A98640}"/>
              </a:ext>
            </a:extLst>
          </p:cNvPr>
          <p:cNvSpPr>
            <a:spLocks noGrp="1"/>
          </p:cNvSpPr>
          <p:nvPr>
            <p:ph type="title"/>
          </p:nvPr>
        </p:nvSpPr>
        <p:spPr>
          <a:xfrm>
            <a:off x="680032" y="620739"/>
            <a:ext cx="7888188" cy="513182"/>
          </a:xfrm>
        </p:spPr>
        <p:txBody>
          <a:bodyPr>
            <a:noAutofit/>
          </a:bodyPr>
          <a:lstStyle/>
          <a:p>
            <a:pPr algn="ctr"/>
            <a:r>
              <a:rPr lang="en-GB" sz="3600" b="1" dirty="0">
                <a:solidFill>
                  <a:schemeClr val="accent1"/>
                </a:solidFill>
                <a:latin typeface="Aptos Black" panose="020B0004020202020204" pitchFamily="34" charset="0"/>
              </a:rPr>
              <a:t>Organisational Context </a:t>
            </a:r>
          </a:p>
        </p:txBody>
      </p:sp>
      <p:sp>
        <p:nvSpPr>
          <p:cNvPr id="3" name="Content Placeholder 2">
            <a:extLst>
              <a:ext uri="{FF2B5EF4-FFF2-40B4-BE49-F238E27FC236}">
                <a16:creationId xmlns:a16="http://schemas.microsoft.com/office/drawing/2014/main" id="{F0DA9A8D-419C-B76B-EDB3-FE483D89FC66}"/>
              </a:ext>
            </a:extLst>
          </p:cNvPr>
          <p:cNvSpPr>
            <a:spLocks noGrp="1"/>
          </p:cNvSpPr>
          <p:nvPr>
            <p:ph idx="1"/>
          </p:nvPr>
        </p:nvSpPr>
        <p:spPr>
          <a:xfrm>
            <a:off x="725098" y="1133921"/>
            <a:ext cx="7888188" cy="4624623"/>
          </a:xfrm>
        </p:spPr>
        <p:txBody>
          <a:bodyPr/>
          <a:lstStyle/>
          <a:p>
            <a:pPr marL="91440" marR="0" lvl="0" indent="-91440" algn="l" defTabSz="914400" rtl="0" eaLnBrk="1" fontAlgn="auto" latinLnBrk="0" hangingPunct="1">
              <a:lnSpc>
                <a:spcPct val="100000"/>
              </a:lnSpc>
              <a:spcBef>
                <a:spcPts val="0"/>
              </a:spcBef>
              <a:spcAft>
                <a:spcPts val="600"/>
              </a:spcAft>
              <a:buClr>
                <a:srgbClr val="E32D91"/>
              </a:buClr>
              <a:buSzPct val="100000"/>
              <a:buFont typeface="Arial" panose="020B0604020202020204" pitchFamily="34" charset="0"/>
              <a:buChar char="•"/>
              <a:tabLst/>
              <a:defRPr/>
            </a:pPr>
            <a:r>
              <a:rPr lang="en-GB"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Adult Social Care in Salford is part of the Northern Care Alliance (NCA) Foundation Trust and Greater Manchester Mental Health (GMMH) Trust</a:t>
            </a:r>
            <a:endParaRPr lang="en-GB" sz="1600" dirty="0">
              <a:latin typeface="Aptos" panose="020B0004020202020204" pitchFamily="34" charset="0"/>
              <a:ea typeface="Times New Roman" panose="02020603050405020304" pitchFamily="18" charset="0"/>
            </a:endParaRPr>
          </a:p>
          <a:p>
            <a:pPr marL="91440" marR="0" lvl="0" indent="-91440" algn="l" defTabSz="914400" rtl="0" eaLnBrk="1" fontAlgn="auto" latinLnBrk="0" hangingPunct="1">
              <a:lnSpc>
                <a:spcPct val="100000"/>
              </a:lnSpc>
              <a:spcBef>
                <a:spcPts val="0"/>
              </a:spcBef>
              <a:spcAft>
                <a:spcPts val="600"/>
              </a:spcAft>
              <a:buClr>
                <a:srgbClr val="E32D91"/>
              </a:buClr>
              <a:buSzPct val="100000"/>
              <a:buFont typeface="Arial" panose="020B0604020202020204" pitchFamily="34" charset="0"/>
              <a:buChar char="•"/>
              <a:tabLst/>
              <a:defRPr/>
            </a:pPr>
            <a:r>
              <a:rPr lang="en-GB" sz="1600" dirty="0">
                <a:latin typeface="Aptos" panose="020B0004020202020204" pitchFamily="34" charset="0"/>
                <a:ea typeface="Times New Roman" panose="02020603050405020304" pitchFamily="18" charset="0"/>
              </a:rPr>
              <a:t>We</a:t>
            </a:r>
            <a:r>
              <a:rPr lang="en-GB" sz="1600" dirty="0">
                <a:effectLst/>
                <a:latin typeface="Aptos" panose="020B0004020202020204" pitchFamily="34" charset="0"/>
                <a:ea typeface="Times New Roman" panose="02020603050405020304" pitchFamily="18" charset="0"/>
              </a:rPr>
              <a:t> are the only fully integrated organisation in Greater Manchester. </a:t>
            </a:r>
            <a:endParaRPr lang="en-GB" sz="1600" dirty="0">
              <a:latin typeface="Aptos" panose="020B0004020202020204" pitchFamily="34" charset="0"/>
              <a:ea typeface="Times New Roman" panose="02020603050405020304" pitchFamily="18" charset="0"/>
            </a:endParaRPr>
          </a:p>
          <a:p>
            <a:pPr marL="91440" marR="0" lvl="0" indent="-91440" algn="l" defTabSz="914400" rtl="0" eaLnBrk="1" fontAlgn="auto" latinLnBrk="0" hangingPunct="1">
              <a:lnSpc>
                <a:spcPct val="100000"/>
              </a:lnSpc>
              <a:spcBef>
                <a:spcPts val="0"/>
              </a:spcBef>
              <a:spcAft>
                <a:spcPts val="600"/>
              </a:spcAft>
              <a:buClr>
                <a:srgbClr val="E32D91"/>
              </a:buClr>
              <a:buSzPct val="100000"/>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Our workforce is made up of a variety of professionals who work in </a:t>
            </a:r>
            <a:r>
              <a:rPr kumimoji="0" lang="en-GB" sz="16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Community</a:t>
            </a:r>
            <a:r>
              <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 and </a:t>
            </a:r>
            <a:r>
              <a:rPr kumimoji="0" lang="en-GB" sz="16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Hospital </a:t>
            </a:r>
            <a:r>
              <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settings. </a:t>
            </a:r>
            <a:r>
              <a:rPr lang="en-GB" sz="1600" dirty="0">
                <a:effectLst/>
                <a:latin typeface="Aptos" panose="020B0004020202020204" pitchFamily="34" charset="0"/>
                <a:ea typeface="Calibri" panose="020F0502020204030204" pitchFamily="34" charset="0"/>
              </a:rPr>
              <a:t>There are approximately </a:t>
            </a:r>
            <a:r>
              <a:rPr lang="en-GB" sz="1600" b="1" u="sng" dirty="0">
                <a:effectLst/>
                <a:latin typeface="Aptos" panose="020B0004020202020204" pitchFamily="34" charset="0"/>
                <a:ea typeface="Calibri" panose="020F0502020204030204" pitchFamily="34" charset="0"/>
              </a:rPr>
              <a:t>400 staff </a:t>
            </a:r>
            <a:r>
              <a:rPr lang="en-GB" sz="1600" dirty="0">
                <a:effectLst/>
                <a:latin typeface="Aptos" panose="020B0004020202020204" pitchFamily="34" charset="0"/>
                <a:ea typeface="Calibri" panose="020F0502020204030204" pitchFamily="34" charset="0"/>
              </a:rPr>
              <a:t>in several roles across the service. </a:t>
            </a:r>
            <a:endPar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endParaRPr>
          </a:p>
          <a:p>
            <a:pPr marL="91440" marR="0" lvl="0" indent="-91440" algn="l" defTabSz="914400" rtl="0" eaLnBrk="1" fontAlgn="auto" latinLnBrk="0" hangingPunct="1">
              <a:lnSpc>
                <a:spcPct val="100000"/>
              </a:lnSpc>
              <a:spcBef>
                <a:spcPts val="0"/>
              </a:spcBef>
              <a:spcAft>
                <a:spcPts val="600"/>
              </a:spcAft>
              <a:buClr>
                <a:srgbClr val="E32D91"/>
              </a:buClr>
              <a:buSzPct val="100000"/>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We have </a:t>
            </a:r>
            <a:r>
              <a:rPr kumimoji="0" lang="en-GB" sz="16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statutory responsibilities </a:t>
            </a:r>
            <a:r>
              <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under the Care Act 2014 to provide assessment and support to adults and carers (where eligible), to help promote people’s independence, wellbeing, their outcomes, and safeguard to minimise the risk of harm. </a:t>
            </a:r>
          </a:p>
          <a:p>
            <a:pPr marL="91440" marR="0" lvl="0" indent="-91440" algn="l" defTabSz="914400" rtl="0" eaLnBrk="1" fontAlgn="auto" latinLnBrk="0" hangingPunct="1">
              <a:lnSpc>
                <a:spcPct val="100000"/>
              </a:lnSpc>
              <a:spcBef>
                <a:spcPts val="0"/>
              </a:spcBef>
              <a:spcAft>
                <a:spcPts val="600"/>
              </a:spcAft>
              <a:buClr>
                <a:srgbClr val="E32D91"/>
              </a:buClr>
              <a:buSzPct val="100000"/>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ptos" panose="020B0004020202020204" pitchFamily="34" charset="0"/>
                <a:ea typeface="Calibri" panose="020F0502020204030204" pitchFamily="34" charset="0"/>
              </a:rPr>
              <a:t> The Care Act </a:t>
            </a:r>
            <a:r>
              <a:rPr kumimoji="0" lang="en-GB" sz="1600" b="1" i="0" u="none" strike="noStrike" kern="1200" cap="none" spc="0" normalizeH="0" baseline="0" noProof="0" dirty="0">
                <a:ln>
                  <a:noFill/>
                </a:ln>
                <a:effectLst/>
                <a:uLnTx/>
                <a:uFillTx/>
                <a:latin typeface="Aptos" panose="020B0004020202020204" pitchFamily="34" charset="0"/>
                <a:ea typeface="Calibri" panose="020F0502020204030204" pitchFamily="34" charset="0"/>
              </a:rPr>
              <a:t>well-being principles </a:t>
            </a:r>
            <a:r>
              <a:rPr kumimoji="0" lang="en-GB" sz="1600" b="0" i="0" u="none" strike="noStrike" kern="1200" cap="none" spc="0" normalizeH="0" baseline="0" noProof="0" dirty="0">
                <a:ln>
                  <a:noFill/>
                </a:ln>
                <a:effectLst/>
                <a:uLnTx/>
                <a:uFillTx/>
                <a:latin typeface="Aptos" panose="020B0004020202020204" pitchFamily="34" charset="0"/>
                <a:ea typeface="Calibri" panose="020F0502020204030204" pitchFamily="34" charset="0"/>
              </a:rPr>
              <a:t>are central to our practice, to:</a:t>
            </a:r>
            <a:endParaRPr kumimoji="0" lang="en-GB" sz="1600" b="0" i="0" u="none" strike="noStrike" kern="1200" cap="none" spc="0" normalizeH="0" baseline="0" noProof="0" dirty="0">
              <a:ln>
                <a:noFill/>
              </a:ln>
              <a:effectLst/>
              <a:uLnTx/>
              <a:uFillTx/>
              <a:latin typeface="Aptos" panose="020B0004020202020204" pitchFamily="34" charset="0"/>
              <a:ea typeface="Times New Roman" panose="02020603050405020304" pitchFamily="18" charset="0"/>
            </a:endParaRPr>
          </a:p>
          <a:p>
            <a:endParaRPr lang="en-GB" dirty="0"/>
          </a:p>
        </p:txBody>
      </p:sp>
      <p:graphicFrame>
        <p:nvGraphicFramePr>
          <p:cNvPr id="4" name="Diagram 3">
            <a:extLst>
              <a:ext uri="{FF2B5EF4-FFF2-40B4-BE49-F238E27FC236}">
                <a16:creationId xmlns:a16="http://schemas.microsoft.com/office/drawing/2014/main" id="{6B5CA389-A596-4B39-17EE-3D328F244970}"/>
              </a:ext>
            </a:extLst>
          </p:cNvPr>
          <p:cNvGraphicFramePr/>
          <p:nvPr>
            <p:extLst>
              <p:ext uri="{D42A27DB-BD31-4B8C-83A1-F6EECF244321}">
                <p14:modId xmlns:p14="http://schemas.microsoft.com/office/powerpoint/2010/main" val="2030188180"/>
              </p:ext>
            </p:extLst>
          </p:nvPr>
        </p:nvGraphicFramePr>
        <p:xfrm>
          <a:off x="-457200" y="3886873"/>
          <a:ext cx="10058400" cy="1231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a:extLst>
              <a:ext uri="{FF2B5EF4-FFF2-40B4-BE49-F238E27FC236}">
                <a16:creationId xmlns:a16="http://schemas.microsoft.com/office/drawing/2014/main" id="{6531E318-06E6-697D-D603-6C3460051975}"/>
              </a:ext>
            </a:extLst>
          </p:cNvPr>
          <p:cNvGraphicFramePr>
            <a:graphicFrameLocks noGrp="1"/>
          </p:cNvGraphicFramePr>
          <p:nvPr>
            <p:extLst>
              <p:ext uri="{D42A27DB-BD31-4B8C-83A1-F6EECF244321}">
                <p14:modId xmlns:p14="http://schemas.microsoft.com/office/powerpoint/2010/main" val="3938244934"/>
              </p:ext>
            </p:extLst>
          </p:nvPr>
        </p:nvGraphicFramePr>
        <p:xfrm>
          <a:off x="1161827" y="5377658"/>
          <a:ext cx="7121562" cy="640080"/>
        </p:xfrm>
        <a:graphic>
          <a:graphicData uri="http://schemas.openxmlformats.org/drawingml/2006/table">
            <a:tbl>
              <a:tblPr firstRow="1" bandRow="1">
                <a:tableStyleId>{5C22544A-7EE6-4342-B048-85BDC9FD1C3A}</a:tableStyleId>
              </a:tblPr>
              <a:tblGrid>
                <a:gridCol w="7121562">
                  <a:extLst>
                    <a:ext uri="{9D8B030D-6E8A-4147-A177-3AD203B41FA5}">
                      <a16:colId xmlns:a16="http://schemas.microsoft.com/office/drawing/2014/main" val="437471666"/>
                    </a:ext>
                  </a:extLst>
                </a:gridCol>
              </a:tblGrid>
              <a:tr h="531554">
                <a:tc>
                  <a:txBody>
                    <a:bodyPr/>
                    <a:lstStyle/>
                    <a:p>
                      <a:pPr algn="ctr"/>
                      <a:r>
                        <a:rPr lang="en-GB" b="0" dirty="0">
                          <a:solidFill>
                            <a:schemeClr val="tx1"/>
                          </a:solidFill>
                          <a:latin typeface="Aptos" panose="020B0004020202020204" pitchFamily="34" charset="0"/>
                        </a:rPr>
                        <a:t>What other legislation do we use to inform our statutory duties, roles and responsibilities? </a:t>
                      </a:r>
                    </a:p>
                  </a:txBody>
                  <a:tcPr>
                    <a:solidFill>
                      <a:schemeClr val="bg1"/>
                    </a:solidFill>
                  </a:tcPr>
                </a:tc>
                <a:extLst>
                  <a:ext uri="{0D108BD9-81ED-4DB2-BD59-A6C34878D82A}">
                    <a16:rowId xmlns:a16="http://schemas.microsoft.com/office/drawing/2014/main" val="4146092831"/>
                  </a:ext>
                </a:extLst>
              </a:tr>
            </a:tbl>
          </a:graphicData>
        </a:graphic>
      </p:graphicFrame>
    </p:spTree>
    <p:extLst>
      <p:ext uri="{BB962C8B-B14F-4D97-AF65-F5344CB8AC3E}">
        <p14:creationId xmlns:p14="http://schemas.microsoft.com/office/powerpoint/2010/main" val="334129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5838F5-9050-33B6-1CFA-DD6DE9B1BE55}"/>
              </a:ext>
            </a:extLst>
          </p:cNvPr>
          <p:cNvPicPr>
            <a:picLocks noChangeAspect="1"/>
          </p:cNvPicPr>
          <p:nvPr/>
        </p:nvPicPr>
        <p:blipFill>
          <a:blip r:embed="rId2"/>
          <a:stretch>
            <a:fillRect/>
          </a:stretch>
        </p:blipFill>
        <p:spPr>
          <a:xfrm>
            <a:off x="385011" y="950495"/>
            <a:ext cx="8373977" cy="5077326"/>
          </a:xfrm>
          <a:prstGeom prst="rect">
            <a:avLst/>
          </a:prstGeom>
        </p:spPr>
      </p:pic>
    </p:spTree>
    <p:extLst>
      <p:ext uri="{BB962C8B-B14F-4D97-AF65-F5344CB8AC3E}">
        <p14:creationId xmlns:p14="http://schemas.microsoft.com/office/powerpoint/2010/main" val="271746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BA20A8-1487-1542-9BD6-9694DF8BB18B}"/>
              </a:ext>
            </a:extLst>
          </p:cNvPr>
          <p:cNvPicPr>
            <a:picLocks noGrp="1" noChangeAspect="1"/>
          </p:cNvPicPr>
          <p:nvPr>
            <p:ph idx="1"/>
          </p:nvPr>
        </p:nvPicPr>
        <p:blipFill>
          <a:blip r:embed="rId3"/>
          <a:stretch>
            <a:fillRect/>
          </a:stretch>
        </p:blipFill>
        <p:spPr>
          <a:xfrm>
            <a:off x="520860" y="1030147"/>
            <a:ext cx="8102279" cy="4058334"/>
          </a:xfrm>
          <a:prstGeom prst="rect">
            <a:avLst/>
          </a:prstGeom>
        </p:spPr>
      </p:pic>
      <p:graphicFrame>
        <p:nvGraphicFramePr>
          <p:cNvPr id="5" name="Table 4">
            <a:extLst>
              <a:ext uri="{FF2B5EF4-FFF2-40B4-BE49-F238E27FC236}">
                <a16:creationId xmlns:a16="http://schemas.microsoft.com/office/drawing/2014/main" id="{F9E19E01-4D57-AF61-7C72-C698FAF2F930}"/>
              </a:ext>
            </a:extLst>
          </p:cNvPr>
          <p:cNvGraphicFramePr>
            <a:graphicFrameLocks noGrp="1"/>
          </p:cNvGraphicFramePr>
          <p:nvPr>
            <p:extLst>
              <p:ext uri="{D42A27DB-BD31-4B8C-83A1-F6EECF244321}">
                <p14:modId xmlns:p14="http://schemas.microsoft.com/office/powerpoint/2010/main" val="3221870151"/>
              </p:ext>
            </p:extLst>
          </p:nvPr>
        </p:nvGraphicFramePr>
        <p:xfrm>
          <a:off x="653968" y="5375990"/>
          <a:ext cx="7836061" cy="370840"/>
        </p:xfrm>
        <a:graphic>
          <a:graphicData uri="http://schemas.openxmlformats.org/drawingml/2006/table">
            <a:tbl>
              <a:tblPr firstRow="1" bandRow="1">
                <a:tableStyleId>{5C22544A-7EE6-4342-B048-85BDC9FD1C3A}</a:tableStyleId>
              </a:tblPr>
              <a:tblGrid>
                <a:gridCol w="7836061">
                  <a:extLst>
                    <a:ext uri="{9D8B030D-6E8A-4147-A177-3AD203B41FA5}">
                      <a16:colId xmlns:a16="http://schemas.microsoft.com/office/drawing/2014/main" val="437471666"/>
                    </a:ext>
                  </a:extLst>
                </a:gridCol>
              </a:tblGrid>
              <a:tr h="370840">
                <a:tc>
                  <a:txBody>
                    <a:bodyPr/>
                    <a:lstStyle/>
                    <a:p>
                      <a:pPr algn="ctr"/>
                      <a:r>
                        <a:rPr lang="en-GB" b="0" dirty="0">
                          <a:solidFill>
                            <a:schemeClr val="tx1"/>
                          </a:solidFill>
                          <a:latin typeface="Aptos" panose="020B0004020202020204" pitchFamily="34" charset="0"/>
                        </a:rPr>
                        <a:t>This is not everything, but it helps to provide an overview of our varied roles </a:t>
                      </a:r>
                    </a:p>
                  </a:txBody>
                  <a:tcPr>
                    <a:solidFill>
                      <a:schemeClr val="bg1"/>
                    </a:solidFill>
                  </a:tcPr>
                </a:tc>
                <a:extLst>
                  <a:ext uri="{0D108BD9-81ED-4DB2-BD59-A6C34878D82A}">
                    <a16:rowId xmlns:a16="http://schemas.microsoft.com/office/drawing/2014/main" val="4146092831"/>
                  </a:ext>
                </a:extLst>
              </a:tr>
            </a:tbl>
          </a:graphicData>
        </a:graphic>
      </p:graphicFrame>
    </p:spTree>
    <p:extLst>
      <p:ext uri="{BB962C8B-B14F-4D97-AF65-F5344CB8AC3E}">
        <p14:creationId xmlns:p14="http://schemas.microsoft.com/office/powerpoint/2010/main" val="12627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C8D1F7-C4BE-8264-24DA-D84B948067A3}"/>
              </a:ext>
            </a:extLst>
          </p:cNvPr>
          <p:cNvSpPr>
            <a:spLocks noGrp="1"/>
          </p:cNvSpPr>
          <p:nvPr>
            <p:ph idx="1"/>
          </p:nvPr>
        </p:nvSpPr>
        <p:spPr>
          <a:xfrm>
            <a:off x="776931" y="1272746"/>
            <a:ext cx="7886700" cy="4725773"/>
          </a:xfrm>
        </p:spPr>
        <p:txBody>
          <a:bodyPr>
            <a:normAutofit/>
          </a:bodyPr>
          <a:lstStyle/>
          <a:p>
            <a:pPr marL="0" indent="0">
              <a:lnSpc>
                <a:spcPct val="115000"/>
              </a:lnSpc>
              <a:spcBef>
                <a:spcPts val="0"/>
              </a:spcBef>
              <a:spcAft>
                <a:spcPts val="0"/>
              </a:spcAft>
              <a:buNone/>
            </a:pPr>
            <a:r>
              <a:rPr lang="en-GB" sz="20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Types </a:t>
            </a:r>
            <a:r>
              <a:rPr lang="en-GB" sz="2000" b="1" dirty="0">
                <a:latin typeface="Aptos" panose="020B0004020202020204" pitchFamily="34" charset="0"/>
                <a:ea typeface="Calibri" panose="020F0502020204030204" pitchFamily="34" charset="0"/>
                <a:cs typeface="Times New Roman" panose="02020603050405020304" pitchFamily="18" charset="0"/>
              </a:rPr>
              <a:t>Salford </a:t>
            </a:r>
            <a:r>
              <a:rPr lang="en-GB" sz="2000" b="1"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Adult Social Care and Mental Health teams include </a:t>
            </a: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 </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Integrated Neighbourhood Teams (Generic Adults Teams)</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Learning Disability Team</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Sensory Team </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Transition Team </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Contact Team (Front door service) </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Community Mental Health Teams (from 18 to</a:t>
            </a:r>
            <a:r>
              <a:rPr lang="en-GB" sz="2000" dirty="0">
                <a:solidFill>
                  <a:schemeClr val="tx1"/>
                </a:solidFill>
                <a:latin typeface="Aptos" panose="020B0004020202020204" pitchFamily="34" charset="0"/>
                <a:ea typeface="Calibri" panose="020F0502020204030204" pitchFamily="34" charset="0"/>
                <a:cs typeface="Times New Roman" panose="02020603050405020304" pitchFamily="18" charset="0"/>
              </a:rPr>
              <a:t> Older Adults</a:t>
            </a: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Forensic Social Work Team </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Hospital Social Work Teams (Acute, Neuro)</a:t>
            </a:r>
            <a:endParaRPr lang="en-GB" sz="2000"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Intermediate Care Team (Rehabilitation, Home First, Step down)</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Deprivation of Liberty Safeguards (</a:t>
            </a:r>
            <a:r>
              <a:rPr lang="en-GB" sz="2000" dirty="0" err="1">
                <a:solidFill>
                  <a:schemeClr val="tx1"/>
                </a:solidFill>
                <a:effectLst/>
                <a:latin typeface="Aptos" panose="020B0004020202020204" pitchFamily="34" charset="0"/>
                <a:ea typeface="Calibri" panose="020F0502020204030204" pitchFamily="34" charset="0"/>
                <a:cs typeface="Times New Roman" panose="02020603050405020304" pitchFamily="18" charset="0"/>
              </a:rPr>
              <a:t>DoLS</a:t>
            </a: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t>
            </a:r>
          </a:p>
          <a:p>
            <a:pPr marL="342900" lvl="0" indent="-342900">
              <a:lnSpc>
                <a:spcPct val="115000"/>
              </a:lnSpc>
              <a:spcBef>
                <a:spcPts val="0"/>
              </a:spcBef>
              <a:spcAft>
                <a:spcPts val="0"/>
              </a:spcAft>
              <a:buFont typeface="Symbol" panose="05050102010706020507" pitchFamily="18" charset="2"/>
              <a:buChar char=""/>
            </a:pPr>
            <a:r>
              <a:rPr lang="en-GB" sz="20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rPr>
              <a:t>ASC Learning and Development Team </a:t>
            </a:r>
          </a:p>
        </p:txBody>
      </p:sp>
    </p:spTree>
    <p:extLst>
      <p:ext uri="{BB962C8B-B14F-4D97-AF65-F5344CB8AC3E}">
        <p14:creationId xmlns:p14="http://schemas.microsoft.com/office/powerpoint/2010/main" val="195471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FD46-57BC-E3E4-AA44-6F6989B8A08B}"/>
              </a:ext>
            </a:extLst>
          </p:cNvPr>
          <p:cNvSpPr>
            <a:spLocks noGrp="1"/>
          </p:cNvSpPr>
          <p:nvPr>
            <p:ph type="title"/>
          </p:nvPr>
        </p:nvSpPr>
        <p:spPr/>
        <p:txBody>
          <a:bodyPr>
            <a:normAutofit/>
          </a:bodyPr>
          <a:lstStyle/>
          <a:p>
            <a:pPr algn="ctr"/>
            <a:r>
              <a:rPr lang="en-GB" sz="3200" b="1" dirty="0">
                <a:solidFill>
                  <a:schemeClr val="accent1"/>
                </a:solidFill>
                <a:latin typeface="Aptos Black" panose="020B0004020202020204" pitchFamily="34" charset="0"/>
              </a:rPr>
              <a:t>Greater Manchester Social Work Academy Careers Fair </a:t>
            </a:r>
          </a:p>
        </p:txBody>
      </p:sp>
      <p:sp>
        <p:nvSpPr>
          <p:cNvPr id="3" name="Content Placeholder 2">
            <a:extLst>
              <a:ext uri="{FF2B5EF4-FFF2-40B4-BE49-F238E27FC236}">
                <a16:creationId xmlns:a16="http://schemas.microsoft.com/office/drawing/2014/main" id="{62F98ADC-3876-E06D-B561-061D425CEFBA}"/>
              </a:ext>
            </a:extLst>
          </p:cNvPr>
          <p:cNvSpPr>
            <a:spLocks noGrp="1"/>
          </p:cNvSpPr>
          <p:nvPr>
            <p:ph idx="1"/>
          </p:nvPr>
        </p:nvSpPr>
        <p:spPr>
          <a:xfrm>
            <a:off x="627907" y="2077627"/>
            <a:ext cx="7888188" cy="4027506"/>
          </a:xfrm>
        </p:spPr>
        <p:txBody>
          <a:bodyPr>
            <a:normAutofit fontScale="47500" lnSpcReduction="20000"/>
          </a:bodyPr>
          <a:lstStyle/>
          <a:p>
            <a:pPr marL="0" indent="0">
              <a:buNone/>
            </a:pPr>
            <a:r>
              <a:rPr lang="en-GB" sz="3600" dirty="0">
                <a:solidFill>
                  <a:schemeClr val="tx1"/>
                </a:solidFill>
                <a:latin typeface="Aptos" panose="020B0004020202020204" pitchFamily="34" charset="0"/>
                <a:cs typeface="Calibri" panose="020F0502020204030204" pitchFamily="34" charset="0"/>
              </a:rPr>
              <a:t>The event will include:</a:t>
            </a:r>
          </a:p>
          <a:p>
            <a:r>
              <a:rPr lang="en-GB" sz="3600" dirty="0">
                <a:latin typeface="Aptos" panose="020B0004020202020204" pitchFamily="34" charset="0"/>
              </a:rPr>
              <a:t>GM employer stalls</a:t>
            </a:r>
          </a:p>
          <a:p>
            <a:r>
              <a:rPr lang="en-GB" sz="3600" dirty="0">
                <a:latin typeface="Aptos" panose="020B0004020202020204" pitchFamily="34" charset="0"/>
              </a:rPr>
              <a:t>ASYE workshops and </a:t>
            </a:r>
          </a:p>
          <a:p>
            <a:r>
              <a:rPr lang="en-GB" sz="3600" dirty="0">
                <a:latin typeface="Aptos" panose="020B0004020202020204" pitchFamily="34" charset="0"/>
              </a:rPr>
              <a:t>Q+A with Newly qualified social workers</a:t>
            </a:r>
          </a:p>
          <a:p>
            <a:r>
              <a:rPr lang="en-GB" sz="3600" dirty="0">
                <a:latin typeface="Aptos" panose="020B0004020202020204" pitchFamily="34" charset="0"/>
              </a:rPr>
              <a:t>Employability workshops</a:t>
            </a:r>
          </a:p>
          <a:p>
            <a:r>
              <a:rPr lang="en-GB" sz="3600" dirty="0">
                <a:latin typeface="Aptos" panose="020B0004020202020204" pitchFamily="34" charset="0"/>
              </a:rPr>
              <a:t>Q+A with employer partners</a:t>
            </a:r>
          </a:p>
          <a:p>
            <a:r>
              <a:rPr lang="en-GB" sz="3600" dirty="0">
                <a:latin typeface="Aptos" panose="020B0004020202020204" pitchFamily="34" charset="0"/>
              </a:rPr>
              <a:t>Principal Social Worker Messages</a:t>
            </a:r>
          </a:p>
          <a:p>
            <a:pPr marL="0" indent="0">
              <a:buNone/>
            </a:pPr>
            <a:r>
              <a:rPr lang="en-GB" sz="3600" dirty="0">
                <a:latin typeface="Aptos" panose="020B0004020202020204" pitchFamily="34" charset="0"/>
              </a:rPr>
              <a:t>And much more …..</a:t>
            </a:r>
          </a:p>
          <a:p>
            <a:pPr marL="0" indent="0">
              <a:buNone/>
            </a:pPr>
            <a:endParaRPr lang="en-GB" dirty="0"/>
          </a:p>
          <a:p>
            <a:pPr marL="0" indent="0">
              <a:buNone/>
            </a:pPr>
            <a:endParaRPr lang="en-GB" dirty="0"/>
          </a:p>
          <a:p>
            <a:pPr marL="0" indent="0">
              <a:buNone/>
            </a:pPr>
            <a:r>
              <a:rPr lang="en-GB" b="1" dirty="0">
                <a:latin typeface="Aptos" panose="020B0004020202020204" pitchFamily="34" charset="0"/>
              </a:rPr>
              <a:t>Date and Time</a:t>
            </a:r>
            <a:r>
              <a:rPr lang="en-GB" dirty="0">
                <a:latin typeface="Aptos" panose="020B0004020202020204" pitchFamily="34" charset="0"/>
              </a:rPr>
              <a:t>: Thursday 5 March 2026, 10am-4pm (registration from 9.30am)</a:t>
            </a:r>
          </a:p>
          <a:p>
            <a:pPr marL="0" indent="0">
              <a:buNone/>
            </a:pPr>
            <a:r>
              <a:rPr lang="en-GB" b="1" dirty="0">
                <a:latin typeface="Aptos" panose="020B0004020202020204" pitchFamily="34" charset="0"/>
              </a:rPr>
              <a:t>Venue: </a:t>
            </a:r>
            <a:r>
              <a:rPr lang="en-GB" dirty="0">
                <a:latin typeface="Aptos" panose="020B0004020202020204" pitchFamily="34" charset="0"/>
              </a:rPr>
              <a:t>University of Salford, Maxwell Building, 43 Crescent, Salford, M5 4WT</a:t>
            </a:r>
          </a:p>
          <a:p>
            <a:pPr marL="0" indent="0" algn="ctr">
              <a:buNone/>
            </a:pPr>
            <a:br>
              <a:rPr lang="en-GB" dirty="0"/>
            </a:br>
            <a:r>
              <a:rPr lang="en-GB" dirty="0">
                <a:hlinkClick r:id="rId3"/>
              </a:rPr>
              <a:t>GMSWA Social Work Careers Fair 2026. Student Registration</a:t>
            </a:r>
            <a:endParaRPr lang="en-GB" dirty="0"/>
          </a:p>
        </p:txBody>
      </p:sp>
      <p:pic>
        <p:nvPicPr>
          <p:cNvPr id="8" name="Picture 7">
            <a:extLst>
              <a:ext uri="{FF2B5EF4-FFF2-40B4-BE49-F238E27FC236}">
                <a16:creationId xmlns:a16="http://schemas.microsoft.com/office/drawing/2014/main" id="{B7562A8F-872F-9543-7A71-686F85D7A223}"/>
              </a:ext>
            </a:extLst>
          </p:cNvPr>
          <p:cNvPicPr>
            <a:picLocks noChangeAspect="1"/>
          </p:cNvPicPr>
          <p:nvPr/>
        </p:nvPicPr>
        <p:blipFill>
          <a:blip r:embed="rId4"/>
          <a:stretch>
            <a:fillRect/>
          </a:stretch>
        </p:blipFill>
        <p:spPr>
          <a:xfrm>
            <a:off x="4856481" y="1981200"/>
            <a:ext cx="4131108" cy="2799174"/>
          </a:xfrm>
          <a:prstGeom prst="rect">
            <a:avLst/>
          </a:prstGeom>
        </p:spPr>
      </p:pic>
    </p:spTree>
    <p:extLst>
      <p:ext uri="{BB962C8B-B14F-4D97-AF65-F5344CB8AC3E}">
        <p14:creationId xmlns:p14="http://schemas.microsoft.com/office/powerpoint/2010/main" val="399016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BEA3-BC35-4E60-8FA5-7F6FE5E85DB0}"/>
              </a:ext>
            </a:extLst>
          </p:cNvPr>
          <p:cNvSpPr>
            <a:spLocks noGrp="1"/>
          </p:cNvSpPr>
          <p:nvPr>
            <p:ph type="title"/>
          </p:nvPr>
        </p:nvSpPr>
        <p:spPr/>
        <p:txBody>
          <a:bodyPr>
            <a:normAutofit/>
          </a:bodyPr>
          <a:lstStyle/>
          <a:p>
            <a:pPr algn="ctr"/>
            <a:r>
              <a:rPr lang="en-GB" sz="3600" b="1" dirty="0">
                <a:solidFill>
                  <a:schemeClr val="accent1"/>
                </a:solidFill>
                <a:latin typeface="Aptos Black" panose="020B0004020202020204" pitchFamily="34" charset="0"/>
              </a:rPr>
              <a:t>Thank you for attending</a:t>
            </a:r>
          </a:p>
        </p:txBody>
      </p:sp>
      <p:sp>
        <p:nvSpPr>
          <p:cNvPr id="3" name="Content Placeholder 2">
            <a:extLst>
              <a:ext uri="{FF2B5EF4-FFF2-40B4-BE49-F238E27FC236}">
                <a16:creationId xmlns:a16="http://schemas.microsoft.com/office/drawing/2014/main" id="{0471F575-8DB9-24E5-176D-2F2B99FB6436}"/>
              </a:ext>
            </a:extLst>
          </p:cNvPr>
          <p:cNvSpPr>
            <a:spLocks noGrp="1"/>
          </p:cNvSpPr>
          <p:nvPr>
            <p:ph idx="1"/>
          </p:nvPr>
        </p:nvSpPr>
        <p:spPr/>
        <p:txBody>
          <a:bodyPr/>
          <a:lstStyle/>
          <a:p>
            <a:endParaRPr lang="en-GB" dirty="0"/>
          </a:p>
          <a:p>
            <a:pPr algn="ctr"/>
            <a:endParaRPr lang="en-GB" dirty="0">
              <a:latin typeface="+mn-lt"/>
            </a:endParaRPr>
          </a:p>
          <a:p>
            <a:pPr marL="0" indent="0" algn="ctr">
              <a:buNone/>
            </a:pPr>
            <a:r>
              <a:rPr lang="en-GB" dirty="0">
                <a:latin typeface="Aptos" panose="020B0004020202020204" pitchFamily="34" charset="0"/>
              </a:rPr>
              <a:t>What do feel would be helpful for future sessions? </a:t>
            </a:r>
          </a:p>
        </p:txBody>
      </p:sp>
    </p:spTree>
    <p:extLst>
      <p:ext uri="{BB962C8B-B14F-4D97-AF65-F5344CB8AC3E}">
        <p14:creationId xmlns:p14="http://schemas.microsoft.com/office/powerpoint/2010/main" val="382108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AED758D0-9C7D-F79D-E0AF-8993A8DE1B26}"/>
              </a:ext>
            </a:extLst>
          </p:cNvPr>
          <p:cNvGraphicFramePr>
            <a:graphicFrameLocks noGrp="1"/>
          </p:cNvGraphicFramePr>
          <p:nvPr>
            <p:extLst>
              <p:ext uri="{D42A27DB-BD31-4B8C-83A1-F6EECF244321}">
                <p14:modId xmlns:p14="http://schemas.microsoft.com/office/powerpoint/2010/main" val="1083924490"/>
              </p:ext>
            </p:extLst>
          </p:nvPr>
        </p:nvGraphicFramePr>
        <p:xfrm>
          <a:off x="716152" y="862261"/>
          <a:ext cx="7799941" cy="4222305"/>
        </p:xfrm>
        <a:graphic>
          <a:graphicData uri="http://schemas.openxmlformats.org/drawingml/2006/table">
            <a:tbl>
              <a:tblPr firstRow="1" bandRow="1">
                <a:tableStyleId>{2D5ABB26-0587-4C30-8999-92F81FD0307C}</a:tableStyleId>
              </a:tblPr>
              <a:tblGrid>
                <a:gridCol w="7799941">
                  <a:extLst>
                    <a:ext uri="{9D8B030D-6E8A-4147-A177-3AD203B41FA5}">
                      <a16:colId xmlns:a16="http://schemas.microsoft.com/office/drawing/2014/main" val="2445099954"/>
                    </a:ext>
                  </a:extLst>
                </a:gridCol>
              </a:tblGrid>
              <a:tr h="4222305">
                <a:tc>
                  <a:txBody>
                    <a:bodyPr/>
                    <a:lstStyle/>
                    <a:p>
                      <a:pPr algn="l"/>
                      <a:endParaRPr lang="en-GB" sz="2000" dirty="0">
                        <a:latin typeface="+mn-lt"/>
                        <a:cs typeface="Arial" panose="020B0604020202020204" pitchFamily="34" charset="0"/>
                      </a:endParaRPr>
                    </a:p>
                  </a:txBody>
                  <a:tcPr/>
                </a:tc>
                <a:extLst>
                  <a:ext uri="{0D108BD9-81ED-4DB2-BD59-A6C34878D82A}">
                    <a16:rowId xmlns:a16="http://schemas.microsoft.com/office/drawing/2014/main" val="834925465"/>
                  </a:ext>
                </a:extLst>
              </a:tr>
            </a:tbl>
          </a:graphicData>
        </a:graphic>
      </p:graphicFrame>
      <p:sp>
        <p:nvSpPr>
          <p:cNvPr id="2" name="Title 1">
            <a:extLst>
              <a:ext uri="{FF2B5EF4-FFF2-40B4-BE49-F238E27FC236}">
                <a16:creationId xmlns:a16="http://schemas.microsoft.com/office/drawing/2014/main" id="{D34303DB-57A9-DC31-01BB-7CDB7A579C6E}"/>
              </a:ext>
            </a:extLst>
          </p:cNvPr>
          <p:cNvSpPr>
            <a:spLocks noGrp="1"/>
          </p:cNvSpPr>
          <p:nvPr>
            <p:ph type="title"/>
          </p:nvPr>
        </p:nvSpPr>
        <p:spPr>
          <a:xfrm>
            <a:off x="627907" y="752867"/>
            <a:ext cx="7888188" cy="901762"/>
          </a:xfrm>
        </p:spPr>
        <p:txBody>
          <a:bodyPr>
            <a:normAutofit/>
          </a:bodyPr>
          <a:lstStyle/>
          <a:p>
            <a:pPr algn="ctr"/>
            <a:r>
              <a:rPr lang="en-GB" sz="3600" b="1" dirty="0">
                <a:solidFill>
                  <a:schemeClr val="accent1"/>
                </a:solidFill>
                <a:latin typeface="Aptos Black" panose="020B0004020202020204" pitchFamily="34" charset="0"/>
                <a:cs typeface="Arial" panose="020B0604020202020204" pitchFamily="34" charset="0"/>
              </a:rPr>
              <a:t>Housekeeping</a:t>
            </a:r>
            <a:r>
              <a:rPr lang="en-GB" sz="3600" b="1" dirty="0">
                <a:solidFill>
                  <a:schemeClr val="accent1"/>
                </a:solidFill>
                <a:latin typeface="+mn-lt"/>
                <a:cs typeface="Arial" panose="020B0604020202020204" pitchFamily="34" charset="0"/>
              </a:rPr>
              <a:t> </a:t>
            </a:r>
          </a:p>
        </p:txBody>
      </p:sp>
      <p:sp>
        <p:nvSpPr>
          <p:cNvPr id="3" name="Rectangle 2">
            <a:extLst>
              <a:ext uri="{FF2B5EF4-FFF2-40B4-BE49-F238E27FC236}">
                <a16:creationId xmlns:a16="http://schemas.microsoft.com/office/drawing/2014/main" id="{6A35E6F9-F2CB-FA56-0008-F56B42C836C9}"/>
              </a:ext>
            </a:extLst>
          </p:cNvPr>
          <p:cNvSpPr/>
          <p:nvPr/>
        </p:nvSpPr>
        <p:spPr>
          <a:xfrm>
            <a:off x="1090667" y="1873366"/>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Time for Reflection</a:t>
            </a:r>
          </a:p>
        </p:txBody>
      </p:sp>
      <p:sp>
        <p:nvSpPr>
          <p:cNvPr id="7" name="Rectangle 6">
            <a:extLst>
              <a:ext uri="{FF2B5EF4-FFF2-40B4-BE49-F238E27FC236}">
                <a16:creationId xmlns:a16="http://schemas.microsoft.com/office/drawing/2014/main" id="{A594F836-079B-0CD7-A2FE-5258EF4AB121}"/>
              </a:ext>
            </a:extLst>
          </p:cNvPr>
          <p:cNvSpPr/>
          <p:nvPr/>
        </p:nvSpPr>
        <p:spPr>
          <a:xfrm>
            <a:off x="4781259" y="1873366"/>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Listening and partaking</a:t>
            </a:r>
          </a:p>
        </p:txBody>
      </p:sp>
      <p:sp>
        <p:nvSpPr>
          <p:cNvPr id="8" name="Rectangle 7">
            <a:extLst>
              <a:ext uri="{FF2B5EF4-FFF2-40B4-BE49-F238E27FC236}">
                <a16:creationId xmlns:a16="http://schemas.microsoft.com/office/drawing/2014/main" id="{5498EAE8-51BF-165C-2631-A2D12D3881AD}"/>
              </a:ext>
            </a:extLst>
          </p:cNvPr>
          <p:cNvSpPr/>
          <p:nvPr/>
        </p:nvSpPr>
        <p:spPr>
          <a:xfrm>
            <a:off x="1090667" y="3071342"/>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Respecting others' opinions</a:t>
            </a:r>
          </a:p>
        </p:txBody>
      </p:sp>
      <p:sp>
        <p:nvSpPr>
          <p:cNvPr id="9" name="Rectangle 8">
            <a:extLst>
              <a:ext uri="{FF2B5EF4-FFF2-40B4-BE49-F238E27FC236}">
                <a16:creationId xmlns:a16="http://schemas.microsoft.com/office/drawing/2014/main" id="{56E5E11E-6830-D263-DE4D-67B7823D1518}"/>
              </a:ext>
            </a:extLst>
          </p:cNvPr>
          <p:cNvSpPr/>
          <p:nvPr/>
        </p:nvSpPr>
        <p:spPr>
          <a:xfrm>
            <a:off x="4819877" y="3071342"/>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Self-Care</a:t>
            </a:r>
          </a:p>
        </p:txBody>
      </p:sp>
      <p:sp>
        <p:nvSpPr>
          <p:cNvPr id="10" name="Rectangle 9">
            <a:extLst>
              <a:ext uri="{FF2B5EF4-FFF2-40B4-BE49-F238E27FC236}">
                <a16:creationId xmlns:a16="http://schemas.microsoft.com/office/drawing/2014/main" id="{B9785099-F05B-AA6B-6A26-E2C3260ED1D6}"/>
              </a:ext>
            </a:extLst>
          </p:cNvPr>
          <p:cNvSpPr/>
          <p:nvPr/>
        </p:nvSpPr>
        <p:spPr>
          <a:xfrm>
            <a:off x="1072016" y="4269318"/>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Confidentiality</a:t>
            </a:r>
          </a:p>
        </p:txBody>
      </p:sp>
      <p:sp>
        <p:nvSpPr>
          <p:cNvPr id="11" name="Rectangle 10">
            <a:extLst>
              <a:ext uri="{FF2B5EF4-FFF2-40B4-BE49-F238E27FC236}">
                <a16:creationId xmlns:a16="http://schemas.microsoft.com/office/drawing/2014/main" id="{ACE6A742-1BA7-EB57-E7B2-B01D52C04502}"/>
              </a:ext>
            </a:extLst>
          </p:cNvPr>
          <p:cNvSpPr/>
          <p:nvPr/>
        </p:nvSpPr>
        <p:spPr>
          <a:xfrm>
            <a:off x="4819877" y="4286676"/>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Phones on Silent</a:t>
            </a:r>
          </a:p>
        </p:txBody>
      </p:sp>
    </p:spTree>
    <p:extLst>
      <p:ext uri="{BB962C8B-B14F-4D97-AF65-F5344CB8AC3E}">
        <p14:creationId xmlns:p14="http://schemas.microsoft.com/office/powerpoint/2010/main" val="310126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90AE-6728-6757-ECEC-CA8C90A5B40F}"/>
              </a:ext>
            </a:extLst>
          </p:cNvPr>
          <p:cNvSpPr>
            <a:spLocks noGrp="1"/>
          </p:cNvSpPr>
          <p:nvPr>
            <p:ph type="title"/>
          </p:nvPr>
        </p:nvSpPr>
        <p:spPr>
          <a:xfrm>
            <a:off x="627907" y="752867"/>
            <a:ext cx="7888188" cy="901762"/>
          </a:xfrm>
        </p:spPr>
        <p:txBody>
          <a:bodyPr>
            <a:normAutofit/>
          </a:bodyPr>
          <a:lstStyle/>
          <a:p>
            <a:pPr algn="ctr"/>
            <a:r>
              <a:rPr lang="en-GB" sz="3600" b="1" dirty="0">
                <a:solidFill>
                  <a:schemeClr val="accent1"/>
                </a:solidFill>
                <a:latin typeface="Aptos Black" panose="020B0004020202020204" pitchFamily="34" charset="0"/>
                <a:cs typeface="Arial" panose="020B0604020202020204" pitchFamily="34" charset="0"/>
              </a:rPr>
              <a:t>Introductions </a:t>
            </a:r>
          </a:p>
        </p:txBody>
      </p:sp>
      <p:sp>
        <p:nvSpPr>
          <p:cNvPr id="3" name="Subtitle 2">
            <a:extLst>
              <a:ext uri="{FF2B5EF4-FFF2-40B4-BE49-F238E27FC236}">
                <a16:creationId xmlns:a16="http://schemas.microsoft.com/office/drawing/2014/main" id="{E6340E42-6B92-AAD2-8581-54CE718A393B}"/>
              </a:ext>
            </a:extLst>
          </p:cNvPr>
          <p:cNvSpPr>
            <a:spLocks noGrp="1"/>
          </p:cNvSpPr>
          <p:nvPr>
            <p:ph idx="1"/>
          </p:nvPr>
        </p:nvSpPr>
        <p:spPr>
          <a:xfrm>
            <a:off x="627907" y="1567543"/>
            <a:ext cx="7888188" cy="4122057"/>
          </a:xfrm>
        </p:spPr>
        <p:txBody>
          <a:bodyPr>
            <a:normAutofit/>
          </a:bodyPr>
          <a:lstStyle/>
          <a:p>
            <a:pPr>
              <a:lnSpc>
                <a:spcPct val="90000"/>
              </a:lnSpc>
              <a:spcBef>
                <a:spcPts val="1000"/>
              </a:spcBef>
              <a:buFont typeface="Wingdings" panose="05000000000000000000" pitchFamily="2" charset="2"/>
              <a:buChar char="Ø"/>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90000"/>
              </a:lnSpc>
              <a:spcBef>
                <a:spcPts val="1000"/>
              </a:spcBef>
              <a:buNone/>
            </a:pPr>
            <a:r>
              <a:rPr lang="en-GB" sz="3600" dirty="0">
                <a:solidFill>
                  <a:srgbClr val="000000"/>
                </a:solidFill>
                <a:latin typeface="Aptos" panose="020B0004020202020204" pitchFamily="34" charset="0"/>
                <a:ea typeface="Calibri" panose="020F0502020204030204" pitchFamily="34" charset="0"/>
                <a:cs typeface="Arial" panose="020B0604020202020204" pitchFamily="34" charset="0"/>
              </a:rPr>
              <a:t>Who is here? </a:t>
            </a:r>
          </a:p>
          <a:p>
            <a:pPr marL="0" indent="0" algn="ctr">
              <a:lnSpc>
                <a:spcPct val="90000"/>
              </a:lnSpc>
              <a:spcBef>
                <a:spcPts val="1000"/>
              </a:spcBef>
              <a:buNone/>
            </a:pPr>
            <a:endParaRPr lang="en-GB" sz="3600" dirty="0">
              <a:solidFill>
                <a:srgbClr val="000000"/>
              </a:solidFill>
              <a:latin typeface="+mn-lt"/>
              <a:ea typeface="Calibri" panose="020F0502020204030204" pitchFamily="34" charset="0"/>
              <a:cs typeface="Arial" panose="020B0604020202020204" pitchFamily="34" charset="0"/>
            </a:endParaRPr>
          </a:p>
          <a:p>
            <a:pPr marL="0" indent="0" algn="ctr">
              <a:lnSpc>
                <a:spcPct val="90000"/>
              </a:lnSpc>
              <a:spcBef>
                <a:spcPts val="1000"/>
              </a:spcBef>
              <a:buNone/>
            </a:pPr>
            <a:endParaRPr lang="en-GB" sz="3600" dirty="0">
              <a:solidFill>
                <a:srgbClr val="000000"/>
              </a:solidFill>
              <a:latin typeface="+mn-lt"/>
              <a:ea typeface="Calibri" panose="020F0502020204030204" pitchFamily="34" charset="0"/>
              <a:cs typeface="Arial" panose="020B0604020202020204" pitchFamily="34" charset="0"/>
            </a:endParaRPr>
          </a:p>
          <a:p>
            <a:pPr marL="0" indent="0">
              <a:lnSpc>
                <a:spcPct val="90000"/>
              </a:lnSpc>
              <a:spcBef>
                <a:spcPts val="1000"/>
              </a:spcBef>
              <a:buNone/>
            </a:pPr>
            <a:endPar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90000"/>
              </a:lnSpc>
              <a:spcBef>
                <a:spcPts val="1000"/>
              </a:spcBef>
              <a:buFont typeface="Wingdings" panose="05000000000000000000" pitchFamily="2" charset="2"/>
              <a:buChar char="Ø"/>
            </a:pPr>
            <a:endParaRPr lang="en-GB" sz="1800" dirty="0">
              <a:solidFill>
                <a:srgbClr val="000000"/>
              </a:solidFill>
              <a:latin typeface="+mn-lt"/>
              <a:ea typeface="Times New Roman" panose="02020603050405020304" pitchFamily="18" charset="0"/>
              <a:cs typeface="Times New Roman" panose="02020603050405020304" pitchFamily="18" charset="0"/>
            </a:endParaRPr>
          </a:p>
          <a:p>
            <a:pPr marL="0" indent="0" algn="l">
              <a:lnSpc>
                <a:spcPct val="90000"/>
              </a:lnSpc>
              <a:buNone/>
            </a:pPr>
            <a:endParaRPr lang="en-GB" sz="1400" dirty="0"/>
          </a:p>
          <a:p>
            <a:pPr algn="l"/>
            <a:endParaRPr lang="en-GB" sz="1800" dirty="0"/>
          </a:p>
        </p:txBody>
      </p:sp>
      <p:pic>
        <p:nvPicPr>
          <p:cNvPr id="4" name="Picture 3">
            <a:extLst>
              <a:ext uri="{FF2B5EF4-FFF2-40B4-BE49-F238E27FC236}">
                <a16:creationId xmlns:a16="http://schemas.microsoft.com/office/drawing/2014/main" id="{5DCEC050-A55C-7846-9CAF-5C4E231D8295}"/>
              </a:ext>
            </a:extLst>
          </p:cNvPr>
          <p:cNvPicPr>
            <a:picLocks noChangeAspect="1"/>
          </p:cNvPicPr>
          <p:nvPr/>
        </p:nvPicPr>
        <p:blipFill>
          <a:blip r:embed="rId3"/>
          <a:stretch>
            <a:fillRect/>
          </a:stretch>
        </p:blipFill>
        <p:spPr>
          <a:xfrm>
            <a:off x="3379252" y="2557008"/>
            <a:ext cx="2143125" cy="2143125"/>
          </a:xfrm>
          <a:prstGeom prst="rect">
            <a:avLst/>
          </a:prstGeom>
        </p:spPr>
      </p:pic>
    </p:spTree>
    <p:extLst>
      <p:ext uri="{BB962C8B-B14F-4D97-AF65-F5344CB8AC3E}">
        <p14:creationId xmlns:p14="http://schemas.microsoft.com/office/powerpoint/2010/main" val="388211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6C9C-42A0-77FA-1606-C9094C441F67}"/>
              </a:ext>
            </a:extLst>
          </p:cNvPr>
          <p:cNvSpPr>
            <a:spLocks noGrp="1"/>
          </p:cNvSpPr>
          <p:nvPr>
            <p:ph type="title"/>
          </p:nvPr>
        </p:nvSpPr>
        <p:spPr>
          <a:xfrm>
            <a:off x="627907" y="752867"/>
            <a:ext cx="7888188" cy="1324760"/>
          </a:xfrm>
        </p:spPr>
        <p:txBody>
          <a:bodyPr anchor="ctr">
            <a:normAutofit/>
          </a:bodyPr>
          <a:lstStyle/>
          <a:p>
            <a:pPr algn="ctr"/>
            <a:r>
              <a:rPr lang="en-GB" b="1" dirty="0">
                <a:solidFill>
                  <a:schemeClr val="accent1"/>
                </a:solidFill>
                <a:latin typeface="Aptos Black" panose="020B0004020202020204" pitchFamily="34" charset="0"/>
              </a:rPr>
              <a:t>Today's session</a:t>
            </a:r>
          </a:p>
        </p:txBody>
      </p:sp>
      <p:graphicFrame>
        <p:nvGraphicFramePr>
          <p:cNvPr id="5" name="Content Placeholder 2">
            <a:extLst>
              <a:ext uri="{FF2B5EF4-FFF2-40B4-BE49-F238E27FC236}">
                <a16:creationId xmlns:a16="http://schemas.microsoft.com/office/drawing/2014/main" id="{569B370F-C43A-ED6C-6C5F-8B4BB39B54E9}"/>
              </a:ext>
            </a:extLst>
          </p:cNvPr>
          <p:cNvGraphicFramePr>
            <a:graphicFrameLocks noGrp="1"/>
          </p:cNvGraphicFramePr>
          <p:nvPr>
            <p:ph idx="1"/>
            <p:extLst>
              <p:ext uri="{D42A27DB-BD31-4B8C-83A1-F6EECF244321}">
                <p14:modId xmlns:p14="http://schemas.microsoft.com/office/powerpoint/2010/main" val="528022038"/>
              </p:ext>
            </p:extLst>
          </p:nvPr>
        </p:nvGraphicFramePr>
        <p:xfrm>
          <a:off x="627905" y="1752600"/>
          <a:ext cx="7888190"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03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54C9A5-D51A-3D1D-ADF8-6BCD02D128D8}"/>
              </a:ext>
            </a:extLst>
          </p:cNvPr>
          <p:cNvSpPr>
            <a:spLocks noGrp="1"/>
          </p:cNvSpPr>
          <p:nvPr>
            <p:ph type="title"/>
          </p:nvPr>
        </p:nvSpPr>
        <p:spPr>
          <a:xfrm>
            <a:off x="627907" y="752867"/>
            <a:ext cx="7888188" cy="1324760"/>
          </a:xfrm>
        </p:spPr>
        <p:txBody>
          <a:bodyPr anchor="ctr">
            <a:normAutofit/>
          </a:bodyPr>
          <a:lstStyle/>
          <a:p>
            <a:pPr marL="0" indent="0">
              <a:buNone/>
            </a:pPr>
            <a:endParaRPr lang="en-GB" b="1" dirty="0"/>
          </a:p>
          <a:p>
            <a:pPr marL="0" indent="0" algn="ctr">
              <a:buNone/>
            </a:pPr>
            <a:r>
              <a:rPr lang="en-GB" b="1" dirty="0">
                <a:solidFill>
                  <a:schemeClr val="accent1"/>
                </a:solidFill>
                <a:latin typeface="Aptos Black" panose="020B0004020202020204" pitchFamily="34" charset="0"/>
              </a:rPr>
              <a:t>Reflective Activity </a:t>
            </a:r>
          </a:p>
        </p:txBody>
      </p:sp>
      <p:pic>
        <p:nvPicPr>
          <p:cNvPr id="4" name="Graphic 3" descr="Reflection outline">
            <a:extLst>
              <a:ext uri="{FF2B5EF4-FFF2-40B4-BE49-F238E27FC236}">
                <a16:creationId xmlns:a16="http://schemas.microsoft.com/office/drawing/2014/main" id="{3C3DAC1D-32E2-63AA-C8DB-A2F2871CB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3729" y="2213056"/>
            <a:ext cx="3476544" cy="3476544"/>
          </a:xfrm>
          <a:prstGeom prst="rect">
            <a:avLst/>
          </a:prstGeom>
        </p:spPr>
      </p:pic>
    </p:spTree>
    <p:extLst>
      <p:ext uri="{BB962C8B-B14F-4D97-AF65-F5344CB8AC3E}">
        <p14:creationId xmlns:p14="http://schemas.microsoft.com/office/powerpoint/2010/main" val="73309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C3F-A34B-6F87-DE87-17CA45497C1A}"/>
              </a:ext>
            </a:extLst>
          </p:cNvPr>
          <p:cNvSpPr>
            <a:spLocks noGrp="1"/>
          </p:cNvSpPr>
          <p:nvPr>
            <p:ph type="title"/>
          </p:nvPr>
        </p:nvSpPr>
        <p:spPr>
          <a:xfrm>
            <a:off x="627906" y="1024715"/>
            <a:ext cx="7888188" cy="1460108"/>
          </a:xfrm>
        </p:spPr>
        <p:txBody>
          <a:bodyPr>
            <a:normAutofit fontScale="90000"/>
          </a:bodyPr>
          <a:lstStyle/>
          <a:p>
            <a:pPr algn="ctr"/>
            <a:r>
              <a:rPr kumimoji="0" lang="en-GB" sz="4000" b="1" i="0" u="none" strike="noStrike" kern="1200" cap="none" spc="0" normalizeH="0" baseline="0" noProof="0" dirty="0">
                <a:ln>
                  <a:noFill/>
                </a:ln>
                <a:solidFill>
                  <a:srgbClr val="4472C4"/>
                </a:solidFill>
                <a:effectLst/>
                <a:uLnTx/>
                <a:uFillTx/>
                <a:latin typeface="Aptos Black" panose="020B0004020202020204" pitchFamily="34" charset="0"/>
              </a:rPr>
              <a:t>Adult Learning </a:t>
            </a:r>
            <a:r>
              <a:rPr lang="en-GB" sz="4000" b="1" dirty="0">
                <a:solidFill>
                  <a:srgbClr val="4472C4"/>
                </a:solidFill>
                <a:latin typeface="Aptos Black" panose="020B0004020202020204" pitchFamily="34" charset="0"/>
              </a:rPr>
              <a:t>S</a:t>
            </a:r>
            <a:r>
              <a:rPr kumimoji="0" lang="en-GB" sz="4000" b="1" i="0" u="none" strike="noStrike" kern="1200" cap="none" spc="0" normalizeH="0" baseline="0" noProof="0" dirty="0">
                <a:ln>
                  <a:noFill/>
                </a:ln>
                <a:solidFill>
                  <a:srgbClr val="4472C4"/>
                </a:solidFill>
                <a:effectLst/>
                <a:uLnTx/>
                <a:uFillTx/>
                <a:latin typeface="Aptos Black" panose="020B0004020202020204" pitchFamily="34" charset="0"/>
              </a:rPr>
              <a:t>tyles</a:t>
            </a:r>
            <a:br>
              <a:rPr kumimoji="0" lang="en-GB" sz="3200" b="1" i="0" u="none" strike="noStrike" kern="1200" cap="none" spc="0" normalizeH="0" baseline="0" noProof="0" dirty="0">
                <a:ln>
                  <a:noFill/>
                </a:ln>
                <a:solidFill>
                  <a:srgbClr val="4472C4"/>
                </a:solidFill>
                <a:effectLst/>
                <a:uLnTx/>
                <a:uFillTx/>
                <a:latin typeface="Arial"/>
                <a:ea typeface="+mj-ea"/>
                <a:cs typeface="+mj-cs"/>
              </a:rPr>
            </a:br>
            <a:br>
              <a:rPr kumimoji="0" lang="en-GB" sz="1600" b="1" i="0" u="none" strike="noStrike" kern="1200" cap="none" spc="0" normalizeH="0" baseline="0" noProof="0" dirty="0">
                <a:ln>
                  <a:noFill/>
                </a:ln>
                <a:solidFill>
                  <a:srgbClr val="4472C4"/>
                </a:solidFill>
                <a:effectLst/>
                <a:uLnTx/>
                <a:uFillTx/>
                <a:latin typeface="Aptos" panose="020B0004020202020204" pitchFamily="34" charset="0"/>
              </a:rPr>
            </a:br>
            <a:r>
              <a:rPr kumimoji="0" lang="en-GB" sz="2200" b="0" i="0" u="none" strike="noStrike" kern="1200" cap="none" spc="0" normalizeH="0" baseline="0" noProof="0" dirty="0">
                <a:ln>
                  <a:noFill/>
                </a:ln>
                <a:solidFill>
                  <a:prstClr val="black"/>
                </a:solidFill>
                <a:effectLst/>
                <a:uLnTx/>
                <a:uFillTx/>
                <a:latin typeface="Aptos" panose="020B0004020202020204" pitchFamily="34" charset="0"/>
              </a:rPr>
              <a:t>There are many definitions and theoretical perspectives about adult learning, a couple include;</a:t>
            </a:r>
            <a:br>
              <a:rPr kumimoji="0" lang="en-GB" sz="2900" b="0" i="0" u="none" strike="noStrike" kern="1200" cap="none" spc="0" normalizeH="0" baseline="0" noProof="0" dirty="0">
                <a:ln>
                  <a:noFill/>
                </a:ln>
                <a:solidFill>
                  <a:prstClr val="black"/>
                </a:solidFill>
                <a:effectLst/>
                <a:uLnTx/>
                <a:uFillTx/>
                <a:latin typeface="Aptos" panose="020B0004020202020204" pitchFamily="34" charset="0"/>
              </a:rPr>
            </a:br>
            <a:endParaRPr lang="en-GB" dirty="0">
              <a:latin typeface="Aptos" panose="020B0004020202020204" pitchFamily="34" charset="0"/>
            </a:endParaRPr>
          </a:p>
        </p:txBody>
      </p:sp>
      <p:graphicFrame>
        <p:nvGraphicFramePr>
          <p:cNvPr id="4" name="Content Placeholder 4">
            <a:extLst>
              <a:ext uri="{FF2B5EF4-FFF2-40B4-BE49-F238E27FC236}">
                <a16:creationId xmlns:a16="http://schemas.microsoft.com/office/drawing/2014/main" id="{79F3736B-62D6-7295-AA12-BCEACEA9619E}"/>
              </a:ext>
            </a:extLst>
          </p:cNvPr>
          <p:cNvGraphicFramePr>
            <a:graphicFrameLocks noGrp="1"/>
          </p:cNvGraphicFramePr>
          <p:nvPr>
            <p:ph idx="1"/>
            <p:extLst>
              <p:ext uri="{D42A27DB-BD31-4B8C-83A1-F6EECF244321}">
                <p14:modId xmlns:p14="http://schemas.microsoft.com/office/powerpoint/2010/main" val="1035399168"/>
              </p:ext>
            </p:extLst>
          </p:nvPr>
        </p:nvGraphicFramePr>
        <p:xfrm>
          <a:off x="628650" y="2212975"/>
          <a:ext cx="7886700" cy="347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78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FF301-CBFF-AD1B-CB2F-0399E3E2323E}"/>
              </a:ext>
            </a:extLst>
          </p:cNvPr>
          <p:cNvSpPr>
            <a:spLocks noGrp="1"/>
          </p:cNvSpPr>
          <p:nvPr>
            <p:ph type="title"/>
          </p:nvPr>
        </p:nvSpPr>
        <p:spPr>
          <a:xfrm>
            <a:off x="912855" y="505618"/>
            <a:ext cx="7886700" cy="1325563"/>
          </a:xfrm>
        </p:spPr>
        <p:txBody>
          <a:bodyPr>
            <a:normAutofit/>
          </a:bodyPr>
          <a:lstStyle/>
          <a:p>
            <a:pPr algn="ctr"/>
            <a:r>
              <a:rPr lang="en-GB" sz="3600" b="1" dirty="0">
                <a:solidFill>
                  <a:schemeClr val="accent1"/>
                </a:solidFill>
                <a:latin typeface="Aptos Black" panose="020B0004020202020204" pitchFamily="34" charset="0"/>
              </a:rPr>
              <a:t>Learning Styles </a:t>
            </a:r>
          </a:p>
        </p:txBody>
      </p:sp>
      <p:sp>
        <p:nvSpPr>
          <p:cNvPr id="6" name="Content Placeholder 2">
            <a:extLst>
              <a:ext uri="{FF2B5EF4-FFF2-40B4-BE49-F238E27FC236}">
                <a16:creationId xmlns:a16="http://schemas.microsoft.com/office/drawing/2014/main" id="{F895B381-E4DD-AD1F-41C9-12198B6BBFD4}"/>
              </a:ext>
            </a:extLst>
          </p:cNvPr>
          <p:cNvSpPr>
            <a:spLocks noGrp="1"/>
          </p:cNvSpPr>
          <p:nvPr>
            <p:ph idx="1"/>
          </p:nvPr>
        </p:nvSpPr>
        <p:spPr>
          <a:xfrm>
            <a:off x="247513" y="1619033"/>
            <a:ext cx="5216096" cy="3476625"/>
          </a:xfrm>
        </p:spPr>
        <p:txBody>
          <a:bodyPr/>
          <a:lstStyle/>
          <a:p>
            <a:pPr marL="0" indent="0">
              <a:lnSpc>
                <a:spcPct val="90000"/>
              </a:lnSpc>
              <a:spcBef>
                <a:spcPts val="1000"/>
              </a:spcBef>
              <a:spcAft>
                <a:spcPts val="800"/>
              </a:spcAft>
              <a:buNone/>
            </a:pPr>
            <a:r>
              <a:rPr lang="en-GB" sz="16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Experiential Learning (Kolb, 1984</a:t>
            </a:r>
            <a:r>
              <a:rPr lang="en-GB" sz="16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GB" sz="16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90000"/>
              </a:lnSpc>
              <a:spcAft>
                <a:spcPts val="800"/>
              </a:spcAft>
              <a:buFont typeface="Arial" panose="020B0604020202020204" pitchFamily="34" charset="0"/>
              <a:buChar char="•"/>
              <a:tabLst>
                <a:tab pos="457200" algn="l"/>
              </a:tabLst>
            </a:pPr>
            <a:r>
              <a:rPr lang="en-GB" sz="16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Going through the cycle to learn</a:t>
            </a:r>
            <a:endParaRPr lang="en-GB" sz="1600" dirty="0">
              <a:effectLst/>
              <a:latin typeface="Aptos" panose="020B0004020202020204" pitchFamily="34" charset="0"/>
              <a:ea typeface="Calibri" panose="020F0502020204030204" pitchFamily="34" charset="0"/>
              <a:cs typeface="Times New Roman" panose="02020603050405020304" pitchFamily="18" charset="0"/>
            </a:endParaRPr>
          </a:p>
          <a:p>
            <a:pPr lvl="0">
              <a:lnSpc>
                <a:spcPct val="90000"/>
              </a:lnSpc>
              <a:spcAft>
                <a:spcPts val="800"/>
              </a:spcAft>
              <a:buFont typeface="Arial" panose="020B0604020202020204" pitchFamily="34" charset="0"/>
              <a:buChar char="•"/>
              <a:tabLst>
                <a:tab pos="457200" algn="l"/>
              </a:tabLst>
            </a:pPr>
            <a:r>
              <a:rPr lang="en-GB" sz="16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Spending time reflecting on the experience</a:t>
            </a:r>
            <a:endParaRPr lang="en-GB" sz="1600" dirty="0">
              <a:effectLst/>
              <a:latin typeface="Aptos" panose="020B0004020202020204" pitchFamily="34" charset="0"/>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B1A019BA-9079-EE7B-9004-8FD921BC062C}"/>
              </a:ext>
            </a:extLst>
          </p:cNvPr>
          <p:cNvPicPr>
            <a:picLocks noChangeAspect="1"/>
          </p:cNvPicPr>
          <p:nvPr/>
        </p:nvPicPr>
        <p:blipFill>
          <a:blip r:embed="rId3"/>
          <a:stretch>
            <a:fillRect/>
          </a:stretch>
        </p:blipFill>
        <p:spPr>
          <a:xfrm>
            <a:off x="406228" y="2883158"/>
            <a:ext cx="3889585" cy="3206774"/>
          </a:xfrm>
          <a:prstGeom prst="rect">
            <a:avLst/>
          </a:prstGeom>
        </p:spPr>
      </p:pic>
      <p:pic>
        <p:nvPicPr>
          <p:cNvPr id="8" name="Picture 7">
            <a:extLst>
              <a:ext uri="{FF2B5EF4-FFF2-40B4-BE49-F238E27FC236}">
                <a16:creationId xmlns:a16="http://schemas.microsoft.com/office/drawing/2014/main" id="{1E64FD2D-1DA5-28C0-3775-AC23143255C0}"/>
              </a:ext>
            </a:extLst>
          </p:cNvPr>
          <p:cNvPicPr>
            <a:picLocks noChangeAspect="1"/>
          </p:cNvPicPr>
          <p:nvPr/>
        </p:nvPicPr>
        <p:blipFill>
          <a:blip r:embed="rId4"/>
          <a:stretch>
            <a:fillRect/>
          </a:stretch>
        </p:blipFill>
        <p:spPr>
          <a:xfrm>
            <a:off x="4848189" y="3498421"/>
            <a:ext cx="3871296" cy="2231329"/>
          </a:xfrm>
          <a:prstGeom prst="rect">
            <a:avLst/>
          </a:prstGeom>
        </p:spPr>
      </p:pic>
      <p:sp>
        <p:nvSpPr>
          <p:cNvPr id="10" name="TextBox 9">
            <a:extLst>
              <a:ext uri="{FF2B5EF4-FFF2-40B4-BE49-F238E27FC236}">
                <a16:creationId xmlns:a16="http://schemas.microsoft.com/office/drawing/2014/main" id="{8EABD371-95C2-A203-717E-BDBA13CD5A51}"/>
              </a:ext>
            </a:extLst>
          </p:cNvPr>
          <p:cNvSpPr txBox="1"/>
          <p:nvPr/>
        </p:nvSpPr>
        <p:spPr>
          <a:xfrm>
            <a:off x="4431738" y="1489023"/>
            <a:ext cx="4572000" cy="19482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800"/>
              </a:spcAft>
              <a:buClrTx/>
              <a:buSzTx/>
              <a:buFont typeface="Arial"/>
              <a:buNone/>
              <a:tabLst/>
              <a:defRPr/>
            </a:pPr>
            <a:r>
              <a:rPr kumimoji="0" lang="en-GB" sz="14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Times New Roman" panose="02020603050405020304" pitchFamily="18" charset="0"/>
              </a:rPr>
              <a:t>Ladder of Learning</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Times New Roman" panose="02020603050405020304" pitchFamily="18" charset="0"/>
              </a:rPr>
              <a:t>Used to understand how cognitive dissonance can be created during a learning process</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Times New Roman" panose="02020603050405020304" pitchFamily="18" charset="0"/>
              </a:rPr>
              <a:t>4 phases when asked to learn something new</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Times New Roman" panose="02020603050405020304" pitchFamily="18" charset="0"/>
              </a:rPr>
              <a:t>Can feel uncomfortable at phase 2 – Consciously incompetent. Steps needed to restore balance.</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65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809-E616-6586-35A6-03F8DED35AC5}"/>
              </a:ext>
            </a:extLst>
          </p:cNvPr>
          <p:cNvSpPr>
            <a:spLocks noGrp="1"/>
          </p:cNvSpPr>
          <p:nvPr>
            <p:ph type="title"/>
          </p:nvPr>
        </p:nvSpPr>
        <p:spPr>
          <a:xfrm>
            <a:off x="627907" y="752867"/>
            <a:ext cx="7888188" cy="1055426"/>
          </a:xfrm>
        </p:spPr>
        <p:txBody>
          <a:bodyPr>
            <a:normAutofit/>
          </a:bodyPr>
          <a:lstStyle/>
          <a:p>
            <a:pPr algn="ctr"/>
            <a:r>
              <a:rPr lang="en-GB" sz="3600" b="1" dirty="0">
                <a:solidFill>
                  <a:schemeClr val="accent1"/>
                </a:solidFill>
                <a:latin typeface="Aptos Black" panose="020B0004020202020204" pitchFamily="34" charset="0"/>
              </a:rPr>
              <a:t>Learning Styles</a:t>
            </a:r>
            <a:endParaRPr lang="en-GB" sz="3600" dirty="0">
              <a:latin typeface="Aptos Black" panose="020B0004020202020204" pitchFamily="34" charset="0"/>
            </a:endParaRPr>
          </a:p>
        </p:txBody>
      </p:sp>
      <p:sp>
        <p:nvSpPr>
          <p:cNvPr id="4" name="Content Placeholder 5">
            <a:extLst>
              <a:ext uri="{FF2B5EF4-FFF2-40B4-BE49-F238E27FC236}">
                <a16:creationId xmlns:a16="http://schemas.microsoft.com/office/drawing/2014/main" id="{40CD71F8-C37F-542B-0353-B464D37314F8}"/>
              </a:ext>
            </a:extLst>
          </p:cNvPr>
          <p:cNvSpPr>
            <a:spLocks noGrp="1"/>
          </p:cNvSpPr>
          <p:nvPr>
            <p:ph idx="1"/>
          </p:nvPr>
        </p:nvSpPr>
        <p:spPr>
          <a:xfrm>
            <a:off x="727505" y="1808293"/>
            <a:ext cx="3943350" cy="3955899"/>
          </a:xfrm>
        </p:spPr>
        <p:txBody>
          <a:bodyPr>
            <a:normAutofit/>
          </a:bodyPr>
          <a:lstStyle/>
          <a:p>
            <a:pPr>
              <a:buFont typeface="Arial" panose="020B0604020202020204" pitchFamily="34" charset="0"/>
              <a:buChar char="•"/>
            </a:pPr>
            <a:r>
              <a:rPr lang="en-GB" sz="1800" dirty="0">
                <a:latin typeface="Aptos" panose="020B0004020202020204" pitchFamily="34" charset="0"/>
              </a:rPr>
              <a:t>The Honey &amp; Mumford (1986) Learning Styles questionnaire is a useful tool to complete at the beginning, middle and end of placement</a:t>
            </a:r>
          </a:p>
          <a:p>
            <a:pPr>
              <a:buFont typeface="Arial" panose="020B0604020202020204" pitchFamily="34" charset="0"/>
              <a:buChar char="•"/>
            </a:pPr>
            <a:r>
              <a:rPr lang="en-GB" sz="1800" dirty="0">
                <a:latin typeface="Aptos" panose="020B0004020202020204" pitchFamily="34" charset="0"/>
              </a:rPr>
              <a:t>Each learning style is characterised by certain traits and preferred methods of learning</a:t>
            </a:r>
          </a:p>
          <a:p>
            <a:pPr>
              <a:buFont typeface="Arial" panose="020B0604020202020204" pitchFamily="34" charset="0"/>
              <a:buChar char="•"/>
            </a:pPr>
            <a:r>
              <a:rPr lang="en-GB" sz="1800" dirty="0">
                <a:latin typeface="Aptos" panose="020B0004020202020204" pitchFamily="34" charset="0"/>
              </a:rPr>
              <a:t>There are advantages and pitfalls to all these learning styles; a balance of all four is useful</a:t>
            </a:r>
          </a:p>
          <a:p>
            <a:pPr>
              <a:buFont typeface="Arial" panose="020B0604020202020204" pitchFamily="34" charset="0"/>
              <a:buChar char="•"/>
            </a:pPr>
            <a:r>
              <a:rPr lang="en-GB" sz="1800" dirty="0">
                <a:latin typeface="Aptos" panose="020B0004020202020204" pitchFamily="34" charset="0"/>
              </a:rPr>
              <a:t>Let's give it a try……..which learning style do you have?......how can you use this?</a:t>
            </a:r>
          </a:p>
          <a:p>
            <a:pPr>
              <a:buFont typeface="Wingdings" panose="05000000000000000000" pitchFamily="2" charset="2"/>
              <a:buChar char="Ø"/>
            </a:pPr>
            <a:endParaRPr lang="en-GB" sz="1400" dirty="0"/>
          </a:p>
          <a:p>
            <a:pPr>
              <a:buFont typeface="Wingdings" panose="05000000000000000000" pitchFamily="2" charset="2"/>
              <a:buChar char="Ø"/>
            </a:pPr>
            <a:endParaRPr lang="en-GB" sz="1600" b="0" i="0" dirty="0">
              <a:solidFill>
                <a:srgbClr val="000000"/>
              </a:solidFill>
              <a:effectLst/>
              <a:latin typeface="roboto" panose="02000000000000000000" pitchFamily="2" charset="0"/>
            </a:endParaRPr>
          </a:p>
        </p:txBody>
      </p:sp>
      <p:pic>
        <p:nvPicPr>
          <p:cNvPr id="5" name="Picture 4">
            <a:extLst>
              <a:ext uri="{FF2B5EF4-FFF2-40B4-BE49-F238E27FC236}">
                <a16:creationId xmlns:a16="http://schemas.microsoft.com/office/drawing/2014/main" id="{E3D44A46-5A5D-CABB-0F2C-A548E247651B}"/>
              </a:ext>
            </a:extLst>
          </p:cNvPr>
          <p:cNvPicPr>
            <a:picLocks noChangeAspect="1"/>
          </p:cNvPicPr>
          <p:nvPr/>
        </p:nvPicPr>
        <p:blipFill>
          <a:blip r:embed="rId3"/>
          <a:stretch>
            <a:fillRect/>
          </a:stretch>
        </p:blipFill>
        <p:spPr>
          <a:xfrm>
            <a:off x="5040749" y="1808293"/>
            <a:ext cx="3275349" cy="4182218"/>
          </a:xfrm>
          <a:prstGeom prst="rect">
            <a:avLst/>
          </a:prstGeom>
        </p:spPr>
      </p:pic>
    </p:spTree>
    <p:extLst>
      <p:ext uri="{BB962C8B-B14F-4D97-AF65-F5344CB8AC3E}">
        <p14:creationId xmlns:p14="http://schemas.microsoft.com/office/powerpoint/2010/main" val="277240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6460F-2D6F-CCA7-4EDF-BCE3FD2E2D0A}"/>
              </a:ext>
            </a:extLst>
          </p:cNvPr>
          <p:cNvSpPr txBox="1">
            <a:spLocks noGrp="1" noRot="1" noMove="1" noResize="1" noEditPoints="1" noAdjustHandles="1" noChangeArrowheads="1" noChangeShapeType="1"/>
          </p:cNvSpPr>
          <p:nvPr/>
        </p:nvSpPr>
        <p:spPr>
          <a:xfrm>
            <a:off x="1285875" y="1843087"/>
            <a:ext cx="6457950" cy="707886"/>
          </a:xfrm>
          <a:prstGeom prst="rect">
            <a:avLst/>
          </a:prstGeom>
          <a:noFill/>
        </p:spPr>
        <p:txBody>
          <a:bodyPr wrap="square" rtlCol="0">
            <a:spAutoFit/>
          </a:bodyPr>
          <a:lstStyle/>
          <a:p>
            <a:pPr algn="ctr"/>
            <a:r>
              <a:rPr lang="en-GB" sz="4000" b="1" dirty="0">
                <a:solidFill>
                  <a:schemeClr val="accent1"/>
                </a:solidFill>
                <a:latin typeface="Aptos Black" panose="020B0004020202020204" pitchFamily="34" charset="0"/>
              </a:rPr>
              <a:t>Learning Styles Activity</a:t>
            </a:r>
            <a:endParaRPr lang="en-GB" sz="4000" dirty="0">
              <a:latin typeface="Aptos Black" panose="020B0004020202020204" pitchFamily="34" charset="0"/>
            </a:endParaRPr>
          </a:p>
        </p:txBody>
      </p:sp>
      <p:sp>
        <p:nvSpPr>
          <p:cNvPr id="3" name="TextBox 2">
            <a:extLst>
              <a:ext uri="{FF2B5EF4-FFF2-40B4-BE49-F238E27FC236}">
                <a16:creationId xmlns:a16="http://schemas.microsoft.com/office/drawing/2014/main" id="{218CF187-CEDF-20E1-E4A7-702FBCA46E6B}"/>
              </a:ext>
            </a:extLst>
          </p:cNvPr>
          <p:cNvSpPr txBox="1"/>
          <p:nvPr/>
        </p:nvSpPr>
        <p:spPr>
          <a:xfrm>
            <a:off x="1285875" y="2840238"/>
            <a:ext cx="6457950" cy="646331"/>
          </a:xfrm>
          <a:prstGeom prst="rect">
            <a:avLst/>
          </a:prstGeom>
          <a:noFill/>
        </p:spPr>
        <p:txBody>
          <a:bodyPr wrap="square" rtlCol="0">
            <a:spAutoFit/>
          </a:bodyPr>
          <a:lstStyle/>
          <a:p>
            <a:pPr algn="ctr"/>
            <a:r>
              <a:rPr lang="en-GB" sz="3600" dirty="0">
                <a:latin typeface="Aptos" panose="020B0004020202020204" pitchFamily="34" charset="0"/>
              </a:rPr>
              <a:t>Cross your arms</a:t>
            </a:r>
          </a:p>
        </p:txBody>
      </p:sp>
      <p:pic>
        <p:nvPicPr>
          <p:cNvPr id="5" name="Picture 4">
            <a:extLst>
              <a:ext uri="{FF2B5EF4-FFF2-40B4-BE49-F238E27FC236}">
                <a16:creationId xmlns:a16="http://schemas.microsoft.com/office/drawing/2014/main" id="{473314B4-B84C-ACED-4F2F-050A5D83EBBC}"/>
              </a:ext>
            </a:extLst>
          </p:cNvPr>
          <p:cNvPicPr>
            <a:picLocks noChangeAspect="1"/>
          </p:cNvPicPr>
          <p:nvPr/>
        </p:nvPicPr>
        <p:blipFill>
          <a:blip r:embed="rId3"/>
          <a:stretch>
            <a:fillRect/>
          </a:stretch>
        </p:blipFill>
        <p:spPr>
          <a:xfrm>
            <a:off x="3101899" y="3694596"/>
            <a:ext cx="2940201" cy="1695537"/>
          </a:xfrm>
          <a:prstGeom prst="rect">
            <a:avLst/>
          </a:prstGeom>
        </p:spPr>
      </p:pic>
    </p:spTree>
    <p:extLst>
      <p:ext uri="{BB962C8B-B14F-4D97-AF65-F5344CB8AC3E}">
        <p14:creationId xmlns:p14="http://schemas.microsoft.com/office/powerpoint/2010/main" val="6292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Props1.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2.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207399-A8CC-42FB-A00D-E03B0A7A7D15}">
  <ds:schemaRefs>
    <ds:schemaRef ds:uri="http://schemas.microsoft.com/office/2006/documentManagement/types"/>
    <ds:schemaRef ds:uri="http://schemas.microsoft.com/office/infopath/2007/PartnerControls"/>
    <ds:schemaRef ds:uri="93d7bcdd-730d-492f-8ba0-44fe4acc0fd9"/>
    <ds:schemaRef ds:uri="http://purl.org/dc/elements/1.1/"/>
    <ds:schemaRef ds:uri="http://schemas.microsoft.com/office/2006/metadata/properties"/>
    <ds:schemaRef ds:uri="http://purl.org/dc/terms/"/>
    <ds:schemaRef ds:uri="http://schemas.openxmlformats.org/package/2006/metadata/core-properties"/>
    <ds:schemaRef ds:uri="68b39839-b2da-476c-b95c-d38b97cf65d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22416</TotalTime>
  <Words>2036</Words>
  <Application>Microsoft Office PowerPoint</Application>
  <PresentationFormat>On-screen Show (4:3)</PresentationFormat>
  <Paragraphs>194</Paragraphs>
  <Slides>19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Aptos Black</vt:lpstr>
      <vt:lpstr>Arial</vt:lpstr>
      <vt:lpstr>Calibri</vt:lpstr>
      <vt:lpstr>MuseoSans</vt:lpstr>
      <vt:lpstr>roboto</vt:lpstr>
      <vt:lpstr>Symbol</vt:lpstr>
      <vt:lpstr>Times New Roman</vt:lpstr>
      <vt:lpstr>Wingdings</vt:lpstr>
      <vt:lpstr>Custom Design</vt:lpstr>
      <vt:lpstr> Salford Adults   Social Work Student  Reflective Session  </vt:lpstr>
      <vt:lpstr>Housekeeping </vt:lpstr>
      <vt:lpstr>Introductions </vt:lpstr>
      <vt:lpstr>Today's session</vt:lpstr>
      <vt:lpstr> Reflective Activity </vt:lpstr>
      <vt:lpstr>Adult Learning Styles  There are many definitions and theoretical perspectives about adult learning, a couple include; </vt:lpstr>
      <vt:lpstr>Learning Styles </vt:lpstr>
      <vt:lpstr>Learning Styles</vt:lpstr>
      <vt:lpstr>PowerPoint Presentation</vt:lpstr>
      <vt:lpstr>Learning Styles Activity </vt:lpstr>
      <vt:lpstr>PowerPoint Presentation</vt:lpstr>
      <vt:lpstr>PowerPoint Presentation</vt:lpstr>
      <vt:lpstr>PowerPoint Presentation</vt:lpstr>
      <vt:lpstr>Organisational Context </vt:lpstr>
      <vt:lpstr>PowerPoint Presentation</vt:lpstr>
      <vt:lpstr>PowerPoint Presentation</vt:lpstr>
      <vt:lpstr>PowerPoint Presentation</vt:lpstr>
      <vt:lpstr>Greater Manchester Social Work Academy Careers Fair </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Shoyley Chowdhury</cp:lastModifiedBy>
  <cp:revision>167</cp:revision>
  <cp:lastPrinted>2023-08-23T07:32:44Z</cp:lastPrinted>
  <dcterms:created xsi:type="dcterms:W3CDTF">2018-01-30T11:20:32Z</dcterms:created>
  <dcterms:modified xsi:type="dcterms:W3CDTF">2026-02-03T16:51:08Z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