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8" r:id="rId3"/>
    <p:sldId id="317" r:id="rId4"/>
    <p:sldId id="280" r:id="rId5"/>
    <p:sldId id="257" r:id="rId6"/>
    <p:sldId id="258" r:id="rId7"/>
    <p:sldId id="260" r:id="rId8"/>
    <p:sldId id="261" r:id="rId9"/>
    <p:sldId id="259" r:id="rId10"/>
    <p:sldId id="263" r:id="rId11"/>
    <p:sldId id="264" r:id="rId12"/>
    <p:sldId id="265" r:id="rId13"/>
    <p:sldId id="315" r:id="rId14"/>
    <p:sldId id="266" r:id="rId15"/>
    <p:sldId id="267" r:id="rId16"/>
    <p:sldId id="268" r:id="rId17"/>
    <p:sldId id="269" r:id="rId18"/>
    <p:sldId id="290" r:id="rId19"/>
    <p:sldId id="282" r:id="rId20"/>
    <p:sldId id="283" r:id="rId21"/>
    <p:sldId id="284" r:id="rId22"/>
    <p:sldId id="310" r:id="rId23"/>
    <p:sldId id="313" r:id="rId24"/>
    <p:sldId id="285" r:id="rId25"/>
    <p:sldId id="286" r:id="rId26"/>
    <p:sldId id="277" r:id="rId27"/>
    <p:sldId id="270" r:id="rId28"/>
    <p:sldId id="271" r:id="rId29"/>
    <p:sldId id="272" r:id="rId30"/>
    <p:sldId id="291" r:id="rId31"/>
    <p:sldId id="273" r:id="rId32"/>
    <p:sldId id="276" r:id="rId33"/>
    <p:sldId id="278" r:id="rId34"/>
    <p:sldId id="274" r:id="rId35"/>
    <p:sldId id="289" r:id="rId36"/>
    <p:sldId id="275" r:id="rId37"/>
    <p:sldId id="295" r:id="rId38"/>
    <p:sldId id="293" r:id="rId39"/>
    <p:sldId id="314" r:id="rId40"/>
    <p:sldId id="296" r:id="rId41"/>
    <p:sldId id="300" r:id="rId42"/>
    <p:sldId id="298" r:id="rId43"/>
    <p:sldId id="299" r:id="rId44"/>
    <p:sldId id="301" r:id="rId45"/>
    <p:sldId id="302" r:id="rId46"/>
    <p:sldId id="297" r:id="rId47"/>
    <p:sldId id="303" r:id="rId48"/>
    <p:sldId id="307" r:id="rId49"/>
    <p:sldId id="279" r:id="rId50"/>
    <p:sldId id="31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A9C9F-CC5A-6B73-1337-8CE57F122A64}" name="Shoyley Chowdhury" initials="SC" userId="S::Shoyley.Chowdhury@srft.nhs.uk::5564663c-9b44-40a8-9ce1-c2d0f561ad9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776" autoAdjust="0"/>
  </p:normalViewPr>
  <p:slideViewPr>
    <p:cSldViewPr snapToGrid="0">
      <p:cViewPr varScale="1">
        <p:scale>
          <a:sx n="62" d="100"/>
          <a:sy n="62" d="100"/>
        </p:scale>
        <p:origin x="9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476F6-7CA9-4A42-AA66-1ED92B216F62}" type="datetimeFigureOut">
              <a:rPr lang="en-GB" smtClean="0"/>
              <a:t>10/02/2026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B35A4-AB2D-4659-8BEB-E9598314BF3C}" type="slidenum">
              <a:rPr lang="en-GB" smtClean="0"/>
              <a:t>‹#›</a:t>
            </a:fld>
            <a:endParaRPr lang="en-GB"/>
          </a:p>
        </p:txBody>
      </p:sp>
    </p:spTree>
    <p:extLst>
      <p:ext uri="{BB962C8B-B14F-4D97-AF65-F5344CB8AC3E}">
        <p14:creationId xmlns:p14="http://schemas.microsoft.com/office/powerpoint/2010/main" val="122360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Topic will cover self neglect in the context of Adult safeguarding. </a:t>
            </a:r>
          </a:p>
          <a:p>
            <a:r>
              <a:rPr lang="en-GB" dirty="0"/>
              <a:t>Self neglect can be in many different forms: </a:t>
            </a:r>
          </a:p>
          <a:p>
            <a:r>
              <a:rPr lang="en-GB" dirty="0"/>
              <a:t>Hoarding is a behaviour which </a:t>
            </a:r>
            <a:r>
              <a:rPr lang="en-GB" b="1" dirty="0"/>
              <a:t>may</a:t>
            </a:r>
            <a:r>
              <a:rPr lang="en-GB" dirty="0"/>
              <a:t> lead to safeguarding concerns. </a:t>
            </a:r>
          </a:p>
          <a:p>
            <a:r>
              <a:rPr lang="en-GB" dirty="0"/>
              <a:t>In Salford there is a high prevalence of hoarding concerns, so that is why there is more of an emphasis of this area during our session.</a:t>
            </a:r>
          </a:p>
        </p:txBody>
      </p:sp>
      <p:sp>
        <p:nvSpPr>
          <p:cNvPr id="4" name="Slide Number Placeholder 3"/>
          <p:cNvSpPr>
            <a:spLocks noGrp="1"/>
          </p:cNvSpPr>
          <p:nvPr>
            <p:ph type="sldNum" sz="quarter" idx="5"/>
          </p:nvPr>
        </p:nvSpPr>
        <p:spPr/>
        <p:txBody>
          <a:bodyPr/>
          <a:lstStyle/>
          <a:p>
            <a:fld id="{356B35A4-AB2D-4659-8BEB-E9598314BF3C}" type="slidenum">
              <a:rPr lang="en-GB" smtClean="0"/>
              <a:t>1</a:t>
            </a:fld>
            <a:endParaRPr lang="en-GB"/>
          </a:p>
        </p:txBody>
      </p:sp>
    </p:spTree>
    <p:extLst>
      <p:ext uri="{BB962C8B-B14F-4D97-AF65-F5344CB8AC3E}">
        <p14:creationId xmlns:p14="http://schemas.microsoft.com/office/powerpoint/2010/main" val="47676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24</a:t>
            </a:fld>
            <a:endParaRPr lang="en-GB"/>
          </a:p>
        </p:txBody>
      </p:sp>
    </p:spTree>
    <p:extLst>
      <p:ext uri="{BB962C8B-B14F-4D97-AF65-F5344CB8AC3E}">
        <p14:creationId xmlns:p14="http://schemas.microsoft.com/office/powerpoint/2010/main" val="3980232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Section 1 </a:t>
            </a:r>
            <a:r>
              <a:rPr lang="en-GB" sz="1200" b="0" i="0" dirty="0">
                <a:solidFill>
                  <a:srgbClr val="1E1E1E"/>
                </a:solidFill>
                <a:effectLst/>
                <a:latin typeface="+mn-lt"/>
              </a:rPr>
              <a:t>The general duty of a local authority, in exercising a function under this Part in the case of an individual, is to promote that individual's well-being.</a:t>
            </a:r>
            <a:r>
              <a:rPr lang="en-GB" sz="1200" b="1" dirty="0">
                <a:latin typeface="+mn-lt"/>
              </a:rPr>
              <a:t> </a:t>
            </a:r>
          </a:p>
          <a:p>
            <a:r>
              <a:rPr lang="en-GB" sz="1200" b="0" dirty="0"/>
              <a:t>A broad concept which includes</a:t>
            </a:r>
          </a:p>
          <a:p>
            <a:pPr algn="l">
              <a:buFont typeface="Arial" panose="020B0604020202020204" pitchFamily="34" charset="0"/>
              <a:buChar char="•"/>
            </a:pPr>
            <a:r>
              <a:rPr lang="en-GB" sz="1200" b="0" i="0" dirty="0">
                <a:solidFill>
                  <a:srgbClr val="000000"/>
                </a:solidFill>
                <a:effectLst/>
                <a:latin typeface="Open Sans" panose="020B0606030504020204" pitchFamily="34" charset="0"/>
              </a:rPr>
              <a:t> personal dignity (including treatment of the individual with respect)</a:t>
            </a:r>
          </a:p>
          <a:p>
            <a:pPr algn="l">
              <a:buFont typeface="Arial" panose="020B0604020202020204" pitchFamily="34" charset="0"/>
              <a:buChar char="•"/>
            </a:pPr>
            <a:r>
              <a:rPr lang="en-GB" sz="1200" b="0" i="0" dirty="0">
                <a:solidFill>
                  <a:srgbClr val="000000"/>
                </a:solidFill>
                <a:effectLst/>
                <a:latin typeface="Open Sans" panose="020B0606030504020204" pitchFamily="34" charset="0"/>
              </a:rPr>
              <a:t> physical and mental health and emotional wellbeing</a:t>
            </a:r>
          </a:p>
          <a:p>
            <a:pPr algn="l">
              <a:buFont typeface="Arial" panose="020B0604020202020204" pitchFamily="34" charset="0"/>
              <a:buChar char="•"/>
            </a:pPr>
            <a:r>
              <a:rPr lang="en-GB" sz="1200" b="0" i="0" dirty="0">
                <a:solidFill>
                  <a:srgbClr val="000000"/>
                </a:solidFill>
                <a:effectLst/>
                <a:latin typeface="Open Sans" panose="020B0606030504020204" pitchFamily="34" charset="0"/>
              </a:rPr>
              <a:t> protection from abuse and neglect</a:t>
            </a:r>
          </a:p>
          <a:p>
            <a:pPr algn="l">
              <a:buFont typeface="Arial" panose="020B0604020202020204" pitchFamily="34" charset="0"/>
              <a:buChar char="•"/>
            </a:pPr>
            <a:r>
              <a:rPr lang="en-GB" sz="1200" b="0" i="0" dirty="0">
                <a:solidFill>
                  <a:srgbClr val="000000"/>
                </a:solidFill>
                <a:effectLst/>
                <a:latin typeface="Open Sans" panose="020B0606030504020204" pitchFamily="34" charset="0"/>
              </a:rPr>
              <a:t> control by the individual over their day-to-day life (including over care and support provided and the way they are provided)</a:t>
            </a:r>
          </a:p>
          <a:p>
            <a:pPr algn="l">
              <a:buFont typeface="Arial" panose="020B0604020202020204" pitchFamily="34" charset="0"/>
              <a:buChar char="•"/>
            </a:pPr>
            <a:r>
              <a:rPr lang="en-GB" sz="1200" b="0" i="0" dirty="0">
                <a:solidFill>
                  <a:srgbClr val="000000"/>
                </a:solidFill>
                <a:effectLst/>
                <a:latin typeface="Open Sans" panose="020B0606030504020204" pitchFamily="34" charset="0"/>
              </a:rPr>
              <a:t> participation in work, education, training or recreation</a:t>
            </a:r>
          </a:p>
          <a:p>
            <a:pPr algn="l">
              <a:buFont typeface="Arial" panose="020B0604020202020204" pitchFamily="34" charset="0"/>
              <a:buChar char="•"/>
            </a:pPr>
            <a:r>
              <a:rPr lang="en-GB" sz="1200" b="0" i="0" dirty="0">
                <a:solidFill>
                  <a:srgbClr val="000000"/>
                </a:solidFill>
                <a:effectLst/>
                <a:latin typeface="Open Sans" panose="020B0606030504020204" pitchFamily="34" charset="0"/>
              </a:rPr>
              <a:t> social and economic wellbeing</a:t>
            </a:r>
          </a:p>
          <a:p>
            <a:pPr algn="l">
              <a:buFont typeface="Arial" panose="020B0604020202020204" pitchFamily="34" charset="0"/>
              <a:buChar char="•"/>
            </a:pPr>
            <a:r>
              <a:rPr lang="en-GB" sz="1200" b="0" i="0" dirty="0">
                <a:solidFill>
                  <a:srgbClr val="000000"/>
                </a:solidFill>
                <a:effectLst/>
                <a:latin typeface="Open Sans" panose="020B0606030504020204" pitchFamily="34" charset="0"/>
              </a:rPr>
              <a:t> domestic, family and personal domains</a:t>
            </a:r>
          </a:p>
          <a:p>
            <a:pPr algn="l">
              <a:buFont typeface="Arial" panose="020B0604020202020204" pitchFamily="34" charset="0"/>
              <a:buChar char="•"/>
            </a:pPr>
            <a:r>
              <a:rPr lang="en-GB" sz="1200" b="0" i="0" dirty="0">
                <a:solidFill>
                  <a:srgbClr val="000000"/>
                </a:solidFill>
                <a:effectLst/>
                <a:latin typeface="Open Sans" panose="020B0606030504020204" pitchFamily="34" charset="0"/>
              </a:rPr>
              <a:t> suitability of the individual’s living accommodation</a:t>
            </a:r>
          </a:p>
          <a:p>
            <a:pPr algn="l">
              <a:buFont typeface="Arial" panose="020B0604020202020204" pitchFamily="34" charset="0"/>
              <a:buChar char="•"/>
            </a:pPr>
            <a:r>
              <a:rPr lang="en-GB" sz="1200" b="0" i="0" dirty="0">
                <a:solidFill>
                  <a:srgbClr val="000000"/>
                </a:solidFill>
                <a:effectLst/>
                <a:latin typeface="Open Sans" panose="020B0606030504020204" pitchFamily="34" charset="0"/>
              </a:rPr>
              <a:t> the individual’s contribution to society</a:t>
            </a:r>
          </a:p>
          <a:p>
            <a:pPr algn="l">
              <a:buFont typeface="Arial" panose="020B0604020202020204" pitchFamily="34" charset="0"/>
              <a:buChar char="•"/>
            </a:pPr>
            <a:endParaRPr lang="en-GB" sz="1200" b="0" i="0" dirty="0">
              <a:solidFill>
                <a:srgbClr val="000000"/>
              </a:solidFill>
              <a:effectLst/>
              <a:latin typeface="Open Sans" panose="020B0606030504020204" pitchFamily="34" charset="0"/>
            </a:endParaRPr>
          </a:p>
          <a:p>
            <a:pPr marL="0" indent="0" algn="just">
              <a:lnSpc>
                <a:spcPct val="107000"/>
              </a:lnSpc>
              <a:spcAft>
                <a:spcPts val="800"/>
              </a:spcAft>
              <a:buFont typeface="Arial" panose="020B0604020202020204" pitchFamily="34" charset="0"/>
              <a:buNone/>
            </a:pPr>
            <a:r>
              <a:rPr lang="en-GB" sz="1200" dirty="0">
                <a:effectLst/>
                <a:latin typeface="Work Sans" pitchFamily="2" charset="0"/>
                <a:ea typeface="Times New Roman" panose="02020603050405020304" pitchFamily="18" charset="0"/>
                <a:cs typeface="Times New Roman" panose="02020603050405020304" pitchFamily="18" charset="0"/>
              </a:rPr>
              <a:t>How safeguarding practices can promote well-being -</a:t>
            </a:r>
          </a:p>
          <a:p>
            <a:pPr marL="342900" lvl="0" indent="-342900">
              <a:lnSpc>
                <a:spcPct val="107000"/>
              </a:lnSpc>
              <a:spcAft>
                <a:spcPts val="900"/>
              </a:spcAft>
              <a:buFont typeface="+mj-lt"/>
              <a:buAutoNum type="alphaLcPeriod"/>
              <a:tabLst>
                <a:tab pos="457200" algn="l"/>
              </a:tabLst>
            </a:pPr>
            <a:r>
              <a:rPr lang="en-GB" sz="1200" dirty="0">
                <a:effectLst/>
                <a:latin typeface="Work Sans" pitchFamily="2" charset="0"/>
                <a:ea typeface="Times New Roman" panose="02020603050405020304" pitchFamily="18" charset="0"/>
                <a:cs typeface="Times New Roman" panose="02020603050405020304" pitchFamily="18" charset="0"/>
              </a:rPr>
              <a:t>Always assume that the adult is best placed to judge their own Wellbeing;</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900"/>
              </a:spcAft>
              <a:buFont typeface="+mj-lt"/>
              <a:buAutoNum type="alphaLcPeriod"/>
              <a:tabLst>
                <a:tab pos="457200" algn="l"/>
              </a:tabLst>
            </a:pPr>
            <a:r>
              <a:rPr lang="en-GB" sz="1200" dirty="0">
                <a:effectLst/>
                <a:latin typeface="Work Sans" pitchFamily="2" charset="0"/>
                <a:ea typeface="Times New Roman" panose="02020603050405020304" pitchFamily="18" charset="0"/>
                <a:cs typeface="Times New Roman" panose="02020603050405020304" pitchFamily="18" charset="0"/>
              </a:rPr>
              <a:t>Enable the adult to participate as fully as possible in the process and in decision making;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900"/>
              </a:spcAft>
              <a:buFont typeface="+mj-lt"/>
              <a:buAutoNum type="alphaLcPeriod"/>
              <a:tabLst>
                <a:tab pos="457200" algn="l"/>
              </a:tabLst>
            </a:pPr>
            <a:r>
              <a:rPr lang="en-GB" sz="1200" dirty="0">
                <a:effectLst/>
                <a:latin typeface="Work Sans" pitchFamily="2" charset="0"/>
                <a:ea typeface="Times New Roman" panose="02020603050405020304" pitchFamily="18" charset="0"/>
                <a:cs typeface="Times New Roman" panose="02020603050405020304" pitchFamily="18" charset="0"/>
              </a:rPr>
              <a:t>Always seek and take into account the views, wishes and feelings of the adult before making any decision or taking any action;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900"/>
              </a:spcAft>
              <a:buFont typeface="+mj-lt"/>
              <a:buAutoNum type="alphaLcPeriod"/>
              <a:tabLst>
                <a:tab pos="457200" algn="l"/>
              </a:tabLst>
            </a:pPr>
            <a:r>
              <a:rPr lang="en-GB" sz="1200" dirty="0">
                <a:effectLst/>
                <a:latin typeface="Work Sans" pitchFamily="2" charset="0"/>
                <a:ea typeface="Times New Roman" panose="02020603050405020304" pitchFamily="18" charset="0"/>
                <a:cs typeface="Times New Roman" panose="02020603050405020304" pitchFamily="18" charset="0"/>
              </a:rPr>
              <a:t>If a person is unable to express a present view, wish or feeling always take into account any past views, wishes or feelings they have expressed;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900"/>
              </a:spcAft>
              <a:buFont typeface="+mj-lt"/>
              <a:buAutoNum type="alphaLcPeriod"/>
              <a:tabLst>
                <a:tab pos="457200" algn="l"/>
              </a:tabLst>
            </a:pPr>
            <a:r>
              <a:rPr lang="en-GB" sz="1200" dirty="0">
                <a:effectLst/>
                <a:latin typeface="Work Sans" pitchFamily="2" charset="0"/>
                <a:ea typeface="Times New Roman" panose="02020603050405020304" pitchFamily="18" charset="0"/>
                <a:cs typeface="Times New Roman" panose="02020603050405020304" pitchFamily="18" charset="0"/>
              </a:rPr>
              <a:t>Ensure that decisions made have regard for the things that are important to the person and are not based on assumptions, preconceptions or judgements;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900"/>
              </a:spcAft>
              <a:buFont typeface="+mj-lt"/>
              <a:buAutoNum type="alphaLcPeriod"/>
              <a:tabLst>
                <a:tab pos="457200" algn="l"/>
              </a:tabLst>
            </a:pPr>
            <a:r>
              <a:rPr lang="en-GB" sz="1200" dirty="0">
                <a:effectLst/>
                <a:latin typeface="Work Sans" pitchFamily="2" charset="0"/>
                <a:ea typeface="Times New Roman" panose="02020603050405020304" pitchFamily="18" charset="0"/>
                <a:cs typeface="Times New Roman" panose="02020603050405020304" pitchFamily="18" charset="0"/>
              </a:rPr>
              <a:t>Never advocate risk management measures that do not take account of individual Wellbeing;</a:t>
            </a:r>
            <a:endParaRPr lang="en-GB" sz="1200" b="0" dirty="0"/>
          </a:p>
          <a:p>
            <a:endParaRPr lang="en-GB" sz="1200" b="1" dirty="0"/>
          </a:p>
          <a:p>
            <a:pPr algn="l"/>
            <a:r>
              <a:rPr lang="en-GB" sz="1200" b="1" dirty="0"/>
              <a:t>Section 2 - </a:t>
            </a:r>
            <a:r>
              <a:rPr lang="en-GB" sz="1200" b="0" i="0" dirty="0">
                <a:solidFill>
                  <a:srgbClr val="1E1E1E"/>
                </a:solidFill>
                <a:effectLst/>
                <a:latin typeface="arial" panose="020B0604020202020204" pitchFamily="34" charset="0"/>
              </a:rPr>
              <a:t>A local authority must provide or arrange for the provision of services, facilities or resources, or take other steps, which it considers will—</a:t>
            </a:r>
          </a:p>
          <a:p>
            <a:pPr algn="l"/>
            <a:r>
              <a:rPr lang="en-GB" sz="1200" b="0" i="0" dirty="0">
                <a:solidFill>
                  <a:srgbClr val="1E1E1E"/>
                </a:solidFill>
                <a:effectLst/>
                <a:latin typeface="arial" panose="020B0604020202020204" pitchFamily="34" charset="0"/>
              </a:rPr>
              <a:t>(a)contribute towards preventing or delaying the development by </a:t>
            </a:r>
            <a:r>
              <a:rPr lang="en-GB" sz="1200" b="0" i="0" u="sng" dirty="0">
                <a:solidFill>
                  <a:srgbClr val="1E1E1E"/>
                </a:solidFill>
                <a:effectLst/>
                <a:latin typeface="arial" panose="020B0604020202020204" pitchFamily="34" charset="0"/>
              </a:rPr>
              <a:t>adults</a:t>
            </a:r>
            <a:r>
              <a:rPr lang="en-GB" sz="1200" b="0" i="0" dirty="0">
                <a:solidFill>
                  <a:srgbClr val="1E1E1E"/>
                </a:solidFill>
                <a:effectLst/>
                <a:latin typeface="arial" panose="020B0604020202020204" pitchFamily="34" charset="0"/>
              </a:rPr>
              <a:t> in its area of needs for care and support;</a:t>
            </a:r>
          </a:p>
          <a:p>
            <a:pPr algn="l"/>
            <a:r>
              <a:rPr lang="en-GB" sz="1200" b="0" i="0" dirty="0">
                <a:solidFill>
                  <a:srgbClr val="1E1E1E"/>
                </a:solidFill>
                <a:effectLst/>
                <a:latin typeface="arial" panose="020B0604020202020204" pitchFamily="34" charset="0"/>
              </a:rPr>
              <a:t>(c)reduce the needs for care and support of adults in its area;</a:t>
            </a:r>
            <a:endParaRPr lang="en-GB" sz="1200" b="1" dirty="0"/>
          </a:p>
          <a:p>
            <a:endParaRPr lang="en-GB" sz="1200" b="1" dirty="0"/>
          </a:p>
          <a:p>
            <a:pPr algn="l"/>
            <a:r>
              <a:rPr lang="en-GB" sz="1200" b="1" dirty="0"/>
              <a:t>Section 9 and Section 11 </a:t>
            </a:r>
            <a:r>
              <a:rPr lang="en-GB" sz="1200" dirty="0"/>
              <a:t>- </a:t>
            </a:r>
            <a:r>
              <a:rPr lang="en-GB" sz="1200" b="0" i="0" dirty="0">
                <a:solidFill>
                  <a:srgbClr val="444444"/>
                </a:solidFill>
                <a:effectLst/>
                <a:latin typeface="Roboto" panose="02000000000000000000" pitchFamily="2" charset="0"/>
              </a:rPr>
              <a:t>The Local Authority must undertake a needs assessment, even when the adult refuses, where:</a:t>
            </a:r>
          </a:p>
          <a:p>
            <a:pPr algn="l">
              <a:buFont typeface="Arial" panose="020B0604020202020204" pitchFamily="34" charset="0"/>
              <a:buChar char="•"/>
            </a:pPr>
            <a:r>
              <a:rPr lang="en-GB" sz="1200" b="0" i="0" dirty="0">
                <a:solidFill>
                  <a:srgbClr val="444444"/>
                </a:solidFill>
                <a:effectLst/>
                <a:latin typeface="Roboto" panose="02000000000000000000" pitchFamily="2" charset="0"/>
              </a:rPr>
              <a:t>it appears that the adult may have needs for care and support</a:t>
            </a:r>
          </a:p>
          <a:p>
            <a:pPr algn="l">
              <a:buFont typeface="Arial" panose="020B0604020202020204" pitchFamily="34" charset="0"/>
              <a:buChar char="•"/>
            </a:pPr>
            <a:r>
              <a:rPr lang="en-GB" sz="1200" b="0" i="0" dirty="0">
                <a:solidFill>
                  <a:srgbClr val="444444"/>
                </a:solidFill>
                <a:effectLst/>
                <a:latin typeface="Roboto" panose="02000000000000000000" pitchFamily="2" charset="0"/>
              </a:rPr>
              <a:t>and is experiencing, or is at risk of, self-neglect.</a:t>
            </a:r>
          </a:p>
          <a:p>
            <a:pPr algn="l"/>
            <a:r>
              <a:rPr lang="en-GB" sz="1200" b="0" i="0" dirty="0">
                <a:solidFill>
                  <a:srgbClr val="444444"/>
                </a:solidFill>
                <a:effectLst/>
                <a:latin typeface="Roboto" panose="02000000000000000000" pitchFamily="2" charset="0"/>
              </a:rPr>
              <a:t>This duty applies whether the adult has the capacity or lacks the capacity to refuse an assessment. </a:t>
            </a:r>
          </a:p>
          <a:p>
            <a:pPr algn="l"/>
            <a:r>
              <a:rPr lang="en-GB" sz="1200" b="0" i="0" dirty="0">
                <a:solidFill>
                  <a:srgbClr val="1E1E1E"/>
                </a:solidFill>
                <a:effectLst/>
                <a:latin typeface="arial" panose="020B0604020202020204" pitchFamily="34" charset="0"/>
              </a:rPr>
              <a:t>Where an adult refuses a needs assessment, the local authority concerned is not required to carry out the assessment (and section 9(1) does not apply in the adult's case).</a:t>
            </a:r>
          </a:p>
          <a:p>
            <a:pPr algn="l"/>
            <a:r>
              <a:rPr lang="en-GB" sz="1200" b="0" i="0" dirty="0">
                <a:solidFill>
                  <a:srgbClr val="1E1E1E"/>
                </a:solidFill>
                <a:effectLst/>
                <a:latin typeface="arial" panose="020B0604020202020204" pitchFamily="34" charset="0"/>
              </a:rPr>
              <a:t>(2)But the local authority may not rely on subsection (1) (and so must carry out a needs assessment) if—</a:t>
            </a:r>
          </a:p>
          <a:p>
            <a:pPr algn="l"/>
            <a:r>
              <a:rPr lang="en-GB" sz="1200" b="0" i="0" dirty="0">
                <a:solidFill>
                  <a:srgbClr val="1E1E1E"/>
                </a:solidFill>
                <a:effectLst/>
                <a:latin typeface="arial" panose="020B0604020202020204" pitchFamily="34" charset="0"/>
              </a:rPr>
              <a:t>(a)the adult lacks capacity to refuse the assessment and the authority is satisfied that carrying out the assessment would be in the adult's best interests, or</a:t>
            </a:r>
          </a:p>
          <a:p>
            <a:pPr algn="l"/>
            <a:r>
              <a:rPr lang="en-GB" sz="1200" b="0" i="0" dirty="0">
                <a:solidFill>
                  <a:srgbClr val="1E1E1E"/>
                </a:solidFill>
                <a:effectLst/>
                <a:latin typeface="arial" panose="020B0604020202020204" pitchFamily="34" charset="0"/>
              </a:rPr>
              <a:t>(b)the adult is experiencing, or is at risk of, abuse or neglect.</a:t>
            </a:r>
          </a:p>
          <a:p>
            <a:endParaRPr lang="en-GB" sz="1200" dirty="0"/>
          </a:p>
          <a:p>
            <a:pPr algn="l"/>
            <a:r>
              <a:rPr lang="en-GB" sz="1200" b="1" dirty="0"/>
              <a:t>Section 42 </a:t>
            </a:r>
            <a:r>
              <a:rPr lang="en-GB" sz="1200" b="0" i="0" dirty="0">
                <a:solidFill>
                  <a:srgbClr val="444444"/>
                </a:solidFill>
                <a:effectLst/>
                <a:latin typeface="Roboto" panose="02000000000000000000" pitchFamily="2" charset="0"/>
              </a:rPr>
              <a:t>The Local Authority must make, or cause to be made, whatever enquiries it thinks necessary to enable it to decide what action should be taken in an adult's case, when the Local Authority has reasonable cause to suspect that an adult in its area:</a:t>
            </a:r>
          </a:p>
          <a:p>
            <a:pPr algn="l">
              <a:buFont typeface="Arial" panose="020B0604020202020204" pitchFamily="34" charset="0"/>
              <a:buChar char="•"/>
            </a:pPr>
            <a:r>
              <a:rPr lang="en-GB" sz="1200" b="0" i="0" dirty="0">
                <a:solidFill>
                  <a:srgbClr val="444444"/>
                </a:solidFill>
                <a:effectLst/>
                <a:latin typeface="Roboto" panose="02000000000000000000" pitchFamily="2" charset="0"/>
              </a:rPr>
              <a:t>has needs for care and support,</a:t>
            </a:r>
          </a:p>
          <a:p>
            <a:pPr algn="l">
              <a:buFont typeface="Arial" panose="020B0604020202020204" pitchFamily="34" charset="0"/>
              <a:buChar char="•"/>
            </a:pPr>
            <a:r>
              <a:rPr lang="en-GB" sz="1200" b="0" i="0" dirty="0">
                <a:solidFill>
                  <a:srgbClr val="444444"/>
                </a:solidFill>
                <a:effectLst/>
                <a:latin typeface="Roboto" panose="02000000000000000000" pitchFamily="2" charset="0"/>
              </a:rPr>
              <a:t>is experiencing, or is at risk of, self-neglect</a:t>
            </a:r>
          </a:p>
          <a:p>
            <a:pPr algn="l">
              <a:buFont typeface="Arial" panose="020B0604020202020204" pitchFamily="34" charset="0"/>
              <a:buChar char="•"/>
            </a:pPr>
            <a:r>
              <a:rPr lang="en-GB" sz="1200" b="0" i="0" dirty="0">
                <a:solidFill>
                  <a:srgbClr val="444444"/>
                </a:solidFill>
                <a:effectLst/>
                <a:latin typeface="Roboto" panose="02000000000000000000" pitchFamily="2" charset="0"/>
              </a:rPr>
              <a:t>and, as a result of those needs, is unable to protect himself or herself against self-neglect, or the risk of it.</a:t>
            </a:r>
          </a:p>
          <a:p>
            <a:endParaRPr lang="en-GB" sz="1200" dirty="0"/>
          </a:p>
          <a:p>
            <a:r>
              <a:rPr lang="en-GB" sz="1200" b="1" dirty="0"/>
              <a:t>Section 68 </a:t>
            </a:r>
          </a:p>
          <a:p>
            <a:pPr marL="171450" indent="-171450">
              <a:buFont typeface="Arial" panose="020B0604020202020204" pitchFamily="34" charset="0"/>
              <a:buChar char="•"/>
            </a:pPr>
            <a:r>
              <a:rPr lang="en-GB" sz="1200" dirty="0"/>
              <a:t>Advocacy is often under used in safeguarding situations. </a:t>
            </a:r>
          </a:p>
          <a:p>
            <a:pPr marL="171450" indent="-171450">
              <a:buFont typeface="Arial" panose="020B0604020202020204" pitchFamily="34" charset="0"/>
              <a:buChar char="•"/>
            </a:pPr>
            <a:r>
              <a:rPr lang="en-GB" sz="1200" dirty="0"/>
              <a:t>It is important for practitioners working with adults to understand the requirements for advocacy. </a:t>
            </a:r>
          </a:p>
          <a:p>
            <a:pPr marL="171450" indent="-171450">
              <a:buFont typeface="Arial" panose="020B0604020202020204" pitchFamily="34" charset="0"/>
              <a:buChar char="•"/>
            </a:pPr>
            <a:r>
              <a:rPr lang="en-GB" sz="1200" dirty="0"/>
              <a:t>The adult should be consulted if and who they wish to represent them</a:t>
            </a:r>
          </a:p>
          <a:p>
            <a:pPr marL="171450" indent="-171450">
              <a:buFont typeface="Arial" panose="020B0604020202020204" pitchFamily="34" charset="0"/>
              <a:buChar char="•"/>
            </a:pPr>
            <a:r>
              <a:rPr lang="en-GB" sz="1200" dirty="0"/>
              <a:t>Advocacy is a way to ensure the person’s voice is heard; to empower and support represent views.</a:t>
            </a:r>
          </a:p>
          <a:p>
            <a:pPr marL="171450" indent="-171450">
              <a:buFont typeface="Arial" panose="020B0604020202020204" pitchFamily="34" charset="0"/>
              <a:buChar char="•"/>
            </a:pPr>
            <a:r>
              <a:rPr lang="en-GB" sz="1200" dirty="0"/>
              <a:t>Advocates spend time with the adult before and after meetings, to support them understand the events. </a:t>
            </a:r>
          </a:p>
          <a:p>
            <a:pPr marL="171450" indent="-171450">
              <a:buFont typeface="Arial" panose="020B0604020202020204" pitchFamily="34" charset="0"/>
              <a:buChar char="•"/>
            </a:pPr>
            <a:r>
              <a:rPr lang="en-GB" sz="1200" dirty="0"/>
              <a:t>They can challenge the professionals involved in the safeguarding process to make sure decisions are checked with the person.</a:t>
            </a:r>
          </a:p>
          <a:p>
            <a:pPr marL="171450" indent="-171450">
              <a:buFont typeface="Arial" panose="020B0604020202020204" pitchFamily="34" charset="0"/>
              <a:buChar char="•"/>
            </a:pPr>
            <a:r>
              <a:rPr lang="en-GB" sz="1200" dirty="0"/>
              <a:t>Advocacy also links to the “I” statements when MSP.</a:t>
            </a:r>
          </a:p>
          <a:p>
            <a:pPr marL="171450" indent="-171450">
              <a:buFont typeface="Arial" panose="020B0604020202020204" pitchFamily="34" charset="0"/>
              <a:buChar char="•"/>
            </a:pPr>
            <a:r>
              <a:rPr lang="en-GB" sz="1200" dirty="0"/>
              <a:t>Different advocates, depending on different circumstances</a:t>
            </a:r>
          </a:p>
          <a:p>
            <a:pPr marL="171450" indent="-171450">
              <a:buFont typeface="Arial" panose="020B0604020202020204" pitchFamily="34" charset="0"/>
              <a:buChar char="•"/>
            </a:pPr>
            <a:r>
              <a:rPr lang="en-GB" sz="1200" dirty="0"/>
              <a:t>Advocacy principles 1. Clarity of purpose 2. Independence 3. Person-centred approach 4. Empowerment 5. Equal Opportunity 6. Accessibility 7. Support 8. Accountability 9. Confidentiality 10. Complaints 11. Safeguarding.</a:t>
            </a:r>
          </a:p>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25</a:t>
            </a:fld>
            <a:endParaRPr lang="en-GB"/>
          </a:p>
        </p:txBody>
      </p:sp>
    </p:spTree>
    <p:extLst>
      <p:ext uri="{BB962C8B-B14F-4D97-AF65-F5344CB8AC3E}">
        <p14:creationId xmlns:p14="http://schemas.microsoft.com/office/powerpoint/2010/main" val="389695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444444"/>
                </a:solidFill>
                <a:effectLst/>
                <a:latin typeface="Roboto" panose="02000000000000000000" pitchFamily="2" charset="0"/>
              </a:rPr>
              <a:t>Public authorities, as defined by the Human Rights Act 1998, must act in accordance with the requirements of public law. In relation to adults perceived to be at risk because of self-neglect, public law does not impose specific obligations on public bodies to take particular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44444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444444"/>
                </a:solidFill>
                <a:effectLst/>
                <a:latin typeface="Roboto" panose="02000000000000000000" pitchFamily="2" charset="0"/>
              </a:rPr>
              <a:t>'Duty of Care'</a:t>
            </a:r>
            <a:r>
              <a:rPr lang="en-GB" sz="1200" b="0" i="0" dirty="0">
                <a:solidFill>
                  <a:srgbClr val="444444"/>
                </a:solidFill>
                <a:effectLst/>
                <a:latin typeface="Roboto" panose="02000000000000000000" pitchFamily="2" charset="0"/>
              </a:rPr>
              <a:t> (established through common law) can be summarised as 'the obligation to exercise a level of care towards an individual, as is reasonable in all circumstances, by taking into account the potential harm that may reasonably be caused to that individual or his property'.</a:t>
            </a:r>
          </a:p>
          <a:p>
            <a:pPr algn="l">
              <a:buFont typeface="Arial" panose="020B0604020202020204" pitchFamily="34" charset="0"/>
              <a:buNone/>
            </a:pPr>
            <a:endParaRPr lang="en-GB" sz="1200" b="0" i="0" dirty="0">
              <a:solidFill>
                <a:srgbClr val="4A678A"/>
              </a:solidFill>
              <a:effectLst/>
              <a:latin typeface="Inter"/>
            </a:endParaRPr>
          </a:p>
          <a:p>
            <a:pPr algn="l">
              <a:buFont typeface="Arial" panose="020B0604020202020204" pitchFamily="34" charset="0"/>
              <a:buNone/>
            </a:pPr>
            <a:r>
              <a:rPr lang="en-GB" sz="1200" b="1" i="0" dirty="0">
                <a:solidFill>
                  <a:srgbClr val="4A678A"/>
                </a:solidFill>
                <a:effectLst/>
                <a:latin typeface="Inter"/>
              </a:rPr>
              <a:t>Mental Capacity Act (2005) s.16(2)(a)</a:t>
            </a:r>
            <a:r>
              <a:rPr lang="en-GB" sz="1200" b="0" i="0" dirty="0">
                <a:solidFill>
                  <a:srgbClr val="4A678A"/>
                </a:solidFill>
                <a:effectLst/>
                <a:latin typeface="Inter"/>
              </a:rPr>
              <a:t> – the Court of Protection has the power to make an order regarding a decision on behalf of an individual. The court’s decision about the welfare of an individual who is self-neglecting may include allowing access to assess capacity.</a:t>
            </a:r>
          </a:p>
          <a:p>
            <a:pPr algn="l">
              <a:buFont typeface="Arial" panose="020B0604020202020204" pitchFamily="34" charset="0"/>
              <a:buNone/>
            </a:pPr>
            <a:endParaRPr lang="en-GB" sz="1200" b="0" i="0" dirty="0">
              <a:solidFill>
                <a:srgbClr val="4A678A"/>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dirty="0">
                <a:solidFill>
                  <a:srgbClr val="4A678A"/>
                </a:solidFill>
                <a:effectLst/>
                <a:latin typeface="Inter"/>
              </a:rPr>
              <a:t>Mental Health Act (2007) s.135</a:t>
            </a:r>
            <a:r>
              <a:rPr lang="en-GB" sz="1200" b="0" i="0" dirty="0">
                <a:solidFill>
                  <a:srgbClr val="4A678A"/>
                </a:solidFill>
                <a:effectLst/>
                <a:latin typeface="Inter"/>
              </a:rPr>
              <a:t> – if a person is believed to have a mental disorder and they are living alone and unable to care for themselves, a magistrate’s court can authorise entry to remove them to a place of safety.</a:t>
            </a:r>
          </a:p>
          <a:p>
            <a:pPr algn="l">
              <a:buFont typeface="Arial" panose="020B0604020202020204" pitchFamily="34" charse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4A678A"/>
                </a:solidFill>
                <a:effectLst/>
                <a:latin typeface="Inter"/>
              </a:rPr>
              <a:t>Article 2 &amp; 8 of the Human Rights Act 1998</a:t>
            </a:r>
            <a:r>
              <a:rPr lang="en-GB" sz="1200" b="0" i="0" dirty="0">
                <a:solidFill>
                  <a:srgbClr val="4A678A"/>
                </a:solidFill>
                <a:effectLst/>
                <a:latin typeface="Inter"/>
              </a:rPr>
              <a:t> gives us a right to respect for private and family life. However, this is not an absolute right and there may be justification to override it, for example, protection of health, prevention of crime, protection of the rights and freedoms of others.</a:t>
            </a:r>
            <a:r>
              <a:rPr lang="en-GB" sz="1200" dirty="0">
                <a:effectLst/>
                <a:latin typeface="Arial" panose="020B0604020202020204" pitchFamily="34" charset="0"/>
                <a:ea typeface="Calibri" panose="020F0502020204030204" pitchFamily="34" charset="0"/>
                <a:cs typeface="Arial" panose="020B0604020202020204" pitchFamily="34" charset="0"/>
              </a:rPr>
              <a:t> However, the Human Rights Act gives primacy to the Right to Life (HRA 1998 article 2). However, a decision may sometimes be overridden due to public safety concerns. </a:t>
            </a:r>
            <a:endParaRPr lang="en-GB" sz="1200" b="0" i="0" dirty="0">
              <a:solidFill>
                <a:srgbClr val="4A678A"/>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4A678A"/>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303030"/>
                </a:solidFill>
                <a:effectLst/>
                <a:latin typeface="inherit"/>
              </a:rPr>
              <a:t>Data Protection Act (2018)</a:t>
            </a:r>
            <a:r>
              <a:rPr lang="en-GB" sz="1200" b="1" i="0" dirty="0">
                <a:solidFill>
                  <a:srgbClr val="0B0C0C"/>
                </a:solidFill>
                <a:effectLst/>
                <a:latin typeface="GDS Transport"/>
              </a:rPr>
              <a:t> </a:t>
            </a:r>
            <a:r>
              <a:rPr lang="en-GB" sz="1200" b="0" i="0" dirty="0">
                <a:solidFill>
                  <a:srgbClr val="0B0C0C"/>
                </a:solidFill>
                <a:effectLst/>
                <a:latin typeface="GDS Transport"/>
              </a:rPr>
              <a:t>controls how personal information is used by organisations. Important to gain consent from the adult about how information is shared and who it is shared with. Appropriate information sharing with agencies is vital as it enables shared risk management and responsibility. There could be circumstances where information has to be shared proportionately or shared, due to certain risks to the adult or it is in the public interests (risk to others); even if the adult has not consented. If in doubt speak to your supervisor. The principle of confidentiality apply. </a:t>
            </a:r>
            <a:r>
              <a:rPr lang="en-GB" sz="1200" dirty="0">
                <a:effectLst/>
                <a:latin typeface="Arial" panose="020B0604020202020204" pitchFamily="34" charset="0"/>
                <a:ea typeface="Calibri" panose="020F0502020204030204" pitchFamily="34" charset="0"/>
                <a:cs typeface="Arial" panose="020B0604020202020204" pitchFamily="34" charset="0"/>
              </a:rPr>
              <a:t>Caldicott Principals exist to protect agencies sharing information on a need-to-know basis in order to prevent harm.</a:t>
            </a:r>
            <a:endParaRPr lang="en-GB" sz="1200" b="0" i="0" dirty="0">
              <a:solidFill>
                <a:srgbClr val="0B0C0C"/>
              </a:solidFill>
              <a:effectLst/>
              <a:latin typeface="GDS Transport"/>
            </a:endParaRPr>
          </a:p>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27</a:t>
            </a:fld>
            <a:endParaRPr lang="en-GB"/>
          </a:p>
        </p:txBody>
      </p:sp>
    </p:spTree>
    <p:extLst>
      <p:ext uri="{BB962C8B-B14F-4D97-AF65-F5344CB8AC3E}">
        <p14:creationId xmlns:p14="http://schemas.microsoft.com/office/powerpoint/2010/main" val="597146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buFont typeface="Courier New" panose="02070309020205020404" pitchFamily="49" charset="0"/>
              <a:buChar char="o"/>
            </a:pPr>
            <a:r>
              <a:rPr lang="en-GB" sz="1200" dirty="0">
                <a:solidFill>
                  <a:srgbClr val="0B0C0C"/>
                </a:solidFill>
                <a:effectLst/>
                <a:latin typeface="Aptos" panose="020B0004020202020204" pitchFamily="34" charset="0"/>
                <a:ea typeface="Times New Roman" panose="02020603050405020304" pitchFamily="18" charset="0"/>
              </a:rPr>
              <a:t>Person-led and outcome-focused</a:t>
            </a:r>
            <a:endParaRPr lang="en-GB" sz="1200" dirty="0">
              <a:solidFill>
                <a:srgbClr val="0B0C0C"/>
              </a:solidFill>
              <a:latin typeface="Aptos" panose="020B0004020202020204" pitchFamily="34" charset="0"/>
              <a:ea typeface="Times New Roman" panose="02020603050405020304" pitchFamily="18" charset="0"/>
            </a:endParaRPr>
          </a:p>
          <a:p>
            <a:pPr>
              <a:spcBef>
                <a:spcPts val="600"/>
              </a:spcBef>
              <a:buFont typeface="Courier New" panose="02070309020205020404" pitchFamily="49" charset="0"/>
              <a:buChar char="o"/>
            </a:pPr>
            <a:r>
              <a:rPr lang="en-GB" sz="1200" dirty="0">
                <a:solidFill>
                  <a:srgbClr val="0B0C0C"/>
                </a:solidFill>
                <a:effectLst/>
                <a:latin typeface="Aptos" panose="020B0004020202020204" pitchFamily="34" charset="0"/>
                <a:ea typeface="Times New Roman" panose="02020603050405020304" pitchFamily="18" charset="0"/>
              </a:rPr>
              <a:t>Involvement</a:t>
            </a:r>
            <a:r>
              <a:rPr lang="en-GB" sz="1200" dirty="0">
                <a:solidFill>
                  <a:srgbClr val="0B0C0C"/>
                </a:solidFill>
                <a:latin typeface="Aptos" panose="020B0004020202020204" pitchFamily="34" charset="0"/>
                <a:ea typeface="Times New Roman" panose="02020603050405020304" pitchFamily="18" charset="0"/>
              </a:rPr>
              <a:t>, c</a:t>
            </a:r>
            <a:r>
              <a:rPr lang="en-GB" sz="1200" dirty="0">
                <a:solidFill>
                  <a:srgbClr val="0B0C0C"/>
                </a:solidFill>
                <a:effectLst/>
                <a:latin typeface="Aptos" panose="020B0004020202020204" pitchFamily="34" charset="0"/>
                <a:ea typeface="Times New Roman" panose="02020603050405020304" pitchFamily="18" charset="0"/>
              </a:rPr>
              <a:t>hoice and control </a:t>
            </a:r>
            <a:endParaRPr lang="en-GB" sz="1200" dirty="0">
              <a:solidFill>
                <a:srgbClr val="0B0C0C"/>
              </a:solidFill>
              <a:latin typeface="Aptos" panose="020B0004020202020204" pitchFamily="34" charset="0"/>
              <a:ea typeface="Times New Roman" panose="02020603050405020304" pitchFamily="18" charset="0"/>
            </a:endParaRPr>
          </a:p>
          <a:p>
            <a:pPr>
              <a:spcBef>
                <a:spcPts val="600"/>
              </a:spcBef>
              <a:buFont typeface="Courier New" panose="02070309020205020404" pitchFamily="49" charset="0"/>
              <a:buChar char="o"/>
            </a:pPr>
            <a:r>
              <a:rPr lang="en-GB" sz="1200" dirty="0">
                <a:solidFill>
                  <a:srgbClr val="0B0C0C"/>
                </a:solidFill>
                <a:effectLst/>
                <a:latin typeface="Aptos" panose="020B0004020202020204" pitchFamily="34" charset="0"/>
                <a:ea typeface="Times New Roman" panose="02020603050405020304" pitchFamily="18" charset="0"/>
              </a:rPr>
              <a:t>Identifying ways for </a:t>
            </a:r>
            <a:r>
              <a:rPr lang="en-GB" sz="1200" dirty="0">
                <a:solidFill>
                  <a:srgbClr val="0B0C0C"/>
                </a:solidFill>
                <a:latin typeface="Aptos" panose="020B0004020202020204" pitchFamily="34" charset="0"/>
                <a:ea typeface="Times New Roman" panose="02020603050405020304" pitchFamily="18" charset="0"/>
              </a:rPr>
              <a:t>adults</a:t>
            </a:r>
            <a:r>
              <a:rPr lang="en-GB" sz="1200" dirty="0">
                <a:solidFill>
                  <a:srgbClr val="0B0C0C"/>
                </a:solidFill>
                <a:effectLst/>
                <a:latin typeface="Aptos" panose="020B0004020202020204" pitchFamily="34" charset="0"/>
                <a:ea typeface="Times New Roman" panose="02020603050405020304" pitchFamily="18" charset="0"/>
              </a:rPr>
              <a:t> to protect themself </a:t>
            </a:r>
          </a:p>
          <a:p>
            <a:pPr>
              <a:spcBef>
                <a:spcPts val="600"/>
              </a:spcBef>
              <a:buFont typeface="Courier New" panose="02070309020205020404" pitchFamily="49" charset="0"/>
              <a:buChar char="o"/>
            </a:pPr>
            <a:r>
              <a:rPr lang="en-GB" sz="1200" dirty="0">
                <a:solidFill>
                  <a:srgbClr val="0B0C0C"/>
                </a:solidFill>
                <a:effectLst/>
                <a:latin typeface="Aptos" panose="020B0004020202020204" pitchFamily="34" charset="0"/>
                <a:ea typeface="Times New Roman" panose="02020603050405020304" pitchFamily="18" charset="0"/>
              </a:rPr>
              <a:t>Adults are treated as the expert of their situation </a:t>
            </a:r>
            <a:endParaRPr lang="en-GB" sz="1200" dirty="0">
              <a:solidFill>
                <a:srgbClr val="0B0C0C"/>
              </a:solidFill>
              <a:latin typeface="Aptos" panose="020B0004020202020204" pitchFamily="34" charset="0"/>
              <a:ea typeface="Times New Roman" panose="02020603050405020304" pitchFamily="18" charset="0"/>
            </a:endParaRPr>
          </a:p>
          <a:p>
            <a:pPr>
              <a:spcBef>
                <a:spcPts val="600"/>
              </a:spcBef>
              <a:buFont typeface="Courier New" panose="02070309020205020404" pitchFamily="49" charset="0"/>
              <a:buChar char="o"/>
            </a:pPr>
            <a:r>
              <a:rPr lang="en-GB" sz="1200" dirty="0">
                <a:solidFill>
                  <a:srgbClr val="0B0C0C"/>
                </a:solidFill>
                <a:effectLst/>
                <a:latin typeface="Aptos" panose="020B0004020202020204" pitchFamily="34" charset="0"/>
                <a:ea typeface="Times New Roman" panose="02020603050405020304" pitchFamily="18" charset="0"/>
              </a:rPr>
              <a:t>Not a one-size fits all approach</a:t>
            </a:r>
          </a:p>
          <a:p>
            <a:pPr>
              <a:spcBef>
                <a:spcPts val="600"/>
              </a:spcBef>
              <a:buFont typeface="Courier New" panose="02070309020205020404" pitchFamily="49" charset="0"/>
              <a:buChar char="o"/>
            </a:pPr>
            <a:r>
              <a:rPr lang="en-GB" sz="1200" dirty="0">
                <a:solidFill>
                  <a:srgbClr val="0B0C0C"/>
                </a:solidFill>
                <a:effectLst/>
                <a:latin typeface="Aptos" panose="020B0004020202020204" pitchFamily="34" charset="0"/>
                <a:ea typeface="Times New Roman" panose="02020603050405020304" pitchFamily="18" charset="0"/>
              </a:rPr>
              <a:t>Trust needed or people withdraw</a:t>
            </a:r>
          </a:p>
          <a:p>
            <a:pPr>
              <a:spcBef>
                <a:spcPts val="600"/>
              </a:spcBef>
              <a:buFont typeface="Courier New" panose="02070309020205020404" pitchFamily="49" charset="0"/>
              <a:buChar char="o"/>
            </a:pPr>
            <a:r>
              <a:rPr lang="en-GB" sz="1200" dirty="0">
                <a:solidFill>
                  <a:srgbClr val="0B0C0C"/>
                </a:solidFill>
                <a:latin typeface="Aptos" panose="020B0004020202020204" pitchFamily="34" charset="0"/>
              </a:rPr>
              <a:t>Avoiding risk averse approaches</a:t>
            </a:r>
          </a:p>
          <a:p>
            <a:pPr>
              <a:spcBef>
                <a:spcPts val="600"/>
              </a:spcBef>
              <a:buFont typeface="Courier New" panose="02070309020205020404" pitchFamily="49" charset="0"/>
              <a:buChar char="o"/>
            </a:pPr>
            <a:r>
              <a:rPr lang="en-GB" sz="1200" dirty="0">
                <a:solidFill>
                  <a:srgbClr val="0B0C0C"/>
                </a:solidFill>
                <a:latin typeface="Aptos" panose="020B0004020202020204" pitchFamily="34" charset="0"/>
              </a:rPr>
              <a:t>Promoting self-determination and autonomy</a:t>
            </a:r>
          </a:p>
          <a:p>
            <a:pPr>
              <a:spcBef>
                <a:spcPts val="600"/>
              </a:spcBef>
              <a:buFont typeface="Courier New" panose="02070309020205020404" pitchFamily="49" charset="0"/>
              <a:buChar char="o"/>
            </a:pPr>
            <a:r>
              <a:rPr lang="en-GB" sz="1200" dirty="0">
                <a:solidFill>
                  <a:srgbClr val="0B0C0C"/>
                </a:solidFill>
                <a:latin typeface="Aptos" panose="020B0004020202020204" pitchFamily="34" charset="0"/>
              </a:rPr>
              <a:t>Being non-judgemental and showing empathy </a:t>
            </a:r>
          </a:p>
          <a:p>
            <a:pPr>
              <a:spcBef>
                <a:spcPts val="600"/>
              </a:spcBef>
              <a:buFont typeface="Courier New" panose="02070309020205020404" pitchFamily="49" charset="0"/>
              <a:buChar char="o"/>
            </a:pPr>
            <a:r>
              <a:rPr lang="en-GB" sz="1200" dirty="0">
                <a:solidFill>
                  <a:srgbClr val="0B0C0C"/>
                </a:solidFill>
                <a:latin typeface="Aptos" panose="020B0004020202020204" pitchFamily="34" charset="0"/>
              </a:rPr>
              <a:t>Taking positive risks and proportionately </a:t>
            </a:r>
            <a:r>
              <a:rPr lang="en-GB" sz="1200" b="1" i="1" dirty="0">
                <a:solidFill>
                  <a:srgbClr val="0B0C0C"/>
                </a:solidFill>
                <a:latin typeface="Aptos" panose="020B0004020202020204" pitchFamily="34" charset="0"/>
              </a:rPr>
              <a:t>What good is making someone safer if it merely makes them miserable</a:t>
            </a:r>
            <a:r>
              <a:rPr lang="en-GB" sz="1200" i="1" dirty="0">
                <a:solidFill>
                  <a:srgbClr val="0B0C0C"/>
                </a:solidFill>
                <a:latin typeface="Aptos" panose="020B0004020202020204" pitchFamily="34" charset="0"/>
              </a:rPr>
              <a:t>? </a:t>
            </a:r>
            <a:r>
              <a:rPr lang="en-GB" sz="1200" dirty="0">
                <a:solidFill>
                  <a:srgbClr val="0B0C0C"/>
                </a:solidFill>
                <a:latin typeface="Aptos" panose="020B0004020202020204" pitchFamily="34" charset="0"/>
              </a:rPr>
              <a:t>(Munby, 2007) </a:t>
            </a:r>
          </a:p>
          <a:p>
            <a:pPr>
              <a:spcBef>
                <a:spcPts val="600"/>
              </a:spcBef>
              <a:buFont typeface="Courier New" panose="02070309020205020404" pitchFamily="49" charset="0"/>
              <a:buChar char="o"/>
            </a:pPr>
            <a:endParaRPr lang="en-GB" sz="1200" dirty="0">
              <a:solidFill>
                <a:srgbClr val="0B0C0C"/>
              </a:solidFill>
              <a:latin typeface="Aptos" panose="020B0004020202020204" pitchFamily="34" charset="0"/>
            </a:endParaRPr>
          </a:p>
          <a:p>
            <a:pPr marL="171450" indent="-171450">
              <a:buFont typeface="Arial" panose="020B0604020202020204" pitchFamily="34" charset="0"/>
              <a:buChar char="•"/>
            </a:pPr>
            <a:r>
              <a:rPr lang="en-GB" sz="1200" dirty="0">
                <a:solidFill>
                  <a:srgbClr val="0B0C0C"/>
                </a:solidFill>
                <a:latin typeface="Arial" panose="020B0604020202020204" pitchFamily="34" charset="0"/>
                <a:ea typeface="Times New Roman" panose="02020603050405020304" pitchFamily="18" charset="0"/>
              </a:rPr>
              <a:t>Previously the MPS was missing in safeguarding. </a:t>
            </a:r>
          </a:p>
          <a:p>
            <a:pPr marL="171450" indent="-171450">
              <a:buFont typeface="Arial" panose="020B0604020202020204" pitchFamily="34" charset="0"/>
              <a:buChar char="•"/>
            </a:pPr>
            <a:r>
              <a:rPr lang="en-GB" sz="1200" dirty="0">
                <a:solidFill>
                  <a:srgbClr val="0B0C0C"/>
                </a:solidFill>
                <a:latin typeface="Arial" panose="020B0604020202020204" pitchFamily="34" charset="0"/>
                <a:ea typeface="Times New Roman" panose="02020603050405020304" pitchFamily="18" charset="0"/>
              </a:rPr>
              <a:t>Denotes that the person is at the centre throughout</a:t>
            </a:r>
          </a:p>
          <a:p>
            <a:pPr marL="171450" indent="-171450">
              <a:buFont typeface="Arial" panose="020B0604020202020204" pitchFamily="34" charset="0"/>
              <a:buChar char="•"/>
            </a:pPr>
            <a:r>
              <a:rPr lang="en-GB" sz="1200" dirty="0">
                <a:solidFill>
                  <a:srgbClr val="0B0C0C"/>
                </a:solidFill>
                <a:latin typeface="Arial" panose="020B0604020202020204" pitchFamily="34" charset="0"/>
                <a:ea typeface="Times New Roman" panose="02020603050405020304" pitchFamily="18" charset="0"/>
              </a:rPr>
              <a:t>Engaging t</a:t>
            </a:r>
            <a:r>
              <a:rPr lang="en-GB" sz="1200" dirty="0">
                <a:solidFill>
                  <a:srgbClr val="0B0C0C"/>
                </a:solidFill>
                <a:effectLst/>
                <a:latin typeface="Arial" panose="020B0604020202020204" pitchFamily="34" charset="0"/>
                <a:ea typeface="Times New Roman" panose="02020603050405020304" pitchFamily="18" charset="0"/>
              </a:rPr>
              <a:t>he person in conversation about how best to respond to their situation in a way that enhances involvement, choice and control as well as improving quality of life, wellbeing and safety.</a:t>
            </a:r>
          </a:p>
          <a:p>
            <a:pPr marL="171450" indent="-171450">
              <a:buFont typeface="Arial" panose="020B0604020202020204" pitchFamily="34" charset="0"/>
              <a:buChar char="•"/>
            </a:pPr>
            <a:r>
              <a:rPr lang="en-GB" sz="1200" dirty="0">
                <a:solidFill>
                  <a:srgbClr val="0B0C0C"/>
                </a:solidFill>
                <a:effectLst/>
                <a:latin typeface="Arial" panose="020B0604020202020204" pitchFamily="34" charset="0"/>
                <a:ea typeface="Times New Roman" panose="02020603050405020304" pitchFamily="18" charset="0"/>
              </a:rPr>
              <a:t>Unfortunately, a lot of research has shown adults have not felt they have been listened to when enquiries have been undertaken; worse off.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mn-lt"/>
              </a:rPr>
              <a:t>Point of reflection – As practitioners we need to be aware of our own beliefs, values and bias to adopt an MSP approach. How can we achieve this?</a:t>
            </a:r>
          </a:p>
          <a:p>
            <a:pPr>
              <a:spcBef>
                <a:spcPts val="600"/>
              </a:spcBef>
              <a:buFont typeface="Courier New" panose="02070309020205020404" pitchFamily="49" charset="0"/>
              <a:buChar char="o"/>
            </a:pPr>
            <a:endParaRPr lang="en-GB" sz="1200" dirty="0">
              <a:latin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29</a:t>
            </a:fld>
            <a:endParaRPr lang="en-GB"/>
          </a:p>
        </p:txBody>
      </p:sp>
    </p:spTree>
    <p:extLst>
      <p:ext uri="{BB962C8B-B14F-4D97-AF65-F5344CB8AC3E}">
        <p14:creationId xmlns:p14="http://schemas.microsoft.com/office/powerpoint/2010/main" val="1824318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example for group to read and share key ideas.</a:t>
            </a:r>
          </a:p>
        </p:txBody>
      </p:sp>
      <p:sp>
        <p:nvSpPr>
          <p:cNvPr id="4" name="Slide Number Placeholder 3"/>
          <p:cNvSpPr>
            <a:spLocks noGrp="1"/>
          </p:cNvSpPr>
          <p:nvPr>
            <p:ph type="sldNum" sz="quarter" idx="5"/>
          </p:nvPr>
        </p:nvSpPr>
        <p:spPr/>
        <p:txBody>
          <a:bodyPr/>
          <a:lstStyle/>
          <a:p>
            <a:fld id="{356B35A4-AB2D-4659-8BEB-E9598314BF3C}" type="slidenum">
              <a:rPr lang="en-GB" smtClean="0"/>
              <a:t>30</a:t>
            </a:fld>
            <a:endParaRPr lang="en-GB"/>
          </a:p>
        </p:txBody>
      </p:sp>
    </p:spTree>
    <p:extLst>
      <p:ext uri="{BB962C8B-B14F-4D97-AF65-F5344CB8AC3E}">
        <p14:creationId xmlns:p14="http://schemas.microsoft.com/office/powerpoint/2010/main" val="3905407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31</a:t>
            </a:fld>
            <a:endParaRPr lang="en-GB"/>
          </a:p>
        </p:txBody>
      </p:sp>
    </p:spTree>
    <p:extLst>
      <p:ext uri="{BB962C8B-B14F-4D97-AF65-F5344CB8AC3E}">
        <p14:creationId xmlns:p14="http://schemas.microsoft.com/office/powerpoint/2010/main" val="257853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alpha val="8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alpha val="80000"/>
                  </a:schemeClr>
                </a:solidFill>
              </a:rPr>
              <a:t>The Care Act 2014 </a:t>
            </a:r>
            <a:r>
              <a:rPr lang="en-US" sz="1200" dirty="0" err="1">
                <a:solidFill>
                  <a:schemeClr val="tx1">
                    <a:alpha val="80000"/>
                  </a:schemeClr>
                </a:solidFill>
              </a:rPr>
              <a:t>recognises</a:t>
            </a:r>
            <a:r>
              <a:rPr lang="en-US" sz="1200" dirty="0">
                <a:solidFill>
                  <a:schemeClr val="tx1">
                    <a:alpha val="80000"/>
                  </a:schemeClr>
                </a:solidFill>
              </a:rPr>
              <a:t> that self-neglect is a potential safeguarding matter and there are occasions where adults who have care and support needs and mental capacity will self-neglect and/or put themselves at risk of harm or even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alpha val="8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alpha val="8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alpha val="80000"/>
                  </a:schemeClr>
                </a:solidFill>
              </a:rPr>
              <a:t>Whilst empowering the adult and </a:t>
            </a:r>
            <a:r>
              <a:rPr lang="en-US" sz="1200" dirty="0" err="1">
                <a:solidFill>
                  <a:schemeClr val="tx1">
                    <a:alpha val="80000"/>
                  </a:schemeClr>
                </a:solidFill>
              </a:rPr>
              <a:t>recognising</a:t>
            </a:r>
            <a:r>
              <a:rPr lang="en-US" sz="1200" dirty="0">
                <a:solidFill>
                  <a:schemeClr val="tx1">
                    <a:alpha val="80000"/>
                  </a:schemeClr>
                </a:solidFill>
              </a:rPr>
              <a:t> their human rights.​</a:t>
            </a:r>
          </a:p>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32</a:t>
            </a:fld>
            <a:endParaRPr lang="en-GB"/>
          </a:p>
        </p:txBody>
      </p:sp>
    </p:spTree>
    <p:extLst>
      <p:ext uri="{BB962C8B-B14F-4D97-AF65-F5344CB8AC3E}">
        <p14:creationId xmlns:p14="http://schemas.microsoft.com/office/powerpoint/2010/main" val="288291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lnSpc>
                <a:spcPct val="90000"/>
              </a:lnSpc>
              <a:spcAft>
                <a:spcPts val="600"/>
              </a:spcAft>
            </a:pPr>
            <a:r>
              <a:rPr lang="en-US" sz="1400" b="1" dirty="0"/>
              <a:t>Human Rights Act 1998</a:t>
            </a:r>
            <a:endParaRPr lang="en-US" sz="1400" dirty="0"/>
          </a:p>
          <a:p>
            <a:pPr marL="742950" lvl="1" indent="-228600" fontAlgn="t">
              <a:lnSpc>
                <a:spcPct val="90000"/>
              </a:lnSpc>
              <a:spcAft>
                <a:spcPts val="600"/>
              </a:spcAft>
              <a:buFont typeface="Arial" panose="020B0604020202020204" pitchFamily="34" charset="0"/>
              <a:buChar char="•"/>
            </a:pPr>
            <a:r>
              <a:rPr lang="en-US" sz="1400" dirty="0"/>
              <a:t>Article 8: Right to respect for private and family life</a:t>
            </a:r>
          </a:p>
          <a:p>
            <a:pPr marL="742950" lvl="1" indent="-228600" fontAlgn="t">
              <a:lnSpc>
                <a:spcPct val="90000"/>
              </a:lnSpc>
              <a:spcAft>
                <a:spcPts val="600"/>
              </a:spcAft>
              <a:buFont typeface="Arial" panose="020B0604020202020204" pitchFamily="34" charset="0"/>
              <a:buChar char="•"/>
            </a:pPr>
            <a:r>
              <a:rPr lang="en-US" sz="1400" dirty="0"/>
              <a:t>Advocacy helps uphold these rights during interventions.</a:t>
            </a:r>
          </a:p>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34</a:t>
            </a:fld>
            <a:endParaRPr lang="en-GB"/>
          </a:p>
        </p:txBody>
      </p:sp>
    </p:spTree>
    <p:extLst>
      <p:ext uri="{BB962C8B-B14F-4D97-AF65-F5344CB8AC3E}">
        <p14:creationId xmlns:p14="http://schemas.microsoft.com/office/powerpoint/2010/main" val="4112709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38</a:t>
            </a:fld>
            <a:endParaRPr lang="en-GB"/>
          </a:p>
        </p:txBody>
      </p:sp>
    </p:spTree>
    <p:extLst>
      <p:ext uri="{BB962C8B-B14F-4D97-AF65-F5344CB8AC3E}">
        <p14:creationId xmlns:p14="http://schemas.microsoft.com/office/powerpoint/2010/main" val="685348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Reflection could be on surface level, but to add layers it like peeling the back the layers of an onion.</a:t>
            </a:r>
          </a:p>
          <a:p>
            <a:r>
              <a:rPr lang="en-GB" sz="1200" dirty="0"/>
              <a:t>Consider wider socio-political context of power.</a:t>
            </a:r>
          </a:p>
          <a:p>
            <a:r>
              <a:rPr lang="en-GB" sz="1200" dirty="0"/>
              <a:t>On the surface a situation may appear stable, however there could be more occurring than what meets the eye.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ptos" panose="020B0004020202020204" pitchFamily="34" charset="0"/>
              </a:rPr>
              <a:t>Gut feelings and intuitions, what are these telling you?</a:t>
            </a:r>
          </a:p>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43</a:t>
            </a:fld>
            <a:endParaRPr lang="en-GB"/>
          </a:p>
        </p:txBody>
      </p:sp>
    </p:spTree>
    <p:extLst>
      <p:ext uri="{BB962C8B-B14F-4D97-AF65-F5344CB8AC3E}">
        <p14:creationId xmlns:p14="http://schemas.microsoft.com/office/powerpoint/2010/main" val="235803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Self-care, certain discussions could invoke or trigger certain emotions either on a professional basis or due to your own lived experiences. Reminder to take care of selves and know we are here to support in a safe space. If any discussions are having an impact, please step away and take a break as needed. </a:t>
            </a:r>
          </a:p>
          <a:p>
            <a:r>
              <a:rPr lang="en-GB" sz="1200" dirty="0"/>
              <a:t>Are there are any other housekeeping matters you feel need adding?</a:t>
            </a:r>
          </a:p>
          <a:p>
            <a:r>
              <a:rPr lang="en-GB" sz="1200" dirty="0"/>
              <a:t>Toilets are outside to the right. There will be short break halfway through</a:t>
            </a:r>
          </a:p>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2</a:t>
            </a:fld>
            <a:endParaRPr lang="en-GB"/>
          </a:p>
        </p:txBody>
      </p:sp>
    </p:spTree>
    <p:extLst>
      <p:ext uri="{BB962C8B-B14F-4D97-AF65-F5344CB8AC3E}">
        <p14:creationId xmlns:p14="http://schemas.microsoft.com/office/powerpoint/2010/main" val="189458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90000"/>
              </a:lnSpc>
              <a:spcAft>
                <a:spcPts val="600"/>
              </a:spcAft>
            </a:pPr>
            <a:r>
              <a:rPr lang="en-US" sz="1100" dirty="0"/>
              <a:t>The Social GRACES model is a powerful framework for social workers to reflect on identity, power, and difference when working with individuals. It helps you stay professionally curious and culturally sensitive by considering the multiple dimensions that shape a person’s experience.​</a:t>
            </a:r>
          </a:p>
          <a:p>
            <a:pPr fontAlgn="base">
              <a:lnSpc>
                <a:spcPct val="90000"/>
              </a:lnSpc>
              <a:spcAft>
                <a:spcPts val="600"/>
              </a:spcAft>
            </a:pPr>
            <a:r>
              <a:rPr lang="en-US" sz="1100" dirty="0"/>
              <a:t>​</a:t>
            </a:r>
          </a:p>
          <a:p>
            <a:pPr fontAlgn="base">
              <a:lnSpc>
                <a:spcPct val="90000"/>
              </a:lnSpc>
              <a:spcAft>
                <a:spcPts val="600"/>
              </a:spcAft>
            </a:pPr>
            <a:r>
              <a:rPr lang="en-US" sz="1100" b="1" dirty="0"/>
              <a:t>How to Use the Social GRACES in Practice</a:t>
            </a:r>
            <a:r>
              <a:rPr lang="en-US" sz="1100" dirty="0"/>
              <a:t>​</a:t>
            </a:r>
          </a:p>
          <a:p>
            <a:pPr indent="-228600" fontAlgn="base">
              <a:lnSpc>
                <a:spcPct val="90000"/>
              </a:lnSpc>
              <a:spcAft>
                <a:spcPts val="600"/>
              </a:spcAft>
              <a:buFont typeface="Arial" panose="020B0604020202020204" pitchFamily="34" charset="0"/>
              <a:buChar char="•"/>
            </a:pPr>
            <a:endParaRPr lang="en-US" sz="1100" dirty="0"/>
          </a:p>
          <a:p>
            <a:pPr fontAlgn="base">
              <a:lnSpc>
                <a:spcPct val="90000"/>
              </a:lnSpc>
              <a:spcAft>
                <a:spcPts val="600"/>
              </a:spcAft>
            </a:pPr>
            <a:r>
              <a:rPr lang="en-US" sz="1100" b="1" dirty="0"/>
              <a:t>1. Build Awareness of Your Own GRACES</a:t>
            </a:r>
            <a:r>
              <a:rPr lang="en-US" sz="1100" dirty="0"/>
              <a:t>​</a:t>
            </a:r>
          </a:p>
          <a:p>
            <a:pPr fontAlgn="base">
              <a:lnSpc>
                <a:spcPct val="90000"/>
              </a:lnSpc>
              <a:spcAft>
                <a:spcPts val="600"/>
              </a:spcAft>
            </a:pPr>
            <a:r>
              <a:rPr lang="en-US" sz="1100" dirty="0"/>
              <a:t>Before engaging with an individual, reflect on your own identity and biases:​</a:t>
            </a:r>
          </a:p>
          <a:p>
            <a:pPr indent="-228600" fontAlgn="base">
              <a:lnSpc>
                <a:spcPct val="90000"/>
              </a:lnSpc>
              <a:spcAft>
                <a:spcPts val="600"/>
              </a:spcAft>
              <a:buFont typeface="Arial" panose="020B0604020202020204" pitchFamily="34" charset="0"/>
              <a:buChar char="•"/>
            </a:pPr>
            <a:endParaRPr lang="en-US" sz="1100" dirty="0"/>
          </a:p>
          <a:p>
            <a:pPr marL="285750" indent="-285750" fontAlgn="base">
              <a:lnSpc>
                <a:spcPct val="90000"/>
              </a:lnSpc>
              <a:spcAft>
                <a:spcPts val="600"/>
              </a:spcAft>
              <a:buFont typeface="Arial" panose="020B0604020202020204" pitchFamily="34" charset="0"/>
              <a:buChar char="•"/>
            </a:pPr>
            <a:r>
              <a:rPr lang="en-US" sz="1100" dirty="0"/>
              <a:t> How might your background influence your assumptions?​</a:t>
            </a:r>
          </a:p>
          <a:p>
            <a:pPr marL="285750" indent="-285750" fontAlgn="base">
              <a:lnSpc>
                <a:spcPct val="90000"/>
              </a:lnSpc>
              <a:spcAft>
                <a:spcPts val="600"/>
              </a:spcAft>
              <a:buFont typeface="Arial" panose="020B0604020202020204" pitchFamily="34" charset="0"/>
              <a:buChar char="•"/>
            </a:pPr>
            <a:r>
              <a:rPr lang="en-US" sz="1100" dirty="0"/>
              <a:t> Which aspects of your identity are visible or invisible in this interaction?​</a:t>
            </a:r>
          </a:p>
          <a:p>
            <a:pPr fontAlgn="base">
              <a:lnSpc>
                <a:spcPct val="90000"/>
              </a:lnSpc>
              <a:spcAft>
                <a:spcPts val="600"/>
              </a:spcAft>
            </a:pPr>
            <a:r>
              <a:rPr lang="en-US" sz="1100" dirty="0"/>
              <a:t>​</a:t>
            </a:r>
          </a:p>
          <a:p>
            <a:pPr fontAlgn="base">
              <a:lnSpc>
                <a:spcPct val="90000"/>
              </a:lnSpc>
              <a:spcAft>
                <a:spcPts val="600"/>
              </a:spcAft>
            </a:pPr>
            <a:r>
              <a:rPr lang="en-US" sz="1100" b="1" dirty="0"/>
              <a:t>ACTIVITY</a:t>
            </a:r>
            <a:r>
              <a:rPr lang="en-US" sz="1100" dirty="0"/>
              <a:t>:​</a:t>
            </a:r>
          </a:p>
          <a:p>
            <a:pPr fontAlgn="base">
              <a:lnSpc>
                <a:spcPct val="90000"/>
              </a:lnSpc>
              <a:spcAft>
                <a:spcPts val="600"/>
              </a:spcAft>
            </a:pPr>
            <a:r>
              <a:rPr lang="en-US" sz="1100" dirty="0"/>
              <a:t>Using the blank wheel handout fill the spokes of the wheel with the Graces that resonate most with you. For each Grace you note down also make a comment on whether this aspect of your identity is visible or invisible and whether you feel that you experience privilege or disadvantage in relation to it.</a:t>
            </a:r>
          </a:p>
          <a:p>
            <a:endParaRPr lang="en-GB" sz="1100" dirty="0"/>
          </a:p>
          <a:p>
            <a:pPr fontAlgn="base">
              <a:lnSpc>
                <a:spcPct val="90000"/>
              </a:lnSpc>
              <a:spcAft>
                <a:spcPts val="600"/>
              </a:spcAft>
            </a:pPr>
            <a:r>
              <a:rPr lang="en-US" sz="1100" b="1" dirty="0"/>
              <a:t>2. Use GRACES to Guide Curiosity and Engagement</a:t>
            </a:r>
            <a:r>
              <a:rPr lang="en-US" sz="1100" dirty="0"/>
              <a:t>​</a:t>
            </a:r>
          </a:p>
          <a:p>
            <a:pPr fontAlgn="base">
              <a:lnSpc>
                <a:spcPct val="90000"/>
              </a:lnSpc>
              <a:spcAft>
                <a:spcPts val="600"/>
              </a:spcAft>
            </a:pPr>
            <a:r>
              <a:rPr lang="en-US" sz="1100" dirty="0"/>
              <a:t>When working with someone—especially in complex situations like self-neglect—use the GRACES to explore their context without judgment.​</a:t>
            </a:r>
          </a:p>
          <a:p>
            <a:pPr fontAlgn="base">
              <a:lnSpc>
                <a:spcPct val="90000"/>
              </a:lnSpc>
              <a:spcAft>
                <a:spcPts val="600"/>
              </a:spcAft>
            </a:pPr>
            <a:r>
              <a:rPr lang="en-US" sz="1100" b="1" dirty="0"/>
              <a:t>Example Questions:</a:t>
            </a:r>
            <a:r>
              <a:rPr lang="en-US" sz="1100" dirty="0"/>
              <a:t>​</a:t>
            </a:r>
          </a:p>
          <a:p>
            <a:pPr fontAlgn="base">
              <a:lnSpc>
                <a:spcPct val="90000"/>
              </a:lnSpc>
              <a:spcAft>
                <a:spcPts val="600"/>
              </a:spcAft>
            </a:pPr>
            <a:r>
              <a:rPr lang="en-US" sz="1100" b="1" dirty="0"/>
              <a:t>Age:</a:t>
            </a:r>
            <a:r>
              <a:rPr lang="en-US" sz="1100" dirty="0"/>
              <a:t> “What does ageing mean to you? How do you feel about getting older?”​</a:t>
            </a:r>
          </a:p>
          <a:p>
            <a:pPr fontAlgn="base">
              <a:lnSpc>
                <a:spcPct val="90000"/>
              </a:lnSpc>
              <a:spcAft>
                <a:spcPts val="600"/>
              </a:spcAft>
            </a:pPr>
            <a:r>
              <a:rPr lang="en-US" sz="1100" b="1" dirty="0"/>
              <a:t>Culture/Ethnicity:</a:t>
            </a:r>
            <a:r>
              <a:rPr lang="en-US" sz="1100" dirty="0"/>
              <a:t> “Are there cultural or family traditions that are important to you?”​</a:t>
            </a:r>
          </a:p>
          <a:p>
            <a:pPr fontAlgn="base">
              <a:lnSpc>
                <a:spcPct val="90000"/>
              </a:lnSpc>
              <a:spcAft>
                <a:spcPts val="600"/>
              </a:spcAft>
            </a:pPr>
            <a:r>
              <a:rPr lang="en-US" sz="1100" b="1" dirty="0"/>
              <a:t>Spirituality/Religion:</a:t>
            </a:r>
            <a:r>
              <a:rPr lang="en-US" sz="1100" dirty="0"/>
              <a:t> “Do you have any spiritual or religious beliefs that help you cope?”​</a:t>
            </a:r>
          </a:p>
          <a:p>
            <a:pPr fontAlgn="base">
              <a:lnSpc>
                <a:spcPct val="90000"/>
              </a:lnSpc>
              <a:spcAft>
                <a:spcPts val="600"/>
              </a:spcAft>
            </a:pPr>
            <a:r>
              <a:rPr lang="en-US" sz="1100" b="1" dirty="0"/>
              <a:t>Class/Socioeconomic status: </a:t>
            </a:r>
            <a:r>
              <a:rPr lang="en-US" sz="1100" dirty="0"/>
              <a:t>“Has money or housing ever made it harder to access support?”​</a:t>
            </a:r>
          </a:p>
          <a:p>
            <a:pPr fontAlgn="base">
              <a:lnSpc>
                <a:spcPct val="90000"/>
              </a:lnSpc>
              <a:spcAft>
                <a:spcPts val="600"/>
              </a:spcAft>
            </a:pPr>
            <a:r>
              <a:rPr lang="en-US" sz="1100" dirty="0"/>
              <a:t>​</a:t>
            </a:r>
          </a:p>
          <a:p>
            <a:pPr fontAlgn="base">
              <a:lnSpc>
                <a:spcPct val="90000"/>
              </a:lnSpc>
              <a:spcAft>
                <a:spcPts val="600"/>
              </a:spcAft>
            </a:pPr>
            <a:r>
              <a:rPr lang="en-US" sz="1100" dirty="0"/>
              <a:t>These questions help uncover values, barriers, and strengths that might otherwise be missed.​</a:t>
            </a:r>
          </a:p>
          <a:p>
            <a:pPr fontAlgn="base">
              <a:lnSpc>
                <a:spcPct val="90000"/>
              </a:lnSpc>
              <a:spcAft>
                <a:spcPts val="600"/>
              </a:spcAft>
            </a:pPr>
            <a:r>
              <a:rPr lang="en-US" sz="1100" dirty="0"/>
              <a:t>​</a:t>
            </a:r>
          </a:p>
          <a:p>
            <a:pPr fontAlgn="base">
              <a:lnSpc>
                <a:spcPct val="90000"/>
              </a:lnSpc>
              <a:spcAft>
                <a:spcPts val="600"/>
              </a:spcAft>
            </a:pPr>
            <a:r>
              <a:rPr lang="en-US" sz="1100" b="1" dirty="0"/>
              <a:t>3. Apply GRACES to Understand Resistance or Reluctance</a:t>
            </a:r>
            <a:r>
              <a:rPr lang="en-US" sz="1100" dirty="0"/>
              <a:t>​</a:t>
            </a:r>
          </a:p>
          <a:p>
            <a:pPr fontAlgn="base">
              <a:lnSpc>
                <a:spcPct val="90000"/>
              </a:lnSpc>
              <a:spcAft>
                <a:spcPts val="600"/>
              </a:spcAft>
            </a:pPr>
            <a:r>
              <a:rPr lang="en-US" sz="1100" dirty="0"/>
              <a:t>In cases of self-neglect, a person’s reluctance to engage may be shaped by:​</a:t>
            </a:r>
          </a:p>
          <a:p>
            <a:pPr marL="285750" indent="-285750" fontAlgn="base">
              <a:lnSpc>
                <a:spcPct val="90000"/>
              </a:lnSpc>
              <a:spcAft>
                <a:spcPts val="600"/>
              </a:spcAft>
              <a:buFont typeface="Arial" panose="020B0604020202020204" pitchFamily="34" charset="0"/>
              <a:buChar char="•"/>
            </a:pPr>
            <a:r>
              <a:rPr lang="en-US" sz="1100" dirty="0"/>
              <a:t> Past trauma or discrimination​</a:t>
            </a:r>
          </a:p>
          <a:p>
            <a:pPr marL="285750" indent="-285750" fontAlgn="base">
              <a:lnSpc>
                <a:spcPct val="90000"/>
              </a:lnSpc>
              <a:spcAft>
                <a:spcPts val="600"/>
              </a:spcAft>
              <a:buFont typeface="Arial" panose="020B0604020202020204" pitchFamily="34" charset="0"/>
              <a:buChar char="•"/>
            </a:pPr>
            <a:r>
              <a:rPr lang="en-US" sz="1100" dirty="0"/>
              <a:t> Cultural norms around independence or privacy​</a:t>
            </a:r>
          </a:p>
          <a:p>
            <a:pPr marL="285750" indent="-285750" fontAlgn="base">
              <a:lnSpc>
                <a:spcPct val="90000"/>
              </a:lnSpc>
              <a:spcAft>
                <a:spcPts val="600"/>
              </a:spcAft>
              <a:buFont typeface="Arial" panose="020B0604020202020204" pitchFamily="34" charset="0"/>
              <a:buChar char="•"/>
            </a:pPr>
            <a:r>
              <a:rPr lang="en-US" sz="1100" dirty="0"/>
              <a:t> Religious beliefs about suffering or care​</a:t>
            </a:r>
          </a:p>
          <a:p>
            <a:pPr marL="285750" indent="-285750" fontAlgn="base">
              <a:lnSpc>
                <a:spcPct val="90000"/>
              </a:lnSpc>
              <a:spcAft>
                <a:spcPts val="600"/>
              </a:spcAft>
              <a:buFont typeface="Arial" panose="020B0604020202020204" pitchFamily="34" charset="0"/>
              <a:buChar char="•"/>
            </a:pPr>
            <a:r>
              <a:rPr lang="en-US" sz="1100" dirty="0"/>
              <a:t> Class-based mistrust of institutions​</a:t>
            </a:r>
          </a:p>
          <a:p>
            <a:pPr fontAlgn="base">
              <a:lnSpc>
                <a:spcPct val="90000"/>
              </a:lnSpc>
              <a:spcAft>
                <a:spcPts val="600"/>
              </a:spcAft>
            </a:pPr>
            <a:r>
              <a:rPr lang="en-US" sz="1100" dirty="0"/>
              <a:t>​</a:t>
            </a:r>
          </a:p>
          <a:p>
            <a:pPr fontAlgn="base">
              <a:lnSpc>
                <a:spcPct val="90000"/>
              </a:lnSpc>
              <a:spcAft>
                <a:spcPts val="600"/>
              </a:spcAft>
            </a:pPr>
            <a:r>
              <a:rPr lang="en-US" sz="1100" dirty="0"/>
              <a:t>Professional curiosity means exploring these gently, not assuming or </a:t>
            </a:r>
            <a:r>
              <a:rPr lang="en-US" sz="1100" dirty="0" err="1"/>
              <a:t>pathologising</a:t>
            </a:r>
            <a:r>
              <a:rPr lang="en-US" sz="1100" dirty="0"/>
              <a:t>.​</a:t>
            </a:r>
          </a:p>
          <a:p>
            <a:endParaRPr lang="en-GB" dirty="0"/>
          </a:p>
          <a:p>
            <a:pPr fontAlgn="base">
              <a:lnSpc>
                <a:spcPct val="90000"/>
              </a:lnSpc>
              <a:spcAft>
                <a:spcPts val="600"/>
              </a:spcAft>
            </a:pPr>
            <a:r>
              <a:rPr lang="en-US" sz="1200" b="1" dirty="0"/>
              <a:t>4. Use GRACES to Inform Safeguarding and Advocacy</a:t>
            </a:r>
            <a:r>
              <a:rPr lang="en-US" sz="1200" dirty="0"/>
              <a:t>​</a:t>
            </a:r>
          </a:p>
          <a:p>
            <a:pPr fontAlgn="base">
              <a:lnSpc>
                <a:spcPct val="90000"/>
              </a:lnSpc>
              <a:spcAft>
                <a:spcPts val="600"/>
              </a:spcAft>
            </a:pPr>
            <a:endParaRPr lang="en-US" sz="1200" dirty="0"/>
          </a:p>
          <a:p>
            <a:pPr fontAlgn="base">
              <a:lnSpc>
                <a:spcPct val="90000"/>
              </a:lnSpc>
              <a:spcAft>
                <a:spcPts val="600"/>
              </a:spcAft>
            </a:pPr>
            <a:r>
              <a:rPr lang="en-US" sz="1200" dirty="0"/>
              <a:t>Understanding someone’s GRACES can help you:</a:t>
            </a:r>
          </a:p>
          <a:p>
            <a:pPr fontAlgn="base">
              <a:lnSpc>
                <a:spcPct val="90000"/>
              </a:lnSpc>
              <a:spcAft>
                <a:spcPts val="600"/>
              </a:spcAft>
            </a:pPr>
            <a:r>
              <a:rPr lang="en-US" sz="1200" dirty="0"/>
              <a:t>​</a:t>
            </a:r>
          </a:p>
          <a:p>
            <a:pPr marL="342900" indent="-342900" fontAlgn="base">
              <a:lnSpc>
                <a:spcPct val="90000"/>
              </a:lnSpc>
              <a:spcAft>
                <a:spcPts val="600"/>
              </a:spcAft>
              <a:buFont typeface="Arial" panose="020B0604020202020204" pitchFamily="34" charset="0"/>
              <a:buChar char="•"/>
            </a:pPr>
            <a:r>
              <a:rPr lang="en-US" sz="1200" dirty="0"/>
              <a:t> Advocate for culturally appropriate services​</a:t>
            </a:r>
          </a:p>
          <a:p>
            <a:pPr marL="342900" indent="-342900" fontAlgn="base">
              <a:lnSpc>
                <a:spcPct val="90000"/>
              </a:lnSpc>
              <a:spcAft>
                <a:spcPts val="600"/>
              </a:spcAft>
              <a:buFont typeface="Arial" panose="020B0604020202020204" pitchFamily="34" charset="0"/>
              <a:buChar char="•"/>
            </a:pPr>
            <a:r>
              <a:rPr lang="en-US" sz="1200" dirty="0"/>
              <a:t> Avoid stereotyping or over </a:t>
            </a:r>
            <a:r>
              <a:rPr lang="en-US" sz="1200" dirty="0" err="1"/>
              <a:t>generalising</a:t>
            </a:r>
            <a:r>
              <a:rPr lang="en-US" sz="1200" dirty="0"/>
              <a:t>​</a:t>
            </a:r>
          </a:p>
          <a:p>
            <a:pPr marL="342900" indent="-342900" fontAlgn="base">
              <a:lnSpc>
                <a:spcPct val="90000"/>
              </a:lnSpc>
              <a:spcAft>
                <a:spcPts val="600"/>
              </a:spcAft>
              <a:buFont typeface="Arial" panose="020B0604020202020204" pitchFamily="34" charset="0"/>
              <a:buChar char="•"/>
            </a:pPr>
            <a:r>
              <a:rPr lang="en-US" sz="1200" dirty="0"/>
              <a:t> Tailor interventions that respect identity and autonomy</a:t>
            </a:r>
          </a:p>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47</a:t>
            </a:fld>
            <a:endParaRPr lang="en-GB"/>
          </a:p>
        </p:txBody>
      </p:sp>
    </p:spTree>
    <p:extLst>
      <p:ext uri="{BB962C8B-B14F-4D97-AF65-F5344CB8AC3E}">
        <p14:creationId xmlns:p14="http://schemas.microsoft.com/office/powerpoint/2010/main" val="161479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3</a:t>
            </a:fld>
            <a:endParaRPr lang="en-GB"/>
          </a:p>
        </p:txBody>
      </p:sp>
    </p:spTree>
    <p:extLst>
      <p:ext uri="{BB962C8B-B14F-4D97-AF65-F5344CB8AC3E}">
        <p14:creationId xmlns:p14="http://schemas.microsoft.com/office/powerpoint/2010/main" val="371140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5</a:t>
            </a:fld>
            <a:endParaRPr lang="en-GB"/>
          </a:p>
        </p:txBody>
      </p:sp>
    </p:spTree>
    <p:extLst>
      <p:ext uri="{BB962C8B-B14F-4D97-AF65-F5344CB8AC3E}">
        <p14:creationId xmlns:p14="http://schemas.microsoft.com/office/powerpoint/2010/main" val="87897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psychiatric disorder characterised by persistent difficulty discarding or parting with possessions, regardless of their actual value resulting in significant clutter that obstructs the individual's living environment and produces considerable functional impairment.' (GMFRS Hoarding, Prevention and Protection). DSM-5 (Diagnostic and Statistical Manual of Mental Disorders, 5th Edition) </a:t>
            </a:r>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8</a:t>
            </a:fld>
            <a:endParaRPr lang="en-GB"/>
          </a:p>
        </p:txBody>
      </p:sp>
    </p:spTree>
    <p:extLst>
      <p:ext uri="{BB962C8B-B14F-4D97-AF65-F5344CB8AC3E}">
        <p14:creationId xmlns:p14="http://schemas.microsoft.com/office/powerpoint/2010/main" val="30159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t">
              <a:lnSpc>
                <a:spcPct val="90000"/>
              </a:lnSpc>
              <a:spcAft>
                <a:spcPts val="600"/>
              </a:spcAft>
              <a:buFont typeface="Arial" panose="020B0604020202020204" pitchFamily="34" charset="0"/>
              <a:buNone/>
            </a:pPr>
            <a:r>
              <a:rPr lang="en-US" sz="1200" b="0" dirty="0"/>
              <a:t>Other reasons someone might hoard: </a:t>
            </a:r>
          </a:p>
          <a:p>
            <a:pPr indent="-228600" fontAlgn="t">
              <a:lnSpc>
                <a:spcPct val="90000"/>
              </a:lnSpc>
              <a:spcAft>
                <a:spcPts val="600"/>
              </a:spcAft>
              <a:buFont typeface="Arial" panose="020B0604020202020204" pitchFamily="34" charset="0"/>
              <a:buChar char="•"/>
            </a:pPr>
            <a:r>
              <a:rPr lang="en-US" sz="1200" b="1" dirty="0"/>
              <a:t>Perfectionism</a:t>
            </a:r>
            <a:br>
              <a:rPr lang="en-US" sz="1200" dirty="0"/>
            </a:br>
            <a:r>
              <a:rPr lang="en-US" sz="1200" i="1" dirty="0"/>
              <a:t>Partial sorting feels worse than none; </a:t>
            </a:r>
            <a:r>
              <a:rPr lang="en-US" sz="1200" i="1" dirty="0" err="1"/>
              <a:t>organising</a:t>
            </a:r>
            <a:r>
              <a:rPr lang="en-US" sz="1200" i="1" dirty="0"/>
              <a:t> only seems worthwhile if completed perfectly in one go.</a:t>
            </a:r>
            <a:endParaRPr lang="en-US" sz="1200" dirty="0"/>
          </a:p>
          <a:p>
            <a:pPr indent="-228600" fontAlgn="t">
              <a:lnSpc>
                <a:spcPct val="90000"/>
              </a:lnSpc>
              <a:spcAft>
                <a:spcPts val="600"/>
              </a:spcAft>
              <a:buFont typeface="Arial" panose="020B0604020202020204" pitchFamily="34" charset="0"/>
              <a:buChar char="•"/>
            </a:pPr>
            <a:endParaRPr lang="en-US" sz="1200" b="1" dirty="0"/>
          </a:p>
          <a:p>
            <a:pPr indent="-228600" fontAlgn="t">
              <a:lnSpc>
                <a:spcPct val="90000"/>
              </a:lnSpc>
              <a:spcAft>
                <a:spcPts val="600"/>
              </a:spcAft>
              <a:buFont typeface="Arial" panose="020B0604020202020204" pitchFamily="34" charset="0"/>
              <a:buChar char="•"/>
            </a:pPr>
            <a:r>
              <a:rPr lang="en-US" sz="1200" b="1" dirty="0"/>
              <a:t>Limited Space</a:t>
            </a:r>
            <a:br>
              <a:rPr lang="en-US" sz="1200" dirty="0"/>
            </a:br>
            <a:r>
              <a:rPr lang="en-US" sz="1200" i="1" dirty="0"/>
              <a:t>Lack of adequate storage or living space.</a:t>
            </a:r>
            <a:endParaRPr lang="en-US" sz="1200" dirty="0"/>
          </a:p>
          <a:p>
            <a:pPr indent="-228600" fontAlgn="t">
              <a:lnSpc>
                <a:spcPct val="90000"/>
              </a:lnSpc>
              <a:spcAft>
                <a:spcPts val="600"/>
              </a:spcAft>
              <a:buFont typeface="Arial" panose="020B0604020202020204" pitchFamily="34" charset="0"/>
              <a:buChar char="•"/>
            </a:pPr>
            <a:endParaRPr lang="en-US" sz="1200" b="1" dirty="0"/>
          </a:p>
          <a:p>
            <a:pPr indent="-228600" fontAlgn="t">
              <a:lnSpc>
                <a:spcPct val="90000"/>
              </a:lnSpc>
              <a:spcAft>
                <a:spcPts val="600"/>
              </a:spcAft>
              <a:buFont typeface="Arial" panose="020B0604020202020204" pitchFamily="34" charset="0"/>
              <a:buChar char="•"/>
            </a:pPr>
            <a:r>
              <a:rPr lang="en-US" sz="1200" b="1" dirty="0"/>
              <a:t>Different Standards</a:t>
            </a:r>
            <a:br>
              <a:rPr lang="en-US" sz="1200" dirty="0"/>
            </a:br>
            <a:r>
              <a:rPr lang="en-US" sz="1200" i="1" dirty="0"/>
              <a:t>Personal norms of tidiness and order differ from societal expectations.</a:t>
            </a:r>
            <a:endParaRPr lang="en-US" sz="1200" dirty="0"/>
          </a:p>
          <a:p>
            <a:pPr indent="-228600" fontAlgn="t">
              <a:lnSpc>
                <a:spcPct val="90000"/>
              </a:lnSpc>
              <a:spcAft>
                <a:spcPts val="600"/>
              </a:spcAft>
              <a:buFont typeface="Arial" panose="020B0604020202020204" pitchFamily="34" charset="0"/>
              <a:buChar char="•"/>
            </a:pPr>
            <a:endParaRPr lang="en-US" sz="1200" b="1" dirty="0"/>
          </a:p>
          <a:p>
            <a:pPr indent="-228600" fontAlgn="t">
              <a:lnSpc>
                <a:spcPct val="90000"/>
              </a:lnSpc>
              <a:spcAft>
                <a:spcPts val="600"/>
              </a:spcAft>
              <a:buFont typeface="Arial" panose="020B0604020202020204" pitchFamily="34" charset="0"/>
              <a:buChar char="•"/>
            </a:pPr>
            <a:r>
              <a:rPr lang="en-US" sz="1200" b="1" dirty="0"/>
              <a:t>Objects as Memory Anchors</a:t>
            </a:r>
            <a:br>
              <a:rPr lang="en-US" sz="1200" dirty="0"/>
            </a:br>
            <a:r>
              <a:rPr lang="en-US" sz="1200" i="1" dirty="0"/>
              <a:t>Items linked to past or present relationships.</a:t>
            </a:r>
            <a:endParaRPr lang="en-US" sz="1200" dirty="0"/>
          </a:p>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10</a:t>
            </a:fld>
            <a:endParaRPr lang="en-GB"/>
          </a:p>
        </p:txBody>
      </p:sp>
    </p:spTree>
    <p:extLst>
      <p:ext uri="{BB962C8B-B14F-4D97-AF65-F5344CB8AC3E}">
        <p14:creationId xmlns:p14="http://schemas.microsoft.com/office/powerpoint/2010/main" val="41040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14</a:t>
            </a:fld>
            <a:endParaRPr lang="en-GB"/>
          </a:p>
        </p:txBody>
      </p:sp>
    </p:spTree>
    <p:extLst>
      <p:ext uri="{BB962C8B-B14F-4D97-AF65-F5344CB8AC3E}">
        <p14:creationId xmlns:p14="http://schemas.microsoft.com/office/powerpoint/2010/main" val="394836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Braye et al. (2015)</a:t>
            </a:r>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15</a:t>
            </a:fld>
            <a:endParaRPr lang="en-GB"/>
          </a:p>
        </p:txBody>
      </p:sp>
    </p:spTree>
    <p:extLst>
      <p:ext uri="{BB962C8B-B14F-4D97-AF65-F5344CB8AC3E}">
        <p14:creationId xmlns:p14="http://schemas.microsoft.com/office/powerpoint/2010/main" val="219229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6B35A4-AB2D-4659-8BEB-E9598314BF3C}" type="slidenum">
              <a:rPr lang="en-GB" smtClean="0"/>
              <a:t>21</a:t>
            </a:fld>
            <a:endParaRPr lang="en-GB"/>
          </a:p>
        </p:txBody>
      </p:sp>
    </p:spTree>
    <p:extLst>
      <p:ext uri="{BB962C8B-B14F-4D97-AF65-F5344CB8AC3E}">
        <p14:creationId xmlns:p14="http://schemas.microsoft.com/office/powerpoint/2010/main" val="2684289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95CC-6CC1-AA29-139F-F3FB294125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0D2BF8-16D4-1245-3B8B-C0738D136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534EC3-E35E-5AC2-3F86-4434B1512EEF}"/>
              </a:ext>
            </a:extLst>
          </p:cNvPr>
          <p:cNvSpPr>
            <a:spLocks noGrp="1"/>
          </p:cNvSpPr>
          <p:nvPr>
            <p:ph type="dt" sz="half" idx="10"/>
          </p:nvPr>
        </p:nvSpPr>
        <p:spPr/>
        <p:txBody>
          <a:bodyPr/>
          <a:lstStyle/>
          <a:p>
            <a:fld id="{1E50CEB2-81C2-45E2-BEDA-DBF52169BD42}" type="datetimeFigureOut">
              <a:rPr lang="en-GB" smtClean="0"/>
              <a:t>10/02/2026</a:t>
            </a:fld>
            <a:endParaRPr lang="en-GB"/>
          </a:p>
        </p:txBody>
      </p:sp>
      <p:sp>
        <p:nvSpPr>
          <p:cNvPr id="5" name="Footer Placeholder 4">
            <a:extLst>
              <a:ext uri="{FF2B5EF4-FFF2-40B4-BE49-F238E27FC236}">
                <a16:creationId xmlns:a16="http://schemas.microsoft.com/office/drawing/2014/main" id="{A025BEA7-E3A5-984E-8CFE-9AAC30019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2C4B76-49DF-04DB-CFDF-75E379BD00DB}"/>
              </a:ext>
            </a:extLst>
          </p:cNvPr>
          <p:cNvSpPr>
            <a:spLocks noGrp="1"/>
          </p:cNvSpPr>
          <p:nvPr>
            <p:ph type="sldNum" sz="quarter" idx="12"/>
          </p:nvPr>
        </p:nvSpPr>
        <p:spPr/>
        <p:txBody>
          <a:bodyPr/>
          <a:lstStyle/>
          <a:p>
            <a:fld id="{F43246EE-4EAB-4600-8A40-3A5604D2D111}" type="slidenum">
              <a:rPr lang="en-GB" smtClean="0"/>
              <a:t>‹#›</a:t>
            </a:fld>
            <a:endParaRPr lang="en-GB"/>
          </a:p>
        </p:txBody>
      </p:sp>
    </p:spTree>
    <p:extLst>
      <p:ext uri="{BB962C8B-B14F-4D97-AF65-F5344CB8AC3E}">
        <p14:creationId xmlns:p14="http://schemas.microsoft.com/office/powerpoint/2010/main" val="385573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94C7-85B4-EADF-12F7-70F2F15B42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07D7DE-6FB8-29F6-8778-CD35C697A8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EB5453-B1E3-E922-6321-98F1F13A6873}"/>
              </a:ext>
            </a:extLst>
          </p:cNvPr>
          <p:cNvSpPr>
            <a:spLocks noGrp="1"/>
          </p:cNvSpPr>
          <p:nvPr>
            <p:ph type="dt" sz="half" idx="10"/>
          </p:nvPr>
        </p:nvSpPr>
        <p:spPr/>
        <p:txBody>
          <a:bodyPr/>
          <a:lstStyle/>
          <a:p>
            <a:fld id="{1E50CEB2-81C2-45E2-BEDA-DBF52169BD42}" type="datetimeFigureOut">
              <a:rPr lang="en-GB" smtClean="0"/>
              <a:t>10/02/2026</a:t>
            </a:fld>
            <a:endParaRPr lang="en-GB"/>
          </a:p>
        </p:txBody>
      </p:sp>
      <p:sp>
        <p:nvSpPr>
          <p:cNvPr id="5" name="Footer Placeholder 4">
            <a:extLst>
              <a:ext uri="{FF2B5EF4-FFF2-40B4-BE49-F238E27FC236}">
                <a16:creationId xmlns:a16="http://schemas.microsoft.com/office/drawing/2014/main" id="{7B1E1FEC-2017-4104-F9B3-60C5855E6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C8AC9-AFCE-5AB0-1D1D-44E79D0B88F6}"/>
              </a:ext>
            </a:extLst>
          </p:cNvPr>
          <p:cNvSpPr>
            <a:spLocks noGrp="1"/>
          </p:cNvSpPr>
          <p:nvPr>
            <p:ph type="sldNum" sz="quarter" idx="12"/>
          </p:nvPr>
        </p:nvSpPr>
        <p:spPr/>
        <p:txBody>
          <a:bodyPr/>
          <a:lstStyle/>
          <a:p>
            <a:fld id="{F43246EE-4EAB-4600-8A40-3A5604D2D111}" type="slidenum">
              <a:rPr lang="en-GB" smtClean="0"/>
              <a:t>‹#›</a:t>
            </a:fld>
            <a:endParaRPr lang="en-GB"/>
          </a:p>
        </p:txBody>
      </p:sp>
    </p:spTree>
    <p:extLst>
      <p:ext uri="{BB962C8B-B14F-4D97-AF65-F5344CB8AC3E}">
        <p14:creationId xmlns:p14="http://schemas.microsoft.com/office/powerpoint/2010/main" val="321162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99F3B5-E92D-F970-4C80-13C06EF583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069807-1A51-042C-483F-CB231E3977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E4C879-82C6-CFD1-F0DE-499C45C5EA0C}"/>
              </a:ext>
            </a:extLst>
          </p:cNvPr>
          <p:cNvSpPr>
            <a:spLocks noGrp="1"/>
          </p:cNvSpPr>
          <p:nvPr>
            <p:ph type="dt" sz="half" idx="10"/>
          </p:nvPr>
        </p:nvSpPr>
        <p:spPr/>
        <p:txBody>
          <a:bodyPr/>
          <a:lstStyle/>
          <a:p>
            <a:fld id="{1E50CEB2-81C2-45E2-BEDA-DBF52169BD42}" type="datetimeFigureOut">
              <a:rPr lang="en-GB" smtClean="0"/>
              <a:t>10/02/2026</a:t>
            </a:fld>
            <a:endParaRPr lang="en-GB"/>
          </a:p>
        </p:txBody>
      </p:sp>
      <p:sp>
        <p:nvSpPr>
          <p:cNvPr id="5" name="Footer Placeholder 4">
            <a:extLst>
              <a:ext uri="{FF2B5EF4-FFF2-40B4-BE49-F238E27FC236}">
                <a16:creationId xmlns:a16="http://schemas.microsoft.com/office/drawing/2014/main" id="{8A6114BB-DE9E-60CE-949D-1E6468E04C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B59D0F-51B5-D0B5-C5BE-9189B031DD3C}"/>
              </a:ext>
            </a:extLst>
          </p:cNvPr>
          <p:cNvSpPr>
            <a:spLocks noGrp="1"/>
          </p:cNvSpPr>
          <p:nvPr>
            <p:ph type="sldNum" sz="quarter" idx="12"/>
          </p:nvPr>
        </p:nvSpPr>
        <p:spPr/>
        <p:txBody>
          <a:bodyPr/>
          <a:lstStyle/>
          <a:p>
            <a:fld id="{F43246EE-4EAB-4600-8A40-3A5604D2D111}" type="slidenum">
              <a:rPr lang="en-GB" smtClean="0"/>
              <a:t>‹#›</a:t>
            </a:fld>
            <a:endParaRPr lang="en-GB"/>
          </a:p>
        </p:txBody>
      </p:sp>
    </p:spTree>
    <p:extLst>
      <p:ext uri="{BB962C8B-B14F-4D97-AF65-F5344CB8AC3E}">
        <p14:creationId xmlns:p14="http://schemas.microsoft.com/office/powerpoint/2010/main" val="138561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1F72-7A57-17AB-9188-8830D3FE6B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AFFAD9-E2E2-32AD-9B05-4FA7B0E899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8ADEE7-6EE6-1760-FF53-826765F628AE}"/>
              </a:ext>
            </a:extLst>
          </p:cNvPr>
          <p:cNvSpPr>
            <a:spLocks noGrp="1"/>
          </p:cNvSpPr>
          <p:nvPr>
            <p:ph type="dt" sz="half" idx="10"/>
          </p:nvPr>
        </p:nvSpPr>
        <p:spPr/>
        <p:txBody>
          <a:bodyPr/>
          <a:lstStyle/>
          <a:p>
            <a:fld id="{1E50CEB2-81C2-45E2-BEDA-DBF52169BD42}" type="datetimeFigureOut">
              <a:rPr lang="en-GB" smtClean="0"/>
              <a:t>10/02/2026</a:t>
            </a:fld>
            <a:endParaRPr lang="en-GB"/>
          </a:p>
        </p:txBody>
      </p:sp>
      <p:sp>
        <p:nvSpPr>
          <p:cNvPr id="5" name="Footer Placeholder 4">
            <a:extLst>
              <a:ext uri="{FF2B5EF4-FFF2-40B4-BE49-F238E27FC236}">
                <a16:creationId xmlns:a16="http://schemas.microsoft.com/office/drawing/2014/main" id="{6AEF9C55-F1E9-DFE8-3FB7-80D6F45AE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B70C91-6F0A-A7FB-C595-69D8C274379A}"/>
              </a:ext>
            </a:extLst>
          </p:cNvPr>
          <p:cNvSpPr>
            <a:spLocks noGrp="1"/>
          </p:cNvSpPr>
          <p:nvPr>
            <p:ph type="sldNum" sz="quarter" idx="12"/>
          </p:nvPr>
        </p:nvSpPr>
        <p:spPr/>
        <p:txBody>
          <a:bodyPr/>
          <a:lstStyle/>
          <a:p>
            <a:fld id="{F43246EE-4EAB-4600-8A40-3A5604D2D111}" type="slidenum">
              <a:rPr lang="en-GB" smtClean="0"/>
              <a:t>‹#›</a:t>
            </a:fld>
            <a:endParaRPr lang="en-GB"/>
          </a:p>
        </p:txBody>
      </p:sp>
    </p:spTree>
    <p:extLst>
      <p:ext uri="{BB962C8B-B14F-4D97-AF65-F5344CB8AC3E}">
        <p14:creationId xmlns:p14="http://schemas.microsoft.com/office/powerpoint/2010/main" val="372418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5E6F-08D4-1C41-5AE3-005FD0C057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71DE63-2435-7CC1-780F-15B1FE4C3E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314F89-60C9-BDE0-C37E-55B3FBF9C8ED}"/>
              </a:ext>
            </a:extLst>
          </p:cNvPr>
          <p:cNvSpPr>
            <a:spLocks noGrp="1"/>
          </p:cNvSpPr>
          <p:nvPr>
            <p:ph type="dt" sz="half" idx="10"/>
          </p:nvPr>
        </p:nvSpPr>
        <p:spPr/>
        <p:txBody>
          <a:bodyPr/>
          <a:lstStyle/>
          <a:p>
            <a:fld id="{1E50CEB2-81C2-45E2-BEDA-DBF52169BD42}" type="datetimeFigureOut">
              <a:rPr lang="en-GB" smtClean="0"/>
              <a:t>10/02/2026</a:t>
            </a:fld>
            <a:endParaRPr lang="en-GB"/>
          </a:p>
        </p:txBody>
      </p:sp>
      <p:sp>
        <p:nvSpPr>
          <p:cNvPr id="5" name="Footer Placeholder 4">
            <a:extLst>
              <a:ext uri="{FF2B5EF4-FFF2-40B4-BE49-F238E27FC236}">
                <a16:creationId xmlns:a16="http://schemas.microsoft.com/office/drawing/2014/main" id="{44546388-49A7-3C65-3509-9D9D4EDB35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B709AF-99C9-6DA2-B37E-FF696CF2CE11}"/>
              </a:ext>
            </a:extLst>
          </p:cNvPr>
          <p:cNvSpPr>
            <a:spLocks noGrp="1"/>
          </p:cNvSpPr>
          <p:nvPr>
            <p:ph type="sldNum" sz="quarter" idx="12"/>
          </p:nvPr>
        </p:nvSpPr>
        <p:spPr/>
        <p:txBody>
          <a:bodyPr/>
          <a:lstStyle/>
          <a:p>
            <a:fld id="{F43246EE-4EAB-4600-8A40-3A5604D2D111}" type="slidenum">
              <a:rPr lang="en-GB" smtClean="0"/>
              <a:t>‹#›</a:t>
            </a:fld>
            <a:endParaRPr lang="en-GB"/>
          </a:p>
        </p:txBody>
      </p:sp>
    </p:spTree>
    <p:extLst>
      <p:ext uri="{BB962C8B-B14F-4D97-AF65-F5344CB8AC3E}">
        <p14:creationId xmlns:p14="http://schemas.microsoft.com/office/powerpoint/2010/main" val="1406457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6B56-4A4F-988D-3F89-C88B8322D5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85A20A-9356-12EA-6D2A-885E408087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99917F-AECD-A005-667C-759188888A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ED147D-1D6D-7B9E-ACDB-BD202B464D85}"/>
              </a:ext>
            </a:extLst>
          </p:cNvPr>
          <p:cNvSpPr>
            <a:spLocks noGrp="1"/>
          </p:cNvSpPr>
          <p:nvPr>
            <p:ph type="dt" sz="half" idx="10"/>
          </p:nvPr>
        </p:nvSpPr>
        <p:spPr/>
        <p:txBody>
          <a:bodyPr/>
          <a:lstStyle/>
          <a:p>
            <a:fld id="{1E50CEB2-81C2-45E2-BEDA-DBF52169BD42}" type="datetimeFigureOut">
              <a:rPr lang="en-GB" smtClean="0"/>
              <a:t>10/02/2026</a:t>
            </a:fld>
            <a:endParaRPr lang="en-GB"/>
          </a:p>
        </p:txBody>
      </p:sp>
      <p:sp>
        <p:nvSpPr>
          <p:cNvPr id="6" name="Footer Placeholder 5">
            <a:extLst>
              <a:ext uri="{FF2B5EF4-FFF2-40B4-BE49-F238E27FC236}">
                <a16:creationId xmlns:a16="http://schemas.microsoft.com/office/drawing/2014/main" id="{8A053183-2B6E-200B-836D-3FD6D01300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6A3065-D0D7-BB6A-6B80-382FD7C3A817}"/>
              </a:ext>
            </a:extLst>
          </p:cNvPr>
          <p:cNvSpPr>
            <a:spLocks noGrp="1"/>
          </p:cNvSpPr>
          <p:nvPr>
            <p:ph type="sldNum" sz="quarter" idx="12"/>
          </p:nvPr>
        </p:nvSpPr>
        <p:spPr/>
        <p:txBody>
          <a:bodyPr/>
          <a:lstStyle/>
          <a:p>
            <a:fld id="{F43246EE-4EAB-4600-8A40-3A5604D2D111}" type="slidenum">
              <a:rPr lang="en-GB" smtClean="0"/>
              <a:t>‹#›</a:t>
            </a:fld>
            <a:endParaRPr lang="en-GB"/>
          </a:p>
        </p:txBody>
      </p:sp>
    </p:spTree>
    <p:extLst>
      <p:ext uri="{BB962C8B-B14F-4D97-AF65-F5344CB8AC3E}">
        <p14:creationId xmlns:p14="http://schemas.microsoft.com/office/powerpoint/2010/main" val="91524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90BA-A70E-0913-5A9F-35B088AA4B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7A7970-E162-C72A-8EFA-49CC710DD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9A216E-D2D5-4A18-3242-892E8F607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A303BD-F373-050A-F268-01867CA284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17C537-B58C-CE4B-5109-216AC2B344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B2991C-C01D-D825-410E-7600CB67FE1C}"/>
              </a:ext>
            </a:extLst>
          </p:cNvPr>
          <p:cNvSpPr>
            <a:spLocks noGrp="1"/>
          </p:cNvSpPr>
          <p:nvPr>
            <p:ph type="dt" sz="half" idx="10"/>
          </p:nvPr>
        </p:nvSpPr>
        <p:spPr/>
        <p:txBody>
          <a:bodyPr/>
          <a:lstStyle/>
          <a:p>
            <a:fld id="{1E50CEB2-81C2-45E2-BEDA-DBF52169BD42}" type="datetimeFigureOut">
              <a:rPr lang="en-GB" smtClean="0"/>
              <a:t>10/02/2026</a:t>
            </a:fld>
            <a:endParaRPr lang="en-GB"/>
          </a:p>
        </p:txBody>
      </p:sp>
      <p:sp>
        <p:nvSpPr>
          <p:cNvPr id="8" name="Footer Placeholder 7">
            <a:extLst>
              <a:ext uri="{FF2B5EF4-FFF2-40B4-BE49-F238E27FC236}">
                <a16:creationId xmlns:a16="http://schemas.microsoft.com/office/drawing/2014/main" id="{1F12913F-5E3E-9FB8-0A34-8237840551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9CAC97-1A81-60A2-F97D-41BA6E562332}"/>
              </a:ext>
            </a:extLst>
          </p:cNvPr>
          <p:cNvSpPr>
            <a:spLocks noGrp="1"/>
          </p:cNvSpPr>
          <p:nvPr>
            <p:ph type="sldNum" sz="quarter" idx="12"/>
          </p:nvPr>
        </p:nvSpPr>
        <p:spPr/>
        <p:txBody>
          <a:bodyPr/>
          <a:lstStyle/>
          <a:p>
            <a:fld id="{F43246EE-4EAB-4600-8A40-3A5604D2D111}" type="slidenum">
              <a:rPr lang="en-GB" smtClean="0"/>
              <a:t>‹#›</a:t>
            </a:fld>
            <a:endParaRPr lang="en-GB"/>
          </a:p>
        </p:txBody>
      </p:sp>
    </p:spTree>
    <p:extLst>
      <p:ext uri="{BB962C8B-B14F-4D97-AF65-F5344CB8AC3E}">
        <p14:creationId xmlns:p14="http://schemas.microsoft.com/office/powerpoint/2010/main" val="125839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B87D-7AFD-2743-3AEA-EE0B47D167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E5DFAB-5396-EC8B-DCB1-C0E4EA501E1C}"/>
              </a:ext>
            </a:extLst>
          </p:cNvPr>
          <p:cNvSpPr>
            <a:spLocks noGrp="1"/>
          </p:cNvSpPr>
          <p:nvPr>
            <p:ph type="dt" sz="half" idx="10"/>
          </p:nvPr>
        </p:nvSpPr>
        <p:spPr/>
        <p:txBody>
          <a:bodyPr/>
          <a:lstStyle/>
          <a:p>
            <a:fld id="{1E50CEB2-81C2-45E2-BEDA-DBF52169BD42}" type="datetimeFigureOut">
              <a:rPr lang="en-GB" smtClean="0"/>
              <a:t>10/02/2026</a:t>
            </a:fld>
            <a:endParaRPr lang="en-GB"/>
          </a:p>
        </p:txBody>
      </p:sp>
      <p:sp>
        <p:nvSpPr>
          <p:cNvPr id="4" name="Footer Placeholder 3">
            <a:extLst>
              <a:ext uri="{FF2B5EF4-FFF2-40B4-BE49-F238E27FC236}">
                <a16:creationId xmlns:a16="http://schemas.microsoft.com/office/drawing/2014/main" id="{3C652C7B-775C-2995-A7BF-937DD1D809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C99172-1A3C-5D40-ECD1-5831DD13FBEF}"/>
              </a:ext>
            </a:extLst>
          </p:cNvPr>
          <p:cNvSpPr>
            <a:spLocks noGrp="1"/>
          </p:cNvSpPr>
          <p:nvPr>
            <p:ph type="sldNum" sz="quarter" idx="12"/>
          </p:nvPr>
        </p:nvSpPr>
        <p:spPr/>
        <p:txBody>
          <a:bodyPr/>
          <a:lstStyle/>
          <a:p>
            <a:fld id="{F43246EE-4EAB-4600-8A40-3A5604D2D111}" type="slidenum">
              <a:rPr lang="en-GB" smtClean="0"/>
              <a:t>‹#›</a:t>
            </a:fld>
            <a:endParaRPr lang="en-GB"/>
          </a:p>
        </p:txBody>
      </p:sp>
    </p:spTree>
    <p:extLst>
      <p:ext uri="{BB962C8B-B14F-4D97-AF65-F5344CB8AC3E}">
        <p14:creationId xmlns:p14="http://schemas.microsoft.com/office/powerpoint/2010/main" val="20370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74DF5B-2C59-7244-FF8C-9BE6B0A037AD}"/>
              </a:ext>
            </a:extLst>
          </p:cNvPr>
          <p:cNvSpPr>
            <a:spLocks noGrp="1"/>
          </p:cNvSpPr>
          <p:nvPr>
            <p:ph type="dt" sz="half" idx="10"/>
          </p:nvPr>
        </p:nvSpPr>
        <p:spPr/>
        <p:txBody>
          <a:bodyPr/>
          <a:lstStyle/>
          <a:p>
            <a:fld id="{1E50CEB2-81C2-45E2-BEDA-DBF52169BD42}" type="datetimeFigureOut">
              <a:rPr lang="en-GB" smtClean="0"/>
              <a:t>10/02/2026</a:t>
            </a:fld>
            <a:endParaRPr lang="en-GB"/>
          </a:p>
        </p:txBody>
      </p:sp>
      <p:sp>
        <p:nvSpPr>
          <p:cNvPr id="3" name="Footer Placeholder 2">
            <a:extLst>
              <a:ext uri="{FF2B5EF4-FFF2-40B4-BE49-F238E27FC236}">
                <a16:creationId xmlns:a16="http://schemas.microsoft.com/office/drawing/2014/main" id="{42F188DF-E615-2CD3-8FBF-CB8B761180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FB7C3E-F4AA-BDBE-332F-BAA6BE4FCC33}"/>
              </a:ext>
            </a:extLst>
          </p:cNvPr>
          <p:cNvSpPr>
            <a:spLocks noGrp="1"/>
          </p:cNvSpPr>
          <p:nvPr>
            <p:ph type="sldNum" sz="quarter" idx="12"/>
          </p:nvPr>
        </p:nvSpPr>
        <p:spPr/>
        <p:txBody>
          <a:bodyPr/>
          <a:lstStyle/>
          <a:p>
            <a:fld id="{F43246EE-4EAB-4600-8A40-3A5604D2D111}" type="slidenum">
              <a:rPr lang="en-GB" smtClean="0"/>
              <a:t>‹#›</a:t>
            </a:fld>
            <a:endParaRPr lang="en-GB"/>
          </a:p>
        </p:txBody>
      </p:sp>
    </p:spTree>
    <p:extLst>
      <p:ext uri="{BB962C8B-B14F-4D97-AF65-F5344CB8AC3E}">
        <p14:creationId xmlns:p14="http://schemas.microsoft.com/office/powerpoint/2010/main" val="272117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B5BB-0475-88E0-332A-B958F7D3F2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F55DC0-8AC6-19DB-4CE1-9772BC1A7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0FF1B3-1558-3918-072E-79EF6640D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FCECAB-4B0D-CFEC-CB04-288D8CEC3645}"/>
              </a:ext>
            </a:extLst>
          </p:cNvPr>
          <p:cNvSpPr>
            <a:spLocks noGrp="1"/>
          </p:cNvSpPr>
          <p:nvPr>
            <p:ph type="dt" sz="half" idx="10"/>
          </p:nvPr>
        </p:nvSpPr>
        <p:spPr/>
        <p:txBody>
          <a:bodyPr/>
          <a:lstStyle/>
          <a:p>
            <a:fld id="{1E50CEB2-81C2-45E2-BEDA-DBF52169BD42}" type="datetimeFigureOut">
              <a:rPr lang="en-GB" smtClean="0"/>
              <a:t>10/02/2026</a:t>
            </a:fld>
            <a:endParaRPr lang="en-GB"/>
          </a:p>
        </p:txBody>
      </p:sp>
      <p:sp>
        <p:nvSpPr>
          <p:cNvPr id="6" name="Footer Placeholder 5">
            <a:extLst>
              <a:ext uri="{FF2B5EF4-FFF2-40B4-BE49-F238E27FC236}">
                <a16:creationId xmlns:a16="http://schemas.microsoft.com/office/drawing/2014/main" id="{F204CF64-1F95-7146-7D56-00918F28D5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375EFE-619C-BA02-C872-663FD212ADC7}"/>
              </a:ext>
            </a:extLst>
          </p:cNvPr>
          <p:cNvSpPr>
            <a:spLocks noGrp="1"/>
          </p:cNvSpPr>
          <p:nvPr>
            <p:ph type="sldNum" sz="quarter" idx="12"/>
          </p:nvPr>
        </p:nvSpPr>
        <p:spPr/>
        <p:txBody>
          <a:bodyPr/>
          <a:lstStyle/>
          <a:p>
            <a:fld id="{F43246EE-4EAB-4600-8A40-3A5604D2D111}" type="slidenum">
              <a:rPr lang="en-GB" smtClean="0"/>
              <a:t>‹#›</a:t>
            </a:fld>
            <a:endParaRPr lang="en-GB"/>
          </a:p>
        </p:txBody>
      </p:sp>
    </p:spTree>
    <p:extLst>
      <p:ext uri="{BB962C8B-B14F-4D97-AF65-F5344CB8AC3E}">
        <p14:creationId xmlns:p14="http://schemas.microsoft.com/office/powerpoint/2010/main" val="418968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A295-0F92-2172-E2B1-23F826E45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56961F-865F-E881-BEA6-F0D8E2A5D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7E0DE4-ED30-8F86-6A6F-5EF865C2C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C9D2E6-0436-C9F3-6464-D38F4A9678FE}"/>
              </a:ext>
            </a:extLst>
          </p:cNvPr>
          <p:cNvSpPr>
            <a:spLocks noGrp="1"/>
          </p:cNvSpPr>
          <p:nvPr>
            <p:ph type="dt" sz="half" idx="10"/>
          </p:nvPr>
        </p:nvSpPr>
        <p:spPr/>
        <p:txBody>
          <a:bodyPr/>
          <a:lstStyle/>
          <a:p>
            <a:fld id="{1E50CEB2-81C2-45E2-BEDA-DBF52169BD42}" type="datetimeFigureOut">
              <a:rPr lang="en-GB" smtClean="0"/>
              <a:t>10/02/2026</a:t>
            </a:fld>
            <a:endParaRPr lang="en-GB"/>
          </a:p>
        </p:txBody>
      </p:sp>
      <p:sp>
        <p:nvSpPr>
          <p:cNvPr id="6" name="Footer Placeholder 5">
            <a:extLst>
              <a:ext uri="{FF2B5EF4-FFF2-40B4-BE49-F238E27FC236}">
                <a16:creationId xmlns:a16="http://schemas.microsoft.com/office/drawing/2014/main" id="{C96E50EA-3111-14F4-6007-9B9106540C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A7891F-B3C4-D2F7-1BA1-03C564BF8FED}"/>
              </a:ext>
            </a:extLst>
          </p:cNvPr>
          <p:cNvSpPr>
            <a:spLocks noGrp="1"/>
          </p:cNvSpPr>
          <p:nvPr>
            <p:ph type="sldNum" sz="quarter" idx="12"/>
          </p:nvPr>
        </p:nvSpPr>
        <p:spPr/>
        <p:txBody>
          <a:bodyPr/>
          <a:lstStyle/>
          <a:p>
            <a:fld id="{F43246EE-4EAB-4600-8A40-3A5604D2D111}" type="slidenum">
              <a:rPr lang="en-GB" smtClean="0"/>
              <a:t>‹#›</a:t>
            </a:fld>
            <a:endParaRPr lang="en-GB"/>
          </a:p>
        </p:txBody>
      </p:sp>
    </p:spTree>
    <p:extLst>
      <p:ext uri="{BB962C8B-B14F-4D97-AF65-F5344CB8AC3E}">
        <p14:creationId xmlns:p14="http://schemas.microsoft.com/office/powerpoint/2010/main" val="152706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A3C706-2B6A-8197-E446-D6C7DCD1B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9492AB-8D9B-B933-02C9-FDDF89DF8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0EA513-7425-B171-328E-211AD2F0D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50CEB2-81C2-45E2-BEDA-DBF52169BD42}" type="datetimeFigureOut">
              <a:rPr lang="en-GB" smtClean="0"/>
              <a:t>10/02/2026</a:t>
            </a:fld>
            <a:endParaRPr lang="en-GB"/>
          </a:p>
        </p:txBody>
      </p:sp>
      <p:sp>
        <p:nvSpPr>
          <p:cNvPr id="5" name="Footer Placeholder 4">
            <a:extLst>
              <a:ext uri="{FF2B5EF4-FFF2-40B4-BE49-F238E27FC236}">
                <a16:creationId xmlns:a16="http://schemas.microsoft.com/office/drawing/2014/main" id="{61FEA8A2-0E8E-587F-15B7-E4DC9781A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0464C39-19C6-8179-9EA3-E2005FD1F8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3246EE-4EAB-4600-8A40-3A5604D2D111}" type="slidenum">
              <a:rPr lang="en-GB" smtClean="0"/>
              <a:t>‹#›</a:t>
            </a:fld>
            <a:endParaRPr lang="en-GB"/>
          </a:p>
        </p:txBody>
      </p:sp>
    </p:spTree>
    <p:extLst>
      <p:ext uri="{BB962C8B-B14F-4D97-AF65-F5344CB8AC3E}">
        <p14:creationId xmlns:p14="http://schemas.microsoft.com/office/powerpoint/2010/main" val="67746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safeguardingadults.salford.gov.uk/media/chudrggk/clutter-images.pdf"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picpedia.org/chalkboard/b/break.html"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lford.gov.uk/housing/home-maintenance-and-improvements/salfords-handyperson-service/" TargetMode="External"/><Relationship Id="rId2" Type="http://schemas.openxmlformats.org/officeDocument/2006/relationships/hyperlink" Target="https://manchesterfire.gov.uk/your-safety/" TargetMode="External"/><Relationship Id="rId1" Type="http://schemas.openxmlformats.org/officeDocument/2006/relationships/slideLayout" Target="../slideLayouts/slideLayout6.xml"/><Relationship Id="rId4" Type="http://schemas.openxmlformats.org/officeDocument/2006/relationships/hyperlink" Target="https://www.gmmh.nhs.uk/achieve-salfor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alfordcvs.co.uk/wellbeing-matters" TargetMode="External"/><Relationship Id="rId2" Type="http://schemas.openxmlformats.org/officeDocument/2006/relationships/hyperlink" Target="https://www.salford.gov.uk/your-council/council-departments/adult-social-care-and-health-partnerships/public-health/health-improvement/" TargetMode="External"/><Relationship Id="rId1" Type="http://schemas.openxmlformats.org/officeDocument/2006/relationships/slideLayout" Target="../slideLayouts/slideLayout6.xml"/><Relationship Id="rId4" Type="http://schemas.openxmlformats.org/officeDocument/2006/relationships/hyperlink" Target="https://hoardershelpinghoarders.com/manchest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fhmfptpwNZc?feature=oembed" TargetMode="External"/><Relationship Id="rId4" Type="http://schemas.openxmlformats.org/officeDocument/2006/relationships/hyperlink" Target="https://www.youtube.com/watch?v=fhmfptpwNZ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detroitchinatown.org/how-to-break-in-youth-baseball-glov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mindinsalford.org.uk/"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safeguardingadults.salford.gov.uk/professionals/"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safeguardingadults.salford.gov.uk/professionals/think-family/"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hyperlink" Target="mailto:adultpanel@nca.nhs.uk"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safeguardingadults.salford.gov.uk/professionals/high-risk-advisory-pane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salfordappp.co.uk/appp-professionals/appp-prof-standard/" TargetMode="External"/><Relationship Id="rId2" Type="http://schemas.openxmlformats.org/officeDocument/2006/relationships/hyperlink" Target="https://safeguardingadults.salford.gov.uk/professionals/"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pixabay.com/en/recycling-logo-signs-recycle-48271/"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etroitchinatown.org/how-to-break-in-youth-baseball-glove/"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ksISj4XZ5SM?feature=oembe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s://www.northerncarealliance.nhs.uk/myhub/corporate-services/staff-experience/health-wellbeing/scar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flickr.com/photos/blogk8er/278923622/" TargetMode="External"/><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hyperlink" Target="https://creativecommons.org/licenses/by-nd/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A65AF1-3B11-CAC3-FD15-40F83C5AB61B}"/>
              </a:ext>
            </a:extLst>
          </p:cNvPr>
          <p:cNvSpPr>
            <a:spLocks noGrp="1"/>
          </p:cNvSpPr>
          <p:nvPr>
            <p:ph type="ctrTitle"/>
          </p:nvPr>
        </p:nvSpPr>
        <p:spPr>
          <a:xfrm>
            <a:off x="1524003" y="1999615"/>
            <a:ext cx="9144000" cy="2764028"/>
          </a:xfrm>
        </p:spPr>
        <p:txBody>
          <a:bodyPr anchor="ctr">
            <a:normAutofit/>
          </a:bodyPr>
          <a:lstStyle/>
          <a:p>
            <a:r>
              <a:rPr lang="en-GB" sz="7200"/>
              <a:t>Self Neglect and Hoarding</a:t>
            </a:r>
          </a:p>
        </p:txBody>
      </p:sp>
      <p:sp>
        <p:nvSpPr>
          <p:cNvPr id="3" name="Subtitle 2">
            <a:extLst>
              <a:ext uri="{FF2B5EF4-FFF2-40B4-BE49-F238E27FC236}">
                <a16:creationId xmlns:a16="http://schemas.microsoft.com/office/drawing/2014/main" id="{C4E9E880-E0BA-11E6-2FBE-89A6464ADA4E}"/>
              </a:ext>
            </a:extLst>
          </p:cNvPr>
          <p:cNvSpPr>
            <a:spLocks noGrp="1"/>
          </p:cNvSpPr>
          <p:nvPr>
            <p:ph type="subTitle" idx="1"/>
          </p:nvPr>
        </p:nvSpPr>
        <p:spPr>
          <a:xfrm>
            <a:off x="1966912" y="5645150"/>
            <a:ext cx="8258176" cy="631825"/>
          </a:xfrm>
        </p:spPr>
        <p:txBody>
          <a:bodyPr anchor="ctr">
            <a:normAutofit/>
          </a:bodyPr>
          <a:lstStyle/>
          <a:p>
            <a:r>
              <a:rPr lang="en-GB" sz="2800"/>
              <a:t>ASYE Reflective Session – February 2026</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627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FF177-CFD5-38A0-2668-4FBEC553A01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Why might someone hoard?</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5DD71A5-D253-89F8-00CB-49057FB5AA6A}"/>
              </a:ext>
            </a:extLst>
          </p:cNvPr>
          <p:cNvSpPr txBox="1"/>
          <p:nvPr/>
        </p:nvSpPr>
        <p:spPr>
          <a:xfrm>
            <a:off x="163285" y="1828800"/>
            <a:ext cx="11767457" cy="4862322"/>
          </a:xfrm>
          <a:prstGeom prst="rect">
            <a:avLst/>
          </a:prstGeom>
        </p:spPr>
        <p:txBody>
          <a:bodyPr vert="horz" lIns="91440" tIns="45720" rIns="91440" bIns="45720" rtlCol="0">
            <a:normAutofit fontScale="70000" lnSpcReduction="20000"/>
          </a:bodyPr>
          <a:lstStyle/>
          <a:p>
            <a:pPr fontAlgn="t">
              <a:lnSpc>
                <a:spcPct val="90000"/>
              </a:lnSpc>
              <a:spcAft>
                <a:spcPts val="600"/>
              </a:spcAft>
            </a:pPr>
            <a:r>
              <a:rPr lang="en-US" sz="2000" dirty="0"/>
              <a:t>Hoarding can occur for many reasons. For some, it feels useful, pleasurable, or serves as a coping mechanism. This means individuals may not always want to make changes. Practitioners must strike a balance between respecting personal choices and addressing risks collaboratively.</a:t>
            </a:r>
          </a:p>
          <a:p>
            <a:pPr indent="-228600" fontAlgn="t">
              <a:lnSpc>
                <a:spcPct val="90000"/>
              </a:lnSpc>
              <a:spcAft>
                <a:spcPts val="600"/>
              </a:spcAft>
              <a:buFont typeface="Arial" panose="020B0604020202020204" pitchFamily="34" charset="0"/>
              <a:buChar char="•"/>
            </a:pPr>
            <a:endParaRPr lang="en-US" sz="2000" dirty="0"/>
          </a:p>
          <a:p>
            <a:pPr fontAlgn="t">
              <a:lnSpc>
                <a:spcPct val="90000"/>
              </a:lnSpc>
              <a:spcAft>
                <a:spcPts val="600"/>
              </a:spcAft>
            </a:pPr>
            <a:r>
              <a:rPr lang="en-US" sz="2000" dirty="0"/>
              <a:t>Common reasons for hoarding  reported by individuals with lived experience </a:t>
            </a:r>
            <a:r>
              <a:rPr lang="en-US" sz="2000" i="1" dirty="0"/>
              <a:t>(Braye et al., 2014; Kellett et al., 2010)</a:t>
            </a:r>
            <a:endParaRPr lang="en-US" sz="2000" dirty="0"/>
          </a:p>
          <a:p>
            <a:pPr indent="-228600" fontAlgn="t">
              <a:lnSpc>
                <a:spcPct val="90000"/>
              </a:lnSpc>
              <a:spcAft>
                <a:spcPts val="600"/>
              </a:spcAft>
              <a:buFont typeface="Arial" panose="020B0604020202020204" pitchFamily="34" charset="0"/>
              <a:buChar char="•"/>
            </a:pPr>
            <a:endParaRPr lang="en-US" sz="2000" b="1" dirty="0"/>
          </a:p>
          <a:p>
            <a:pPr indent="-228600" fontAlgn="t">
              <a:lnSpc>
                <a:spcPct val="90000"/>
              </a:lnSpc>
              <a:spcAft>
                <a:spcPts val="600"/>
              </a:spcAft>
              <a:buFont typeface="Arial" panose="020B0604020202020204" pitchFamily="34" charset="0"/>
              <a:buChar char="•"/>
            </a:pPr>
            <a:r>
              <a:rPr lang="en-US" sz="2000" b="1" dirty="0"/>
              <a:t>Childhood Experiences</a:t>
            </a:r>
            <a:br>
              <a:rPr lang="en-US" sz="2000" dirty="0"/>
            </a:br>
            <a:r>
              <a:rPr lang="en-US" sz="2000" i="1" dirty="0"/>
              <a:t>Examples: not being allowed to keep possessions, emotionally distant relationships, abuse.</a:t>
            </a:r>
            <a:endParaRPr lang="en-US" sz="2000" dirty="0"/>
          </a:p>
          <a:p>
            <a:pPr indent="-228600" fontAlgn="t">
              <a:lnSpc>
                <a:spcPct val="90000"/>
              </a:lnSpc>
              <a:spcAft>
                <a:spcPts val="600"/>
              </a:spcAft>
              <a:buFont typeface="Arial" panose="020B0604020202020204" pitchFamily="34" charset="0"/>
              <a:buChar char="•"/>
            </a:pPr>
            <a:endParaRPr lang="en-US" sz="2000" b="1" dirty="0"/>
          </a:p>
          <a:p>
            <a:pPr indent="-228600" fontAlgn="t">
              <a:lnSpc>
                <a:spcPct val="90000"/>
              </a:lnSpc>
              <a:spcAft>
                <a:spcPts val="600"/>
              </a:spcAft>
              <a:buFont typeface="Arial" panose="020B0604020202020204" pitchFamily="34" charset="0"/>
              <a:buChar char="•"/>
            </a:pPr>
            <a:r>
              <a:rPr lang="en-US" sz="2000" b="1" dirty="0"/>
              <a:t>Ethical Concerns</a:t>
            </a:r>
            <a:br>
              <a:rPr lang="en-US" sz="2000" dirty="0"/>
            </a:br>
            <a:r>
              <a:rPr lang="en-US" sz="2000" i="1" dirty="0"/>
              <a:t>Avoiding waste or ensuring responsible disposal of items.</a:t>
            </a:r>
            <a:endParaRPr lang="en-US" sz="2000" dirty="0"/>
          </a:p>
          <a:p>
            <a:pPr indent="-228600" fontAlgn="t">
              <a:lnSpc>
                <a:spcPct val="90000"/>
              </a:lnSpc>
              <a:spcAft>
                <a:spcPts val="600"/>
              </a:spcAft>
              <a:buFont typeface="Arial" panose="020B0604020202020204" pitchFamily="34" charset="0"/>
              <a:buChar char="•"/>
            </a:pPr>
            <a:endParaRPr lang="en-US" sz="2000" b="1" dirty="0"/>
          </a:p>
          <a:p>
            <a:pPr indent="-228600" fontAlgn="t">
              <a:lnSpc>
                <a:spcPct val="90000"/>
              </a:lnSpc>
              <a:spcAft>
                <a:spcPts val="600"/>
              </a:spcAft>
              <a:buFont typeface="Arial" panose="020B0604020202020204" pitchFamily="34" charset="0"/>
              <a:buChar char="•"/>
            </a:pPr>
            <a:r>
              <a:rPr lang="en-US" sz="2000" b="1" dirty="0"/>
              <a:t>Emotional Attachment to Objects</a:t>
            </a:r>
            <a:br>
              <a:rPr lang="en-US" sz="2000" dirty="0"/>
            </a:br>
            <a:r>
              <a:rPr lang="en-US" sz="2000" i="1" dirty="0"/>
              <a:t>Strong identification with possessions or what they represent, possibly as the result of a bereavement. </a:t>
            </a:r>
            <a:endParaRPr lang="en-US" sz="2000" dirty="0"/>
          </a:p>
          <a:p>
            <a:pPr indent="-228600" fontAlgn="t">
              <a:lnSpc>
                <a:spcPct val="90000"/>
              </a:lnSpc>
              <a:spcAft>
                <a:spcPts val="600"/>
              </a:spcAft>
              <a:buFont typeface="Arial" panose="020B0604020202020204" pitchFamily="34" charset="0"/>
              <a:buChar char="•"/>
            </a:pPr>
            <a:endParaRPr lang="en-US" sz="2000" b="1" dirty="0"/>
          </a:p>
          <a:p>
            <a:pPr indent="-228600" fontAlgn="t">
              <a:lnSpc>
                <a:spcPct val="90000"/>
              </a:lnSpc>
              <a:spcAft>
                <a:spcPts val="600"/>
              </a:spcAft>
              <a:buFont typeface="Arial" panose="020B0604020202020204" pitchFamily="34" charset="0"/>
              <a:buChar char="•"/>
            </a:pPr>
            <a:r>
              <a:rPr lang="en-US" sz="2000" b="1" dirty="0"/>
              <a:t>“Just in Case” Thinking</a:t>
            </a:r>
            <a:br>
              <a:rPr lang="en-US" sz="2000" dirty="0"/>
            </a:br>
            <a:r>
              <a:rPr lang="en-US" sz="2000" i="1" dirty="0"/>
              <a:t>Keeping items in case someone else might need them.</a:t>
            </a:r>
            <a:endParaRPr lang="en-US" sz="2000" dirty="0"/>
          </a:p>
          <a:p>
            <a:pPr indent="-228600" fontAlgn="t">
              <a:lnSpc>
                <a:spcPct val="90000"/>
              </a:lnSpc>
              <a:spcAft>
                <a:spcPts val="600"/>
              </a:spcAft>
              <a:buFont typeface="Arial" panose="020B0604020202020204" pitchFamily="34" charset="0"/>
              <a:buChar char="•"/>
            </a:pPr>
            <a:endParaRPr lang="en-US" sz="2000" b="1" dirty="0"/>
          </a:p>
          <a:p>
            <a:pPr indent="-228600" fontAlgn="t">
              <a:lnSpc>
                <a:spcPct val="90000"/>
              </a:lnSpc>
              <a:spcAft>
                <a:spcPts val="600"/>
              </a:spcAft>
              <a:buFont typeface="Arial" panose="020B0604020202020204" pitchFamily="34" charset="0"/>
              <a:buChar char="•"/>
            </a:pPr>
            <a:r>
              <a:rPr lang="en-US" sz="2000" b="1" dirty="0"/>
              <a:t>Perceived Value</a:t>
            </a:r>
            <a:br>
              <a:rPr lang="en-US" sz="2000" dirty="0"/>
            </a:br>
            <a:r>
              <a:rPr lang="en-US" sz="2000" i="1" dirty="0"/>
              <a:t>Belief in potential monetary or practical worth of objects.</a:t>
            </a:r>
            <a:endParaRPr lang="en-US" sz="2000" dirty="0"/>
          </a:p>
          <a:p>
            <a:pPr indent="-228600" fontAlgn="t">
              <a:lnSpc>
                <a:spcPct val="90000"/>
              </a:lnSpc>
              <a:spcAft>
                <a:spcPts val="600"/>
              </a:spcAft>
              <a:buFont typeface="Arial" panose="020B0604020202020204" pitchFamily="34" charset="0"/>
              <a:buChar char="•"/>
            </a:pPr>
            <a:endParaRPr lang="en-US" sz="2000" b="1" dirty="0"/>
          </a:p>
          <a:p>
            <a:pPr indent="-228600" fontAlgn="t">
              <a:lnSpc>
                <a:spcPct val="90000"/>
              </a:lnSpc>
              <a:spcAft>
                <a:spcPts val="600"/>
              </a:spcAft>
              <a:buFont typeface="Arial" panose="020B0604020202020204" pitchFamily="34" charset="0"/>
              <a:buChar char="•"/>
            </a:pPr>
            <a:r>
              <a:rPr lang="en-US" sz="2000" b="1" dirty="0"/>
              <a:t>Sense of Achievement or Self-Worth</a:t>
            </a:r>
            <a:br>
              <a:rPr lang="en-US" sz="2000" dirty="0"/>
            </a:br>
            <a:r>
              <a:rPr lang="en-US" sz="2000" i="1" dirty="0"/>
              <a:t>Collections as accomplishments or reminders of past successes.</a:t>
            </a:r>
            <a:endParaRPr lang="en-US" sz="2000" dirty="0"/>
          </a:p>
          <a:p>
            <a:pPr indent="-228600" fontAlgn="t">
              <a:lnSpc>
                <a:spcPct val="90000"/>
              </a:lnSpc>
              <a:spcAft>
                <a:spcPts val="600"/>
              </a:spcAft>
              <a:buFont typeface="Arial" panose="020B0604020202020204" pitchFamily="34" charset="0"/>
              <a:buChar char="•"/>
            </a:pPr>
            <a:endParaRPr lang="en-US" sz="1000" b="1" dirty="0"/>
          </a:p>
          <a:p>
            <a:pPr indent="-2286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399818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ABFB0-630A-4279-9BD6-BB7D7EE22389}"/>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When hoarding becomes a problem</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B46868-31EC-5B8C-A3FA-A9D7F6721C14}"/>
              </a:ext>
            </a:extLst>
          </p:cNvPr>
          <p:cNvSpPr txBox="1"/>
          <p:nvPr/>
        </p:nvSpPr>
        <p:spPr>
          <a:xfrm>
            <a:off x="5126418" y="185057"/>
            <a:ext cx="6868478" cy="6553200"/>
          </a:xfrm>
          <a:prstGeom prst="rect">
            <a:avLst/>
          </a:prstGeom>
        </p:spPr>
        <p:txBody>
          <a:bodyPr vert="horz" lIns="91440" tIns="45720" rIns="91440" bIns="45720" rtlCol="0" anchor="ctr">
            <a:normAutofit/>
          </a:bodyPr>
          <a:lstStyle/>
          <a:p>
            <a:pPr fontAlgn="t">
              <a:lnSpc>
                <a:spcPct val="90000"/>
              </a:lnSpc>
              <a:spcAft>
                <a:spcPts val="600"/>
              </a:spcAft>
            </a:pPr>
            <a:r>
              <a:rPr lang="en-US" sz="1400" b="0" i="0" dirty="0">
                <a:effectLst/>
              </a:rPr>
              <a:t>Hoarding becomes problematic when the amount of collected items:</a:t>
            </a:r>
          </a:p>
          <a:p>
            <a:pPr indent="-228600" fontAlgn="t">
              <a:lnSpc>
                <a:spcPct val="90000"/>
              </a:lnSpc>
              <a:spcAft>
                <a:spcPts val="600"/>
              </a:spcAft>
              <a:buFont typeface="Arial" panose="020B0604020202020204" pitchFamily="34" charset="0"/>
              <a:buChar char="•"/>
            </a:pPr>
            <a:endParaRPr lang="en-US" sz="1400" b="0" i="0" dirty="0">
              <a:effectLst/>
            </a:endParaRPr>
          </a:p>
          <a:p>
            <a:pPr marL="285750" indent="-228600" fontAlgn="t">
              <a:lnSpc>
                <a:spcPct val="90000"/>
              </a:lnSpc>
              <a:spcAft>
                <a:spcPts val="600"/>
              </a:spcAft>
              <a:buFont typeface="Arial" panose="020B0604020202020204" pitchFamily="34" charset="0"/>
              <a:buChar char="•"/>
            </a:pPr>
            <a:r>
              <a:rPr lang="en-US" sz="1400" i="0" dirty="0">
                <a:effectLst/>
              </a:rPr>
              <a:t>I</a:t>
            </a:r>
            <a:r>
              <a:rPr lang="en-US" sz="1400" b="0" i="0" dirty="0">
                <a:effectLst/>
              </a:rPr>
              <a:t>nterferes with daily activities</a:t>
            </a:r>
          </a:p>
          <a:p>
            <a:pPr marL="285750" indent="-228600" fontAlgn="t">
              <a:lnSpc>
                <a:spcPct val="90000"/>
              </a:lnSpc>
              <a:spcAft>
                <a:spcPts val="600"/>
              </a:spcAft>
              <a:buFont typeface="Arial" panose="020B0604020202020204" pitchFamily="34" charset="0"/>
              <a:buChar char="•"/>
            </a:pPr>
            <a:r>
              <a:rPr lang="en-US" sz="1400" b="0" i="0" dirty="0">
                <a:effectLst/>
              </a:rPr>
              <a:t>Causes significant distress</a:t>
            </a:r>
          </a:p>
          <a:p>
            <a:pPr marL="285750" indent="-228600" fontAlgn="t">
              <a:lnSpc>
                <a:spcPct val="90000"/>
              </a:lnSpc>
              <a:spcAft>
                <a:spcPts val="600"/>
              </a:spcAft>
              <a:buFont typeface="Arial" panose="020B0604020202020204" pitchFamily="34" charset="0"/>
              <a:buChar char="•"/>
            </a:pPr>
            <a:r>
              <a:rPr lang="en-US" sz="1400" b="0" i="0" dirty="0">
                <a:effectLst/>
              </a:rPr>
              <a:t>Negatively impacts quality of life for the person or their family</a:t>
            </a:r>
          </a:p>
          <a:p>
            <a:pPr indent="-228600" fontAlgn="t">
              <a:lnSpc>
                <a:spcPct val="90000"/>
              </a:lnSpc>
              <a:spcAft>
                <a:spcPts val="600"/>
              </a:spcAft>
              <a:buFont typeface="Arial" panose="020B0604020202020204" pitchFamily="34" charset="0"/>
              <a:buChar char="•"/>
            </a:pPr>
            <a:endParaRPr lang="en-US" sz="1400" b="0" i="0" dirty="0">
              <a:effectLst/>
            </a:endParaRPr>
          </a:p>
          <a:p>
            <a:pPr fontAlgn="t">
              <a:lnSpc>
                <a:spcPct val="90000"/>
              </a:lnSpc>
              <a:spcAft>
                <a:spcPts val="600"/>
              </a:spcAft>
            </a:pPr>
            <a:r>
              <a:rPr lang="en-US" sz="1400" b="0" i="0" dirty="0">
                <a:effectLst/>
              </a:rPr>
              <a:t>It becomes a safety issue when clutter:</a:t>
            </a:r>
          </a:p>
          <a:p>
            <a:pPr indent="-228600" fontAlgn="t">
              <a:lnSpc>
                <a:spcPct val="90000"/>
              </a:lnSpc>
              <a:spcAft>
                <a:spcPts val="600"/>
              </a:spcAft>
              <a:buFont typeface="Arial" panose="020B0604020202020204" pitchFamily="34" charset="0"/>
              <a:buChar char="•"/>
            </a:pPr>
            <a:endParaRPr lang="en-US" sz="1400" b="0" i="0" dirty="0">
              <a:effectLst/>
            </a:endParaRPr>
          </a:p>
          <a:p>
            <a:pPr indent="-228600" fontAlgn="t">
              <a:lnSpc>
                <a:spcPct val="90000"/>
              </a:lnSpc>
              <a:spcAft>
                <a:spcPts val="600"/>
              </a:spcAft>
              <a:buFont typeface="Arial" panose="020B0604020202020204" pitchFamily="34" charset="0"/>
              <a:buChar char="•"/>
            </a:pPr>
            <a:r>
              <a:rPr lang="en-US" sz="1400" b="0" i="0" dirty="0">
                <a:effectLst/>
              </a:rPr>
              <a:t>Creates hazards such as fire risks or vermin infestations (public health risk)</a:t>
            </a:r>
          </a:p>
          <a:p>
            <a:pPr marL="285750" indent="-228600" fontAlgn="t">
              <a:lnSpc>
                <a:spcPct val="90000"/>
              </a:lnSpc>
              <a:spcAft>
                <a:spcPts val="600"/>
              </a:spcAft>
              <a:buFont typeface="Arial" panose="020B0604020202020204" pitchFamily="34" charset="0"/>
              <a:buChar char="•"/>
            </a:pPr>
            <a:r>
              <a:rPr lang="en-US" sz="1400" b="0" i="0" dirty="0">
                <a:effectLst/>
              </a:rPr>
              <a:t>Blocks exits</a:t>
            </a:r>
          </a:p>
          <a:p>
            <a:pPr marL="285750" indent="-228600" fontAlgn="t">
              <a:lnSpc>
                <a:spcPct val="90000"/>
              </a:lnSpc>
              <a:spcAft>
                <a:spcPts val="600"/>
              </a:spcAft>
              <a:buFont typeface="Arial" panose="020B0604020202020204" pitchFamily="34" charset="0"/>
              <a:buChar char="•"/>
            </a:pPr>
            <a:r>
              <a:rPr lang="en-US" sz="1400" b="0" i="0" dirty="0">
                <a:effectLst/>
              </a:rPr>
              <a:t>Leads to self-neglect and poor health due to unsafe living conditions</a:t>
            </a:r>
          </a:p>
          <a:p>
            <a:pPr indent="-228600" fontAlgn="t">
              <a:lnSpc>
                <a:spcPct val="90000"/>
              </a:lnSpc>
              <a:spcAft>
                <a:spcPts val="600"/>
              </a:spcAft>
              <a:buFont typeface="Arial" panose="020B0604020202020204" pitchFamily="34" charset="0"/>
              <a:buChar char="•"/>
            </a:pPr>
            <a:endParaRPr lang="en-US" sz="1400" b="0" i="0" dirty="0">
              <a:effectLst/>
            </a:endParaRPr>
          </a:p>
          <a:p>
            <a:pPr fontAlgn="t">
              <a:lnSpc>
                <a:spcPct val="90000"/>
              </a:lnSpc>
              <a:spcAft>
                <a:spcPts val="600"/>
              </a:spcAft>
            </a:pPr>
            <a:r>
              <a:rPr lang="en-US" sz="1400" i="0" dirty="0">
                <a:effectLst/>
              </a:rPr>
              <a:t>Signs Clutter Is Affecting Daily Life</a:t>
            </a:r>
          </a:p>
          <a:p>
            <a:pPr indent="-228600" fontAlgn="t">
              <a:lnSpc>
                <a:spcPct val="90000"/>
              </a:lnSpc>
              <a:spcAft>
                <a:spcPts val="600"/>
              </a:spcAft>
              <a:buFont typeface="Arial" panose="020B0604020202020204" pitchFamily="34" charset="0"/>
              <a:buChar char="•"/>
            </a:pPr>
            <a:endParaRPr lang="en-US" sz="1400" b="1" i="0" dirty="0">
              <a:effectLst/>
            </a:endParaRPr>
          </a:p>
          <a:p>
            <a:pPr marL="285750" indent="-228600" fontAlgn="t">
              <a:lnSpc>
                <a:spcPct val="90000"/>
              </a:lnSpc>
              <a:spcAft>
                <a:spcPts val="600"/>
              </a:spcAft>
              <a:buFont typeface="Arial" panose="020B0604020202020204" pitchFamily="34" charset="0"/>
              <a:buChar char="•"/>
            </a:pPr>
            <a:r>
              <a:rPr lang="en-US" sz="1400" b="1" i="0" dirty="0">
                <a:effectLst/>
              </a:rPr>
              <a:t>Restricted Use of Space</a:t>
            </a:r>
            <a:br>
              <a:rPr lang="en-US" sz="1400" b="0" i="0" dirty="0">
                <a:effectLst/>
              </a:rPr>
            </a:br>
            <a:r>
              <a:rPr lang="en-US" sz="1400" b="0" i="0" dirty="0">
                <a:effectLst/>
              </a:rPr>
              <a:t>Rooms cannot be used for their intended purpose (e.g., sitting in a chair, cooking in the kitchen, sleeping in a bed).</a:t>
            </a:r>
          </a:p>
          <a:p>
            <a:pPr marL="285750" indent="-228600" fontAlgn="t">
              <a:lnSpc>
                <a:spcPct val="90000"/>
              </a:lnSpc>
              <a:spcAft>
                <a:spcPts val="600"/>
              </a:spcAft>
              <a:buFont typeface="Arial" panose="020B0604020202020204" pitchFamily="34" charset="0"/>
              <a:buChar char="•"/>
            </a:pPr>
            <a:endParaRPr lang="en-US" sz="1400" b="0" i="0" dirty="0">
              <a:effectLst/>
            </a:endParaRPr>
          </a:p>
          <a:p>
            <a:pPr marL="285750" indent="-228600" fontAlgn="t">
              <a:lnSpc>
                <a:spcPct val="90000"/>
              </a:lnSpc>
              <a:spcAft>
                <a:spcPts val="600"/>
              </a:spcAft>
              <a:buFont typeface="Arial" panose="020B0604020202020204" pitchFamily="34" charset="0"/>
              <a:buChar char="•"/>
            </a:pPr>
            <a:r>
              <a:rPr lang="en-US" sz="1400" b="1" i="0" dirty="0">
                <a:effectLst/>
              </a:rPr>
              <a:t>Inability to Maintain Hygiene</a:t>
            </a:r>
            <a:br>
              <a:rPr lang="en-US" sz="1400" b="0" i="0" dirty="0">
                <a:effectLst/>
              </a:rPr>
            </a:br>
            <a:r>
              <a:rPr lang="en-US" sz="1400" b="0" i="0" dirty="0">
                <a:effectLst/>
              </a:rPr>
              <a:t>Cleaning becomes impossible; cooking and personal hygiene are severely restricted.</a:t>
            </a:r>
          </a:p>
          <a:p>
            <a:pPr marL="285750" indent="-228600" fontAlgn="t">
              <a:lnSpc>
                <a:spcPct val="90000"/>
              </a:lnSpc>
              <a:spcAft>
                <a:spcPts val="600"/>
              </a:spcAft>
              <a:buFont typeface="Arial" panose="020B0604020202020204" pitchFamily="34" charset="0"/>
              <a:buChar char="•"/>
            </a:pPr>
            <a:endParaRPr lang="en-US" sz="1400" b="0" i="0" dirty="0">
              <a:effectLst/>
            </a:endParaRPr>
          </a:p>
          <a:p>
            <a:pPr marL="285750" indent="-228600" fontAlgn="t">
              <a:lnSpc>
                <a:spcPct val="90000"/>
              </a:lnSpc>
              <a:spcAft>
                <a:spcPts val="600"/>
              </a:spcAft>
              <a:buFont typeface="Arial" panose="020B0604020202020204" pitchFamily="34" charset="0"/>
              <a:buChar char="•"/>
            </a:pPr>
            <a:r>
              <a:rPr lang="en-US" sz="1400" b="1" i="0" dirty="0">
                <a:effectLst/>
              </a:rPr>
              <a:t>Social Isolation</a:t>
            </a:r>
            <a:br>
              <a:rPr lang="en-US" sz="1400" b="0" i="0" dirty="0">
                <a:effectLst/>
              </a:rPr>
            </a:br>
            <a:r>
              <a:rPr lang="en-US" sz="1400" b="0" i="0" dirty="0">
                <a:effectLst/>
              </a:rPr>
              <a:t>Shame and embarrassment lead to avoidance of contact with others.</a:t>
            </a:r>
          </a:p>
          <a:p>
            <a:pPr indent="-228600">
              <a:lnSpc>
                <a:spcPct val="90000"/>
              </a:lnSpc>
              <a:spcAft>
                <a:spcPts val="600"/>
              </a:spcAft>
              <a:buFont typeface="Arial" panose="020B0604020202020204" pitchFamily="34" charset="0"/>
              <a:buChar char="•"/>
            </a:pPr>
            <a:endParaRPr lang="en-US" sz="1000" dirty="0"/>
          </a:p>
        </p:txBody>
      </p:sp>
      <p:sp>
        <p:nvSpPr>
          <p:cNvPr id="3" name="TextBox 2">
            <a:extLst>
              <a:ext uri="{FF2B5EF4-FFF2-40B4-BE49-F238E27FC236}">
                <a16:creationId xmlns:a16="http://schemas.microsoft.com/office/drawing/2014/main" id="{89800561-3C36-B5EC-F4A4-DEF9D45614C1}"/>
              </a:ext>
            </a:extLst>
          </p:cNvPr>
          <p:cNvSpPr txBox="1"/>
          <p:nvPr/>
        </p:nvSpPr>
        <p:spPr>
          <a:xfrm>
            <a:off x="213360" y="1371600"/>
            <a:ext cx="11714480" cy="723275"/>
          </a:xfrm>
          <a:prstGeom prst="rect">
            <a:avLst/>
          </a:prstGeom>
          <a:noFill/>
        </p:spPr>
        <p:txBody>
          <a:bodyPr wrap="square" rtlCol="0">
            <a:spAutoFit/>
          </a:bodyPr>
          <a:lstStyle/>
          <a:p>
            <a:pPr>
              <a:spcAft>
                <a:spcPts val="600"/>
              </a:spcAft>
            </a:pPr>
            <a:endParaRPr lang="en-GB"/>
          </a:p>
          <a:p>
            <a:pPr>
              <a:spcAft>
                <a:spcPts val="600"/>
              </a:spcAft>
            </a:pPr>
            <a:endParaRPr lang="en-GB"/>
          </a:p>
        </p:txBody>
      </p:sp>
    </p:spTree>
    <p:extLst>
      <p:ext uri="{BB962C8B-B14F-4D97-AF65-F5344CB8AC3E}">
        <p14:creationId xmlns:p14="http://schemas.microsoft.com/office/powerpoint/2010/main" val="78942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2F9559F-562F-B67E-270A-557DCF49E34D}"/>
              </a:ext>
            </a:extLst>
          </p:cNvPr>
          <p:cNvSpPr>
            <a:spLocks noGrp="1"/>
          </p:cNvSpPr>
          <p:nvPr>
            <p:ph type="title"/>
          </p:nvPr>
        </p:nvSpPr>
        <p:spPr>
          <a:xfrm>
            <a:off x="905484" y="1065749"/>
            <a:ext cx="3748810" cy="4726502"/>
          </a:xfrm>
        </p:spPr>
        <p:txBody>
          <a:bodyPr vert="horz" lIns="91440" tIns="45720" rIns="91440" bIns="45720" rtlCol="0" anchor="ctr">
            <a:normAutofit/>
          </a:bodyPr>
          <a:lstStyle/>
          <a:p>
            <a:r>
              <a:rPr lang="en-US" kern="1200">
                <a:solidFill>
                  <a:schemeClr val="tx1"/>
                </a:solidFill>
                <a:latin typeface="+mj-lt"/>
                <a:ea typeface="+mj-ea"/>
                <a:cs typeface="+mj-cs"/>
              </a:rPr>
              <a:t>Clutter Image Rating Tool</a:t>
            </a:r>
          </a:p>
        </p:txBody>
      </p:sp>
      <p:sp>
        <p:nvSpPr>
          <p:cNvPr id="3" name="TextBox 2">
            <a:extLst>
              <a:ext uri="{FF2B5EF4-FFF2-40B4-BE49-F238E27FC236}">
                <a16:creationId xmlns:a16="http://schemas.microsoft.com/office/drawing/2014/main" id="{E9D2AC09-23EA-5A7E-DD62-3E7CC0DF425B}"/>
              </a:ext>
            </a:extLst>
          </p:cNvPr>
          <p:cNvSpPr txBox="1"/>
          <p:nvPr/>
        </p:nvSpPr>
        <p:spPr>
          <a:xfrm>
            <a:off x="6400800" y="713313"/>
            <a:ext cx="4953000" cy="5431376"/>
          </a:xfrm>
          <a:prstGeom prst="rect">
            <a:avLst/>
          </a:prstGeom>
        </p:spPr>
        <p:txBody>
          <a:bodyPr vert="horz" lIns="91440" tIns="45720" rIns="91440" bIns="45720" rtlCol="0" anchor="ctr">
            <a:normAutofit/>
          </a:bodyPr>
          <a:lstStyle/>
          <a:p>
            <a:pPr fontAlgn="base">
              <a:lnSpc>
                <a:spcPct val="90000"/>
              </a:lnSpc>
              <a:spcAft>
                <a:spcPts val="600"/>
              </a:spcAft>
            </a:pPr>
            <a:r>
              <a:rPr lang="en-US" sz="2000" dirty="0"/>
              <a:t>Salford Safeguarding Adults Board have the clutter image rating tool sat within the Self Neglect Guidance on their web pages. ​</a:t>
            </a:r>
          </a:p>
          <a:p>
            <a:pPr fontAlgn="base">
              <a:lnSpc>
                <a:spcPct val="90000"/>
              </a:lnSpc>
              <a:spcAft>
                <a:spcPts val="600"/>
              </a:spcAft>
            </a:pPr>
            <a:r>
              <a:rPr lang="en-US" sz="2000" dirty="0"/>
              <a:t>​</a:t>
            </a:r>
          </a:p>
          <a:p>
            <a:pPr fontAlgn="base">
              <a:lnSpc>
                <a:spcPct val="90000"/>
              </a:lnSpc>
              <a:spcAft>
                <a:spcPts val="600"/>
              </a:spcAft>
            </a:pPr>
            <a:r>
              <a:rPr lang="en-US" sz="2000" u="sng" dirty="0">
                <a:hlinkClick r:id="rId2"/>
              </a:rPr>
              <a:t>clutter-images.pdf</a:t>
            </a:r>
            <a:r>
              <a:rPr lang="en-US" sz="2000" dirty="0"/>
              <a:t>​</a:t>
            </a:r>
          </a:p>
          <a:p>
            <a:pPr fontAlgn="base">
              <a:lnSpc>
                <a:spcPct val="90000"/>
              </a:lnSpc>
              <a:spcAft>
                <a:spcPts val="600"/>
              </a:spcAft>
            </a:pPr>
            <a:r>
              <a:rPr lang="en-US" sz="2000" dirty="0"/>
              <a:t>​</a:t>
            </a:r>
          </a:p>
          <a:p>
            <a:pPr fontAlgn="base">
              <a:lnSpc>
                <a:spcPct val="90000"/>
              </a:lnSpc>
              <a:spcAft>
                <a:spcPts val="600"/>
              </a:spcAft>
            </a:pPr>
            <a:r>
              <a:rPr lang="en-US" sz="2000" b="1" dirty="0"/>
              <a:t>ACTIVITY</a:t>
            </a:r>
            <a:r>
              <a:rPr lang="en-US" sz="2000" dirty="0"/>
              <a:t>​</a:t>
            </a:r>
          </a:p>
          <a:p>
            <a:pPr fontAlgn="base">
              <a:lnSpc>
                <a:spcPct val="90000"/>
              </a:lnSpc>
              <a:spcAft>
                <a:spcPts val="600"/>
              </a:spcAft>
            </a:pPr>
            <a:r>
              <a:rPr lang="en-US" sz="2000" dirty="0"/>
              <a:t>Working in groups of three of four have a look at the images you are given and discuss:​</a:t>
            </a:r>
          </a:p>
          <a:p>
            <a:pPr fontAlgn="base">
              <a:lnSpc>
                <a:spcPct val="90000"/>
              </a:lnSpc>
              <a:spcAft>
                <a:spcPts val="600"/>
              </a:spcAft>
            </a:pPr>
            <a:r>
              <a:rPr lang="en-US" sz="2000" dirty="0"/>
              <a:t>​</a:t>
            </a:r>
          </a:p>
          <a:p>
            <a:pPr marL="342900" indent="-342900" fontAlgn="base">
              <a:lnSpc>
                <a:spcPct val="90000"/>
              </a:lnSpc>
              <a:spcAft>
                <a:spcPts val="600"/>
              </a:spcAft>
              <a:buFont typeface="Arial" panose="020B0604020202020204" pitchFamily="34" charset="0"/>
              <a:buChar char="•"/>
            </a:pPr>
            <a:r>
              <a:rPr lang="en-US" sz="2000" dirty="0"/>
              <a:t>What risks are present?​</a:t>
            </a:r>
          </a:p>
          <a:p>
            <a:pPr marL="342900" indent="-342900" fontAlgn="base">
              <a:lnSpc>
                <a:spcPct val="90000"/>
              </a:lnSpc>
              <a:spcAft>
                <a:spcPts val="600"/>
              </a:spcAft>
              <a:buFont typeface="Arial" panose="020B0604020202020204" pitchFamily="34" charset="0"/>
              <a:buChar char="•"/>
            </a:pPr>
            <a:r>
              <a:rPr lang="en-US" sz="2000" dirty="0"/>
              <a:t>Does this meet the threshold for self-neglect?​</a:t>
            </a:r>
          </a:p>
          <a:p>
            <a:pPr marL="342900" indent="-342900" fontAlgn="base">
              <a:lnSpc>
                <a:spcPct val="90000"/>
              </a:lnSpc>
              <a:spcAft>
                <a:spcPts val="600"/>
              </a:spcAft>
              <a:buFont typeface="Arial" panose="020B0604020202020204" pitchFamily="34" charset="0"/>
              <a:buChar char="•"/>
            </a:pPr>
            <a:r>
              <a:rPr lang="en-US" sz="2000" dirty="0"/>
              <a:t>What immediate and longer-term actions might be appropriate?</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8449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halkboard with a word written on it next to a pair of books&#10;&#10;AI-generated content may be incorrect.">
            <a:extLst>
              <a:ext uri="{FF2B5EF4-FFF2-40B4-BE49-F238E27FC236}">
                <a16:creationId xmlns:a16="http://schemas.microsoft.com/office/drawing/2014/main" id="{2FBCB2A8-A799-28AA-A98B-C92D3F3906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 b="1443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EA619D6-E96C-48DA-EEC4-B48C5CFC447D}"/>
              </a:ext>
            </a:extLst>
          </p:cNvPr>
          <p:cNvSpPr txBox="1"/>
          <p:nvPr/>
        </p:nvSpPr>
        <p:spPr>
          <a:xfrm>
            <a:off x="9759924" y="6657945"/>
            <a:ext cx="243207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picpedia.org/chalkboard/b/break.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9553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310E65F2-CDCF-0A6B-A1AF-840A5110E9B3}"/>
              </a:ext>
            </a:extLst>
          </p:cNvPr>
          <p:cNvSpPr>
            <a:spLocks noGrp="1"/>
          </p:cNvSpPr>
          <p:nvPr>
            <p:ph type="title"/>
          </p:nvPr>
        </p:nvSpPr>
        <p:spPr>
          <a:xfrm>
            <a:off x="338204" y="838199"/>
            <a:ext cx="4269502" cy="5338763"/>
          </a:xfrm>
        </p:spPr>
        <p:txBody>
          <a:bodyPr vert="horz" lIns="91440" tIns="45720" rIns="91440" bIns="45720" rtlCol="0" anchor="ctr">
            <a:normAutofit/>
          </a:bodyPr>
          <a:lstStyle/>
          <a:p>
            <a:br>
              <a:rPr lang="en-GB" dirty="0">
                <a:solidFill>
                  <a:schemeClr val="dk1"/>
                </a:solidFill>
              </a:rPr>
            </a:br>
            <a:br>
              <a:rPr lang="en-US" kern="1200" dirty="0">
                <a:solidFill>
                  <a:schemeClr val="tx1"/>
                </a:solidFill>
                <a:latin typeface="+mj-lt"/>
                <a:ea typeface="+mj-ea"/>
                <a:cs typeface="+mj-cs"/>
              </a:rPr>
            </a:br>
            <a:br>
              <a:rPr lang="en-US" kern="1200" dirty="0">
                <a:solidFill>
                  <a:schemeClr val="tx1"/>
                </a:solidFill>
                <a:latin typeface="+mj-lt"/>
                <a:ea typeface="+mj-ea"/>
                <a:cs typeface="+mj-cs"/>
              </a:rPr>
            </a:br>
            <a:r>
              <a:rPr lang="en-US" kern="1200" dirty="0">
                <a:solidFill>
                  <a:schemeClr val="tx1"/>
                </a:solidFill>
                <a:latin typeface="+mj-lt"/>
                <a:ea typeface="+mj-ea"/>
                <a:cs typeface="+mj-cs"/>
              </a:rPr>
              <a:t>Ways to support people who self neglect or hoard</a:t>
            </a:r>
          </a:p>
        </p:txBody>
      </p:sp>
      <p:sp>
        <p:nvSpPr>
          <p:cNvPr id="5" name="TextBox 4">
            <a:extLst>
              <a:ext uri="{FF2B5EF4-FFF2-40B4-BE49-F238E27FC236}">
                <a16:creationId xmlns:a16="http://schemas.microsoft.com/office/drawing/2014/main" id="{712122BA-16CD-4C57-46FE-E3C668E68356}"/>
              </a:ext>
            </a:extLst>
          </p:cNvPr>
          <p:cNvSpPr txBox="1"/>
          <p:nvPr/>
        </p:nvSpPr>
        <p:spPr>
          <a:xfrm>
            <a:off x="4833257" y="217714"/>
            <a:ext cx="7130143" cy="6466115"/>
          </a:xfrm>
          <a:prstGeom prst="rect">
            <a:avLst/>
          </a:prstGeom>
        </p:spPr>
        <p:txBody>
          <a:bodyPr vert="horz" lIns="91440" tIns="45720" rIns="91440" bIns="45720" rtlCol="0" anchor="ctr">
            <a:normAutofit lnSpcReduction="10000"/>
          </a:bodyPr>
          <a:lstStyle/>
          <a:p>
            <a:pPr indent="-228600" fontAlgn="t">
              <a:lnSpc>
                <a:spcPct val="90000"/>
              </a:lnSpc>
              <a:spcAft>
                <a:spcPts val="600"/>
              </a:spcAft>
              <a:buFont typeface="Arial" panose="020B0604020202020204" pitchFamily="34" charset="0"/>
              <a:buChar char="•"/>
            </a:pPr>
            <a:r>
              <a:rPr lang="en-US" sz="1600" b="1" i="0" dirty="0">
                <a:effectLst/>
              </a:rPr>
              <a:t>Early Intervention</a:t>
            </a:r>
            <a:br>
              <a:rPr lang="en-US" sz="1600" b="0" i="0" dirty="0">
                <a:effectLst/>
              </a:rPr>
            </a:br>
            <a:r>
              <a:rPr lang="en-US" sz="1600" b="0" i="0" dirty="0">
                <a:effectLst/>
              </a:rPr>
              <a:t>Identify and address self-neglect early to prevent serious harm.</a:t>
            </a: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Multidisciplinary Approach</a:t>
            </a:r>
            <a:br>
              <a:rPr lang="en-US" sz="1600" b="0" i="0" dirty="0">
                <a:effectLst/>
              </a:rPr>
            </a:br>
            <a:r>
              <a:rPr lang="en-US" sz="1600" b="0" i="0" dirty="0">
                <a:effectLst/>
              </a:rPr>
              <a:t>Collaborate with healthcare professionals, housing providers and other support services to meet complex needs.</a:t>
            </a: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Respect and Choice</a:t>
            </a:r>
            <a:br>
              <a:rPr lang="en-US" sz="1600" b="0" i="0" dirty="0">
                <a:effectLst/>
              </a:rPr>
            </a:br>
            <a:r>
              <a:rPr lang="en-US" sz="1600" b="0" i="0" dirty="0">
                <a:effectLst/>
              </a:rPr>
              <a:t>Uphold the individual’s right to make their own decisions while ensuring safety and well-being.</a:t>
            </a: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Building Trust</a:t>
            </a:r>
            <a:br>
              <a:rPr lang="en-US" sz="1600" b="0" i="0" dirty="0">
                <a:effectLst/>
              </a:rPr>
            </a:br>
            <a:r>
              <a:rPr lang="en-US" sz="1600" b="0" i="0" dirty="0">
                <a:effectLst/>
              </a:rPr>
              <a:t>Develop a trusting relationship to encourage engagement and cooperation.</a:t>
            </a: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Practical Support</a:t>
            </a:r>
            <a:br>
              <a:rPr lang="en-US" sz="1600" b="0" i="0" dirty="0">
                <a:effectLst/>
              </a:rPr>
            </a:br>
            <a:r>
              <a:rPr lang="en-US" sz="1600" b="0" i="0" dirty="0">
                <a:effectLst/>
              </a:rPr>
              <a:t>Offer assistance with tasks such as cleaning, cooking, and accessing healthcare.</a:t>
            </a: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Advocacy</a:t>
            </a:r>
            <a:br>
              <a:rPr lang="en-US" sz="1600" b="0" i="0" dirty="0">
                <a:effectLst/>
              </a:rPr>
            </a:br>
            <a:r>
              <a:rPr lang="en-US" sz="1600" b="0" i="0" dirty="0">
                <a:effectLst/>
              </a:rPr>
              <a:t>Help individuals understand their rights and options to make informed decisions.</a:t>
            </a: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Make it Personal</a:t>
            </a:r>
            <a:br>
              <a:rPr lang="en-US" sz="1600" b="0" i="0" dirty="0">
                <a:effectLst/>
              </a:rPr>
            </a:br>
            <a:r>
              <a:rPr lang="en-US" sz="1600" b="0" i="0" dirty="0">
                <a:effectLst/>
              </a:rPr>
              <a:t>Work with the individual to create a plan that respects their wishes, makes the most of their strengths and promotes well-being.</a:t>
            </a:r>
          </a:p>
          <a:p>
            <a:pPr indent="-228600">
              <a:lnSpc>
                <a:spcPct val="90000"/>
              </a:lnSpc>
              <a:spcAft>
                <a:spcPts val="600"/>
              </a:spcAft>
              <a:buFont typeface="Arial" panose="020B0604020202020204" pitchFamily="34" charset="0"/>
              <a:buChar char="•"/>
            </a:pPr>
            <a:endParaRPr lang="en-US" sz="1300" dirty="0"/>
          </a:p>
        </p:txBody>
      </p:sp>
      <p:sp>
        <p:nvSpPr>
          <p:cNvPr id="3" name="Oval 2">
            <a:extLst>
              <a:ext uri="{FF2B5EF4-FFF2-40B4-BE49-F238E27FC236}">
                <a16:creationId xmlns:a16="http://schemas.microsoft.com/office/drawing/2014/main" id="{1E38A5FC-4400-83F8-5BF6-0F91205EE4A3}"/>
              </a:ext>
            </a:extLst>
          </p:cNvPr>
          <p:cNvSpPr/>
          <p:nvPr/>
        </p:nvSpPr>
        <p:spPr>
          <a:xfrm>
            <a:off x="0" y="681039"/>
            <a:ext cx="4607706" cy="234528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ptos Black" panose="020B0004020202020204" pitchFamily="34" charset="0"/>
              </a:rPr>
              <a:t>Part 3 </a:t>
            </a:r>
            <a:r>
              <a:rPr lang="en-GB" sz="3200" b="1" dirty="0">
                <a:solidFill>
                  <a:schemeClr val="tx1"/>
                </a:solidFill>
              </a:rPr>
              <a:t>–Working with people who Self-Neglect</a:t>
            </a:r>
            <a:endParaRPr lang="en-GB" sz="3200" dirty="0">
              <a:solidFill>
                <a:schemeClr val="tx1"/>
              </a:solidFill>
            </a:endParaRPr>
          </a:p>
        </p:txBody>
      </p:sp>
    </p:spTree>
    <p:extLst>
      <p:ext uri="{BB962C8B-B14F-4D97-AF65-F5344CB8AC3E}">
        <p14:creationId xmlns:p14="http://schemas.microsoft.com/office/powerpoint/2010/main" val="424776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4452DAD5-0B30-B230-FBC1-BECC1696B7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03303" y="643468"/>
            <a:ext cx="5320367" cy="5571066"/>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Shape 103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351054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3B681-9122-409F-A9EB-3AD9A3C80787}"/>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Ways to support people who self neglect or hoard</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CA9C519-7856-89F2-1CAA-121A8D05B4AA}"/>
              </a:ext>
            </a:extLst>
          </p:cNvPr>
          <p:cNvSpPr txBox="1"/>
          <p:nvPr/>
        </p:nvSpPr>
        <p:spPr>
          <a:xfrm>
            <a:off x="5126418" y="185058"/>
            <a:ext cx="6916665" cy="6520542"/>
          </a:xfrm>
          <a:prstGeom prst="rect">
            <a:avLst/>
          </a:prstGeom>
        </p:spPr>
        <p:txBody>
          <a:bodyPr vert="horz" lIns="91440" tIns="45720" rIns="91440" bIns="45720" rtlCol="0" anchor="ctr">
            <a:normAutofit lnSpcReduction="10000"/>
          </a:bodyPr>
          <a:lstStyle/>
          <a:p>
            <a:pPr indent="-228600" fontAlgn="t">
              <a:lnSpc>
                <a:spcPct val="90000"/>
              </a:lnSpc>
              <a:spcAft>
                <a:spcPts val="600"/>
              </a:spcAft>
              <a:buFont typeface="Arial" panose="020B0604020202020204" pitchFamily="34" charset="0"/>
              <a:buChar char="•"/>
            </a:pPr>
            <a:r>
              <a:rPr lang="en-US" sz="1400" b="1" i="0" dirty="0">
                <a:effectLst/>
              </a:rPr>
              <a:t>Monitoring</a:t>
            </a:r>
            <a:br>
              <a:rPr lang="en-US" sz="1400" b="0" i="0" dirty="0">
                <a:effectLst/>
              </a:rPr>
            </a:br>
            <a:r>
              <a:rPr lang="en-US" sz="1400" b="0" i="0" dirty="0">
                <a:effectLst/>
              </a:rPr>
              <a:t>Regular visits to maintain contact, build trust, and monitor capacity and risk.</a:t>
            </a: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Fire Risk </a:t>
            </a:r>
            <a:r>
              <a:rPr lang="en-US" sz="1400" b="1" i="0" dirty="0" err="1">
                <a:effectLst/>
              </a:rPr>
              <a:t>Minimisation</a:t>
            </a:r>
            <a:br>
              <a:rPr lang="en-US" sz="1400" b="0" i="0" dirty="0">
                <a:effectLst/>
              </a:rPr>
            </a:br>
            <a:r>
              <a:rPr lang="en-US" sz="1400" b="0" i="0" dirty="0">
                <a:effectLst/>
              </a:rPr>
              <a:t>Provide safety equipment and practical advice to reduce hazards. </a:t>
            </a:r>
            <a:r>
              <a:rPr lang="en-US" sz="1400" dirty="0">
                <a:hlinkClick r:id="rId2"/>
              </a:rPr>
              <a:t>Your Safety - Greater Manchester Fire Rescue Service</a:t>
            </a:r>
            <a:endParaRPr lang="en-US" sz="1400" b="0" i="0" dirty="0">
              <a:effectLst/>
            </a:endParaRP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Adaptations and Repairs</a:t>
            </a:r>
            <a:br>
              <a:rPr lang="en-US" sz="1400" b="0" i="0" dirty="0">
                <a:effectLst/>
              </a:rPr>
            </a:br>
            <a:r>
              <a:rPr lang="en-US" sz="1400" b="0" i="0" dirty="0">
                <a:effectLst/>
              </a:rPr>
              <a:t>Make changes to the home environment to enhance safety and reduce risks. Consider OT, handman repair services, tenancy support etc. </a:t>
            </a:r>
            <a:r>
              <a:rPr lang="en-GB" sz="1400" dirty="0">
                <a:hlinkClick r:id="rId3"/>
              </a:rPr>
              <a:t>Salford's Handyperson </a:t>
            </a:r>
            <a:r>
              <a:rPr lang="en-GB" sz="1400" dirty="0" err="1">
                <a:hlinkClick r:id="rId3"/>
              </a:rPr>
              <a:t>Service•Salford</a:t>
            </a:r>
            <a:r>
              <a:rPr lang="en-GB" sz="1400" dirty="0">
                <a:hlinkClick r:id="rId3"/>
              </a:rPr>
              <a:t> City Council</a:t>
            </a:r>
            <a:endParaRPr lang="en-US" sz="1400" b="0" i="0" dirty="0">
              <a:effectLst/>
            </a:endParaRP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Provision of Equipment and Furniture</a:t>
            </a:r>
            <a:br>
              <a:rPr lang="en-US" sz="1400" b="0" i="0" dirty="0">
                <a:effectLst/>
              </a:rPr>
            </a:br>
            <a:r>
              <a:rPr lang="en-US" sz="1400" b="0" i="0" dirty="0">
                <a:effectLst/>
              </a:rPr>
              <a:t>Improve food hygiene, fire safety, and cleanliness while strengthening relationships. Salford Assist Household Support Fund, Aldi vouchers</a:t>
            </a:r>
            <a:r>
              <a:rPr lang="en-US" sz="1400" dirty="0"/>
              <a:t>, food banks etc. </a:t>
            </a:r>
            <a:endParaRPr lang="en-US" sz="1400" b="0" i="0" dirty="0">
              <a:effectLst/>
            </a:endParaRP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Attention to Health Concerns</a:t>
            </a:r>
            <a:br>
              <a:rPr lang="en-US" sz="1400" b="0" i="0" dirty="0">
                <a:effectLst/>
              </a:rPr>
            </a:br>
            <a:r>
              <a:rPr lang="en-US" sz="1400" b="0" i="0" dirty="0">
                <a:effectLst/>
              </a:rPr>
              <a:t>Address health issues that the individual identifies as problematic. Liaise with GP, District Nurses. </a:t>
            </a: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Family, </a:t>
            </a:r>
            <a:r>
              <a:rPr lang="en-US" sz="1400" b="1" i="0" dirty="0" err="1">
                <a:effectLst/>
              </a:rPr>
              <a:t>Neighbours</a:t>
            </a:r>
            <a:r>
              <a:rPr lang="en-US" sz="1400" b="1" i="0" dirty="0">
                <a:effectLst/>
              </a:rPr>
              <a:t>, and Community Involvement</a:t>
            </a:r>
            <a:br>
              <a:rPr lang="en-US" sz="1400" b="0" i="0" dirty="0">
                <a:effectLst/>
              </a:rPr>
            </a:br>
            <a:r>
              <a:rPr lang="en-US" sz="1400" b="0" i="0" dirty="0" err="1">
                <a:effectLst/>
              </a:rPr>
              <a:t>Recognise</a:t>
            </a:r>
            <a:r>
              <a:rPr lang="en-US" sz="1400" b="0" i="0" dirty="0">
                <a:effectLst/>
              </a:rPr>
              <a:t> and engage supportive networks that can contribute positively.</a:t>
            </a: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Safe Drinking Schemes</a:t>
            </a:r>
            <a:br>
              <a:rPr lang="en-US" sz="1400" b="0" i="0" dirty="0">
                <a:effectLst/>
              </a:rPr>
            </a:br>
            <a:r>
              <a:rPr lang="en-US" sz="1400" b="0" i="0" dirty="0">
                <a:effectLst/>
              </a:rPr>
              <a:t>Support individuals in reducing alcohol intake. </a:t>
            </a:r>
            <a:r>
              <a:rPr lang="en-US" sz="1400" dirty="0">
                <a:hlinkClick r:id="rId4"/>
              </a:rPr>
              <a:t>Achieve Salford | Greater Manchester Mental Health NHS FT</a:t>
            </a:r>
            <a:endParaRPr lang="en-US" sz="1400" b="0" i="0" dirty="0">
              <a:effectLst/>
            </a:endParaRP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Emergency </a:t>
            </a:r>
            <a:r>
              <a:rPr lang="en-US" sz="1400" b="1" dirty="0"/>
              <a:t>Alternative </a:t>
            </a:r>
            <a:r>
              <a:rPr lang="en-US" sz="1400" b="1" dirty="0" err="1"/>
              <a:t>Accomodation</a:t>
            </a:r>
            <a:br>
              <a:rPr lang="en-US" sz="1400" b="0" i="0" dirty="0">
                <a:effectLst/>
              </a:rPr>
            </a:br>
            <a:r>
              <a:rPr lang="en-US" sz="1400" b="0" i="0" dirty="0">
                <a:effectLst/>
              </a:rPr>
              <a:t>Offer temporary alternative accommodation to improve home conditions or test new environments where appropriate. </a:t>
            </a:r>
          </a:p>
          <a:p>
            <a:pPr indent="-2286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4208399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187AB38-A440-0A97-6F63-7673E96CA622}"/>
              </a:ext>
            </a:extLst>
          </p:cNvPr>
          <p:cNvSpPr>
            <a:spLocks noGrp="1"/>
          </p:cNvSpPr>
          <p:nvPr>
            <p:ph type="title"/>
          </p:nvPr>
        </p:nvSpPr>
        <p:spPr>
          <a:xfrm>
            <a:off x="905484" y="1065749"/>
            <a:ext cx="2351283" cy="4726502"/>
          </a:xfrm>
        </p:spPr>
        <p:txBody>
          <a:bodyPr vert="horz" lIns="91440" tIns="45720" rIns="91440" bIns="45720" rtlCol="0" anchor="ctr">
            <a:normAutofit/>
          </a:bodyPr>
          <a:lstStyle/>
          <a:p>
            <a:r>
              <a:rPr lang="en-US" kern="1200" dirty="0">
                <a:solidFill>
                  <a:schemeClr val="tx1"/>
                </a:solidFill>
                <a:latin typeface="+mj-lt"/>
                <a:ea typeface="+mj-ea"/>
                <a:cs typeface="+mj-cs"/>
              </a:rPr>
              <a:t>Ways to support people who self neglect or hoard</a:t>
            </a:r>
          </a:p>
        </p:txBody>
      </p:sp>
      <p:sp>
        <p:nvSpPr>
          <p:cNvPr id="5" name="TextBox 4">
            <a:extLst>
              <a:ext uri="{FF2B5EF4-FFF2-40B4-BE49-F238E27FC236}">
                <a16:creationId xmlns:a16="http://schemas.microsoft.com/office/drawing/2014/main" id="{55655969-0BF6-2596-1AEB-35A75C24655A}"/>
              </a:ext>
            </a:extLst>
          </p:cNvPr>
          <p:cNvSpPr txBox="1"/>
          <p:nvPr/>
        </p:nvSpPr>
        <p:spPr>
          <a:xfrm>
            <a:off x="3482236" y="152400"/>
            <a:ext cx="8502935" cy="6607629"/>
          </a:xfrm>
          <a:prstGeom prst="rect">
            <a:avLst/>
          </a:prstGeom>
        </p:spPr>
        <p:txBody>
          <a:bodyPr vert="horz" lIns="91440" tIns="45720" rIns="91440" bIns="45720" rtlCol="0" anchor="ctr">
            <a:normAutofit fontScale="85000" lnSpcReduction="20000"/>
          </a:bodyPr>
          <a:lstStyle/>
          <a:p>
            <a:pPr indent="-228600" fontAlgn="t">
              <a:lnSpc>
                <a:spcPct val="90000"/>
              </a:lnSpc>
              <a:spcAft>
                <a:spcPts val="600"/>
              </a:spcAft>
              <a:buFont typeface="Arial" panose="020B0604020202020204" pitchFamily="34" charset="0"/>
              <a:buChar char="•"/>
            </a:pPr>
            <a:r>
              <a:rPr lang="en-US" sz="1700" b="1" dirty="0"/>
              <a:t>Hospital Admission</a:t>
            </a:r>
            <a:br>
              <a:rPr lang="en-US" sz="1700" dirty="0"/>
            </a:br>
            <a:r>
              <a:rPr lang="en-US" sz="1700" dirty="0"/>
              <a:t>Address acute health concerns that require immediate medical attention.</a:t>
            </a:r>
          </a:p>
          <a:p>
            <a:pPr indent="-228600" fontAlgn="t">
              <a:lnSpc>
                <a:spcPct val="90000"/>
              </a:lnSpc>
              <a:spcAft>
                <a:spcPts val="600"/>
              </a:spcAft>
              <a:buFont typeface="Arial" panose="020B0604020202020204" pitchFamily="34" charset="0"/>
              <a:buChar char="•"/>
            </a:pPr>
            <a:endParaRPr lang="en-US" sz="1700" b="1" dirty="0"/>
          </a:p>
          <a:p>
            <a:pPr indent="-228600" fontAlgn="t">
              <a:lnSpc>
                <a:spcPct val="90000"/>
              </a:lnSpc>
              <a:spcAft>
                <a:spcPts val="600"/>
              </a:spcAft>
              <a:buFont typeface="Arial" panose="020B0604020202020204" pitchFamily="34" charset="0"/>
              <a:buChar char="•"/>
            </a:pPr>
            <a:r>
              <a:rPr lang="en-US" sz="1700" b="1" dirty="0"/>
              <a:t>Change of Living Environment</a:t>
            </a:r>
            <a:br>
              <a:rPr lang="en-US" sz="1700" dirty="0"/>
            </a:br>
            <a:r>
              <a:rPr lang="en-US" sz="1700" dirty="0"/>
              <a:t>Offer a fresh start with reduced risks and access to care and support.</a:t>
            </a:r>
          </a:p>
          <a:p>
            <a:pPr indent="-228600" fontAlgn="t">
              <a:lnSpc>
                <a:spcPct val="90000"/>
              </a:lnSpc>
              <a:spcAft>
                <a:spcPts val="600"/>
              </a:spcAft>
              <a:buFont typeface="Arial" panose="020B0604020202020204" pitchFamily="34" charset="0"/>
              <a:buChar char="•"/>
            </a:pPr>
            <a:endParaRPr lang="en-US" sz="1700" b="1" dirty="0"/>
          </a:p>
          <a:p>
            <a:pPr indent="-228600" fontAlgn="t">
              <a:lnSpc>
                <a:spcPct val="90000"/>
              </a:lnSpc>
              <a:spcAft>
                <a:spcPts val="600"/>
              </a:spcAft>
              <a:buFont typeface="Arial" panose="020B0604020202020204" pitchFamily="34" charset="0"/>
              <a:buChar char="•"/>
            </a:pPr>
            <a:r>
              <a:rPr lang="en-US" sz="1700" b="1" dirty="0"/>
              <a:t>Deep Cleaning</a:t>
            </a:r>
            <a:br>
              <a:rPr lang="en-US" sz="1700" dirty="0"/>
            </a:br>
            <a:r>
              <a:rPr lang="en-US" sz="1700" dirty="0"/>
              <a:t>Make key areas of the home safe and hygienic.</a:t>
            </a:r>
          </a:p>
          <a:p>
            <a:pPr indent="-228600" fontAlgn="t">
              <a:lnSpc>
                <a:spcPct val="90000"/>
              </a:lnSpc>
              <a:spcAft>
                <a:spcPts val="600"/>
              </a:spcAft>
              <a:buFont typeface="Arial" panose="020B0604020202020204" pitchFamily="34" charset="0"/>
              <a:buChar char="•"/>
            </a:pPr>
            <a:endParaRPr lang="en-US" sz="1700" b="1" dirty="0"/>
          </a:p>
          <a:p>
            <a:pPr indent="-228600" fontAlgn="t">
              <a:lnSpc>
                <a:spcPct val="90000"/>
              </a:lnSpc>
              <a:spcAft>
                <a:spcPts val="600"/>
              </a:spcAft>
              <a:buFont typeface="Arial" panose="020B0604020202020204" pitchFamily="34" charset="0"/>
              <a:buChar char="•"/>
            </a:pPr>
            <a:r>
              <a:rPr lang="en-US" sz="1700" b="1" dirty="0"/>
              <a:t>De-Cluttering</a:t>
            </a:r>
            <a:br>
              <a:rPr lang="en-US" sz="1700" dirty="0"/>
            </a:br>
            <a:r>
              <a:rPr lang="en-US" sz="1700" dirty="0"/>
              <a:t>Remove selected items with the individual’s agreement to reduce hazards.</a:t>
            </a:r>
          </a:p>
          <a:p>
            <a:pPr indent="-228600" fontAlgn="t">
              <a:lnSpc>
                <a:spcPct val="90000"/>
              </a:lnSpc>
              <a:spcAft>
                <a:spcPts val="600"/>
              </a:spcAft>
              <a:buFont typeface="Arial" panose="020B0604020202020204" pitchFamily="34" charset="0"/>
              <a:buChar char="•"/>
            </a:pPr>
            <a:endParaRPr lang="en-US" sz="1700" b="1" dirty="0"/>
          </a:p>
          <a:p>
            <a:pPr indent="-228600" fontAlgn="t">
              <a:lnSpc>
                <a:spcPct val="90000"/>
              </a:lnSpc>
              <a:spcAft>
                <a:spcPts val="600"/>
              </a:spcAft>
              <a:buFont typeface="Arial" panose="020B0604020202020204" pitchFamily="34" charset="0"/>
              <a:buChar char="•"/>
            </a:pPr>
            <a:r>
              <a:rPr lang="en-US" sz="1700" b="1" dirty="0"/>
              <a:t>Life Management Skills</a:t>
            </a:r>
            <a:br>
              <a:rPr lang="en-US" sz="1700" dirty="0"/>
            </a:br>
            <a:r>
              <a:rPr lang="en-US" sz="1700" dirty="0"/>
              <a:t>Support with setting priorities, managing finances, cleaning, and food preparation.</a:t>
            </a:r>
          </a:p>
          <a:p>
            <a:pPr indent="-228600" fontAlgn="t">
              <a:lnSpc>
                <a:spcPct val="90000"/>
              </a:lnSpc>
              <a:spcAft>
                <a:spcPts val="600"/>
              </a:spcAft>
              <a:buFont typeface="Arial" panose="020B0604020202020204" pitchFamily="34" charset="0"/>
              <a:buChar char="•"/>
            </a:pPr>
            <a:endParaRPr lang="en-US" sz="1700" b="1" dirty="0"/>
          </a:p>
          <a:p>
            <a:pPr indent="-228600" fontAlgn="t">
              <a:lnSpc>
                <a:spcPct val="90000"/>
              </a:lnSpc>
              <a:spcAft>
                <a:spcPts val="600"/>
              </a:spcAft>
              <a:buFont typeface="Arial" panose="020B0604020202020204" pitchFamily="34" charset="0"/>
              <a:buChar char="•"/>
            </a:pPr>
            <a:r>
              <a:rPr lang="en-US" sz="1700" b="1" dirty="0"/>
              <a:t>Care Packages</a:t>
            </a:r>
            <a:br>
              <a:rPr lang="en-US" sz="1700" dirty="0"/>
            </a:br>
            <a:r>
              <a:rPr lang="en-US" sz="1700" dirty="0"/>
              <a:t>Begin with small steps to build trust and encourage acceptance of support.</a:t>
            </a:r>
          </a:p>
          <a:p>
            <a:pPr indent="-228600" fontAlgn="t">
              <a:lnSpc>
                <a:spcPct val="90000"/>
              </a:lnSpc>
              <a:spcAft>
                <a:spcPts val="600"/>
              </a:spcAft>
              <a:buFont typeface="Arial" panose="020B0604020202020204" pitchFamily="34" charset="0"/>
              <a:buChar char="•"/>
            </a:pPr>
            <a:endParaRPr lang="en-US" sz="1700" b="1" dirty="0"/>
          </a:p>
          <a:p>
            <a:pPr indent="-228600" fontAlgn="t">
              <a:lnSpc>
                <a:spcPct val="90000"/>
              </a:lnSpc>
              <a:spcAft>
                <a:spcPts val="600"/>
              </a:spcAft>
              <a:buFont typeface="Arial" panose="020B0604020202020204" pitchFamily="34" charset="0"/>
              <a:buChar char="•"/>
            </a:pPr>
            <a:r>
              <a:rPr lang="en-US" sz="1700" b="1" dirty="0"/>
              <a:t>Therapeutic Activities</a:t>
            </a:r>
            <a:br>
              <a:rPr lang="en-US" sz="1700" dirty="0"/>
            </a:br>
            <a:r>
              <a:rPr lang="en-US" sz="1700" dirty="0"/>
              <a:t>Introduce meaningful activities to replace what is lost through giving up hoarded items or making lifestyle changes. </a:t>
            </a:r>
            <a:r>
              <a:rPr lang="en-US" sz="1700" dirty="0">
                <a:hlinkClick r:id="rId2"/>
              </a:rPr>
              <a:t>Salford Health Improvement </a:t>
            </a:r>
            <a:r>
              <a:rPr lang="en-US" sz="1700" dirty="0" err="1">
                <a:hlinkClick r:id="rId2"/>
              </a:rPr>
              <a:t>Service•Salford</a:t>
            </a:r>
            <a:r>
              <a:rPr lang="en-US" sz="1700" dirty="0">
                <a:hlinkClick r:id="rId2"/>
              </a:rPr>
              <a:t> City Council</a:t>
            </a:r>
            <a:endParaRPr lang="en-US" sz="1700" dirty="0"/>
          </a:p>
          <a:p>
            <a:pPr fontAlgn="t">
              <a:lnSpc>
                <a:spcPct val="90000"/>
              </a:lnSpc>
              <a:spcAft>
                <a:spcPts val="600"/>
              </a:spcAft>
            </a:pPr>
            <a:r>
              <a:rPr lang="en-GB" sz="1700" dirty="0">
                <a:hlinkClick r:id="rId3"/>
              </a:rPr>
              <a:t>Wellbeing Matters | Salford CVS</a:t>
            </a:r>
            <a:endParaRPr lang="en-US" sz="1700" dirty="0"/>
          </a:p>
          <a:p>
            <a:pPr indent="-228600" fontAlgn="t">
              <a:lnSpc>
                <a:spcPct val="90000"/>
              </a:lnSpc>
              <a:spcAft>
                <a:spcPts val="600"/>
              </a:spcAft>
              <a:buFont typeface="Arial" panose="020B0604020202020204" pitchFamily="34" charset="0"/>
              <a:buChar char="•"/>
            </a:pPr>
            <a:endParaRPr lang="en-US" sz="1700" b="1" dirty="0"/>
          </a:p>
          <a:p>
            <a:pPr indent="-228600" fontAlgn="t">
              <a:lnSpc>
                <a:spcPct val="90000"/>
              </a:lnSpc>
              <a:spcAft>
                <a:spcPts val="600"/>
              </a:spcAft>
              <a:buFont typeface="Arial" panose="020B0604020202020204" pitchFamily="34" charset="0"/>
              <a:buChar char="•"/>
            </a:pPr>
            <a:r>
              <a:rPr lang="en-US" sz="1700" b="1" dirty="0"/>
              <a:t>Mental Health Services</a:t>
            </a:r>
            <a:br>
              <a:rPr lang="en-US" sz="1700" dirty="0"/>
            </a:br>
            <a:r>
              <a:rPr lang="en-US" sz="1700" dirty="0"/>
              <a:t>Provide counseling and therapies to address underlying issues contributing to self-neglect.</a:t>
            </a:r>
          </a:p>
          <a:p>
            <a:pPr indent="-228600" fontAlgn="t">
              <a:lnSpc>
                <a:spcPct val="90000"/>
              </a:lnSpc>
              <a:spcAft>
                <a:spcPts val="600"/>
              </a:spcAft>
              <a:buFont typeface="Arial" panose="020B0604020202020204" pitchFamily="34" charset="0"/>
              <a:buChar char="•"/>
            </a:pPr>
            <a:endParaRPr lang="en-US" sz="1700" b="1" dirty="0"/>
          </a:p>
          <a:p>
            <a:pPr indent="-228600" fontAlgn="t">
              <a:lnSpc>
                <a:spcPct val="90000"/>
              </a:lnSpc>
              <a:spcAft>
                <a:spcPts val="600"/>
              </a:spcAft>
              <a:buFont typeface="Arial" panose="020B0604020202020204" pitchFamily="34" charset="0"/>
              <a:buChar char="•"/>
            </a:pPr>
            <a:r>
              <a:rPr lang="en-US" sz="1700" b="1" dirty="0"/>
              <a:t>Family and Social Connections</a:t>
            </a:r>
            <a:br>
              <a:rPr lang="en-US" sz="1700" dirty="0"/>
            </a:br>
            <a:r>
              <a:rPr lang="en-US" sz="1700" dirty="0"/>
              <a:t>Engage trusted individuals to support motivation and task completion.</a:t>
            </a:r>
          </a:p>
          <a:p>
            <a:pPr indent="-228600" fontAlgn="t">
              <a:lnSpc>
                <a:spcPct val="90000"/>
              </a:lnSpc>
              <a:spcAft>
                <a:spcPts val="600"/>
              </a:spcAft>
              <a:buFont typeface="Arial" panose="020B0604020202020204" pitchFamily="34" charset="0"/>
              <a:buChar char="•"/>
            </a:pPr>
            <a:endParaRPr lang="en-US" sz="1700" b="1" dirty="0"/>
          </a:p>
          <a:p>
            <a:pPr indent="-228600" fontAlgn="t">
              <a:lnSpc>
                <a:spcPct val="90000"/>
              </a:lnSpc>
              <a:spcAft>
                <a:spcPts val="600"/>
              </a:spcAft>
              <a:buFont typeface="Arial" panose="020B0604020202020204" pitchFamily="34" charset="0"/>
              <a:buChar char="•"/>
            </a:pPr>
            <a:r>
              <a:rPr lang="en-US" sz="1700" b="1" dirty="0"/>
              <a:t>Peer Support</a:t>
            </a:r>
            <a:br>
              <a:rPr lang="en-US" sz="1700" dirty="0"/>
            </a:br>
            <a:r>
              <a:rPr lang="en-US" sz="1700" dirty="0"/>
              <a:t>Connect individuals with others facing similar challenges for shared understanding and encouragement. </a:t>
            </a:r>
            <a:r>
              <a:rPr lang="en-US" sz="1700" dirty="0">
                <a:hlinkClick r:id="rId4"/>
              </a:rPr>
              <a:t>Greater Manchester | Hoarders Helping Hoarders</a:t>
            </a:r>
            <a:endParaRPr lang="en-US" sz="1700" dirty="0"/>
          </a:p>
          <a:p>
            <a:pPr indent="-228600">
              <a:lnSpc>
                <a:spcPct val="90000"/>
              </a:lnSpc>
              <a:spcAft>
                <a:spcPts val="600"/>
              </a:spcAft>
              <a:buFont typeface="Arial" panose="020B0604020202020204" pitchFamily="34" charset="0"/>
              <a:buChar char="•"/>
            </a:pPr>
            <a:endParaRPr lang="en-US" sz="800" dirty="0"/>
          </a:p>
        </p:txBody>
      </p:sp>
    </p:spTree>
    <p:extLst>
      <p:ext uri="{BB962C8B-B14F-4D97-AF65-F5344CB8AC3E}">
        <p14:creationId xmlns:p14="http://schemas.microsoft.com/office/powerpoint/2010/main" val="305446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70D3EA-32B2-2CA0-B87B-6B11E769231B}"/>
              </a:ext>
            </a:extLst>
          </p:cNvPr>
          <p:cNvSpPr txBox="1"/>
          <p:nvPr/>
        </p:nvSpPr>
        <p:spPr>
          <a:xfrm>
            <a:off x="355600" y="1929384"/>
            <a:ext cx="11562080" cy="4778248"/>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1900" dirty="0"/>
              <a:t>Research has shown these are often common responses by people deemed to self-neglect:</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endParaRPr lang="en-US" sz="1900" dirty="0"/>
          </a:p>
          <a:p>
            <a:pPr indent="-228600" algn="ctr">
              <a:lnSpc>
                <a:spcPct val="90000"/>
              </a:lnSpc>
              <a:spcAft>
                <a:spcPts val="600"/>
              </a:spcAft>
              <a:buFont typeface="Arial" panose="020B0604020202020204" pitchFamily="34" charset="0"/>
              <a:buChar char="•"/>
            </a:pPr>
            <a:r>
              <a:rPr lang="en-US" sz="1900" i="1" dirty="0"/>
              <a:t>I can take care of myself</a:t>
            </a:r>
          </a:p>
          <a:p>
            <a:pPr indent="-228600" algn="ctr">
              <a:lnSpc>
                <a:spcPct val="90000"/>
              </a:lnSpc>
              <a:spcAft>
                <a:spcPts val="600"/>
              </a:spcAft>
              <a:buFont typeface="Arial" panose="020B0604020202020204" pitchFamily="34" charset="0"/>
              <a:buChar char="•"/>
            </a:pPr>
            <a:r>
              <a:rPr lang="en-US" sz="1900" i="1" dirty="0"/>
              <a:t>I do my best to make ends meet</a:t>
            </a:r>
          </a:p>
          <a:p>
            <a:pPr indent="-228600" algn="ctr">
              <a:lnSpc>
                <a:spcPct val="90000"/>
              </a:lnSpc>
              <a:spcAft>
                <a:spcPts val="600"/>
              </a:spcAft>
              <a:buFont typeface="Arial" panose="020B0604020202020204" pitchFamily="34" charset="0"/>
              <a:buChar char="•"/>
            </a:pPr>
            <a:r>
              <a:rPr lang="en-US" sz="1900" i="1" dirty="0"/>
              <a:t>I </a:t>
            </a:r>
            <a:r>
              <a:rPr lang="en-US" sz="1900" i="1" dirty="0" err="1"/>
              <a:t>prioritise</a:t>
            </a:r>
            <a:r>
              <a:rPr lang="en-US" sz="1900" i="1" dirty="0"/>
              <a:t> and let other things go</a:t>
            </a:r>
          </a:p>
          <a:p>
            <a:pPr indent="-228600">
              <a:lnSpc>
                <a:spcPct val="90000"/>
              </a:lnSpc>
              <a:spcAft>
                <a:spcPts val="600"/>
              </a:spcAft>
              <a:buFont typeface="Arial" panose="020B0604020202020204" pitchFamily="34" charset="0"/>
              <a:buChar char="•"/>
            </a:pPr>
            <a:endParaRPr lang="en-US" sz="1900" i="1" dirty="0"/>
          </a:p>
          <a:p>
            <a:pPr fontAlgn="t">
              <a:lnSpc>
                <a:spcPct val="90000"/>
              </a:lnSpc>
              <a:spcAft>
                <a:spcPts val="600"/>
              </a:spcAft>
            </a:pPr>
            <a:r>
              <a:rPr lang="en-US" sz="1900" b="0" i="0" dirty="0">
                <a:effectLst/>
              </a:rPr>
              <a:t>Managing the balance between:</a:t>
            </a:r>
          </a:p>
          <a:p>
            <a:pPr indent="-228600" fontAlgn="t">
              <a:lnSpc>
                <a:spcPct val="90000"/>
              </a:lnSpc>
              <a:spcAft>
                <a:spcPts val="600"/>
              </a:spcAft>
              <a:buFont typeface="Arial" panose="020B0604020202020204" pitchFamily="34" charset="0"/>
              <a:buChar char="•"/>
            </a:pPr>
            <a:endParaRPr lang="en-US" sz="1900" b="0" i="0" dirty="0">
              <a:effectLst/>
            </a:endParaRPr>
          </a:p>
          <a:p>
            <a:pPr algn="ctr" fontAlgn="t">
              <a:lnSpc>
                <a:spcPct val="90000"/>
              </a:lnSpc>
              <a:spcAft>
                <a:spcPts val="600"/>
              </a:spcAft>
            </a:pPr>
            <a:r>
              <a:rPr lang="en-US" sz="1900" b="1" i="0" dirty="0">
                <a:effectLst/>
              </a:rPr>
              <a:t>Protecting adults at risk of self-neglect</a:t>
            </a:r>
            <a:br>
              <a:rPr lang="en-US" sz="1900" b="0" i="0" dirty="0">
                <a:effectLst/>
              </a:rPr>
            </a:br>
            <a:endParaRPr lang="en-US" sz="1900" b="0" i="0" dirty="0">
              <a:effectLst/>
            </a:endParaRPr>
          </a:p>
          <a:p>
            <a:pPr algn="ctr" fontAlgn="t">
              <a:lnSpc>
                <a:spcPct val="90000"/>
              </a:lnSpc>
              <a:spcAft>
                <a:spcPts val="600"/>
              </a:spcAft>
            </a:pPr>
            <a:r>
              <a:rPr lang="en-US" sz="1900" b="1" i="0" dirty="0">
                <a:effectLst/>
              </a:rPr>
              <a:t>AND</a:t>
            </a:r>
            <a:endParaRPr lang="en-US" sz="1900" b="0" i="0" dirty="0">
              <a:effectLst/>
            </a:endParaRPr>
          </a:p>
          <a:p>
            <a:pPr algn="ctr" fontAlgn="t">
              <a:lnSpc>
                <a:spcPct val="90000"/>
              </a:lnSpc>
              <a:spcAft>
                <a:spcPts val="600"/>
              </a:spcAft>
            </a:pPr>
            <a:endParaRPr lang="en-US" sz="1900" b="1" i="0" dirty="0">
              <a:effectLst/>
            </a:endParaRPr>
          </a:p>
          <a:p>
            <a:pPr algn="ctr" fontAlgn="t">
              <a:lnSpc>
                <a:spcPct val="90000"/>
              </a:lnSpc>
              <a:spcAft>
                <a:spcPts val="600"/>
              </a:spcAft>
            </a:pPr>
            <a:r>
              <a:rPr lang="en-US" sz="1900" b="1" i="0" dirty="0">
                <a:effectLst/>
              </a:rPr>
              <a:t>Respecting their right to self-determination </a:t>
            </a:r>
          </a:p>
          <a:p>
            <a:pPr fontAlgn="t">
              <a:lnSpc>
                <a:spcPct val="90000"/>
              </a:lnSpc>
              <a:spcAft>
                <a:spcPts val="600"/>
              </a:spcAft>
            </a:pPr>
            <a:endParaRPr lang="en-US" sz="1900" b="0" i="0" dirty="0">
              <a:effectLst/>
            </a:endParaRPr>
          </a:p>
          <a:p>
            <a:pPr fontAlgn="t">
              <a:lnSpc>
                <a:spcPct val="90000"/>
              </a:lnSpc>
              <a:spcAft>
                <a:spcPts val="600"/>
              </a:spcAft>
            </a:pPr>
            <a:r>
              <a:rPr lang="en-US" sz="1900" b="0" i="0" dirty="0">
                <a:effectLst/>
              </a:rPr>
              <a:t>is one of the most serious challenges for services.</a:t>
            </a:r>
          </a:p>
          <a:p>
            <a:pPr fontAlgn="t">
              <a:lnSpc>
                <a:spcPct val="90000"/>
              </a:lnSpc>
              <a:spcAft>
                <a:spcPts val="600"/>
              </a:spcAft>
            </a:pPr>
            <a:br>
              <a:rPr lang="en-US" sz="1900" b="0" i="0" dirty="0">
                <a:effectLst/>
              </a:rPr>
            </a:br>
            <a:r>
              <a:rPr lang="en-US" sz="1900" b="0" i="0" dirty="0">
                <a:effectLst/>
              </a:rPr>
              <a:t>This tension highlights the need for careful, ethical decision-making and person-</a:t>
            </a:r>
            <a:r>
              <a:rPr lang="en-US" sz="1900" b="0" i="0" dirty="0" err="1">
                <a:effectLst/>
              </a:rPr>
              <a:t>centred</a:t>
            </a:r>
            <a:r>
              <a:rPr lang="en-US" sz="1900" b="0" i="0" dirty="0">
                <a:effectLst/>
              </a:rPr>
              <a:t> approaches.</a:t>
            </a:r>
          </a:p>
          <a:p>
            <a:pPr indent="-228600">
              <a:lnSpc>
                <a:spcPct val="90000"/>
              </a:lnSpc>
              <a:spcAft>
                <a:spcPts val="600"/>
              </a:spcAft>
              <a:buFont typeface="Arial" panose="020B0604020202020204" pitchFamily="34" charset="0"/>
              <a:buChar char="•"/>
            </a:pPr>
            <a:endParaRPr lang="en-US" sz="1700" i="1" dirty="0"/>
          </a:p>
        </p:txBody>
      </p:sp>
    </p:spTree>
    <p:extLst>
      <p:ext uri="{BB962C8B-B14F-4D97-AF65-F5344CB8AC3E}">
        <p14:creationId xmlns:p14="http://schemas.microsoft.com/office/powerpoint/2010/main" val="43519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a:extLst>
              <a:ext uri="{FF2B5EF4-FFF2-40B4-BE49-F238E27FC236}">
                <a16:creationId xmlns:a16="http://schemas.microsoft.com/office/drawing/2014/main" id="{C9882189-9C5C-F772-DF94-538963859A1D}"/>
              </a:ext>
            </a:extLst>
          </p:cNvPr>
          <p:cNvPicPr>
            <a:picLocks noChangeAspect="1"/>
          </p:cNvPicPr>
          <p:nvPr/>
        </p:nvPicPr>
        <p:blipFill>
          <a:blip r:embed="rId2"/>
          <a:stretch>
            <a:fillRect/>
          </a:stretch>
        </p:blipFill>
        <p:spPr>
          <a:xfrm>
            <a:off x="990600" y="1739269"/>
            <a:ext cx="10134600" cy="3319080"/>
          </a:xfrm>
          <a:prstGeom prst="rect">
            <a:avLst/>
          </a:prstGeom>
        </p:spPr>
      </p:pic>
    </p:spTree>
    <p:extLst>
      <p:ext uri="{BB962C8B-B14F-4D97-AF65-F5344CB8AC3E}">
        <p14:creationId xmlns:p14="http://schemas.microsoft.com/office/powerpoint/2010/main" val="157182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7D43DB-419C-0EB3-ABA3-C72C9E050127}"/>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4000" kern="1200">
                <a:solidFill>
                  <a:schemeClr val="tx1"/>
                </a:solidFill>
                <a:latin typeface="+mj-lt"/>
                <a:ea typeface="+mj-ea"/>
                <a:cs typeface="+mj-cs"/>
              </a:rPr>
              <a:t>Housekeeping</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DF5EEAA9-ADDC-E956-849D-9D66C812D1CA}"/>
              </a:ext>
            </a:extLst>
          </p:cNvPr>
          <p:cNvSpPr txBox="1"/>
          <p:nvPr/>
        </p:nvSpPr>
        <p:spPr>
          <a:xfrm>
            <a:off x="5434149" y="932688"/>
            <a:ext cx="5916603" cy="499262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Time for reflection</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Listening and contributing</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Respecting other’s views and opinions</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Self care</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Confidentiality</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Phones on silent</a:t>
            </a:r>
          </a:p>
        </p:txBody>
      </p:sp>
    </p:spTree>
    <p:extLst>
      <p:ext uri="{BB962C8B-B14F-4D97-AF65-F5344CB8AC3E}">
        <p14:creationId xmlns:p14="http://schemas.microsoft.com/office/powerpoint/2010/main" val="186650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3B54D-D6C8-E40F-35BB-1F01862D06C8}"/>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solidFill>
                  <a:schemeClr val="tx1"/>
                </a:solidFill>
                <a:latin typeface="+mj-lt"/>
                <a:ea typeface="+mj-ea"/>
                <a:cs typeface="+mj-cs"/>
              </a:rPr>
              <a:t>Keith’s Story – Lived Experience </a:t>
            </a:r>
          </a:p>
        </p:txBody>
      </p:sp>
      <p:sp>
        <p:nvSpPr>
          <p:cNvPr id="11"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Keith's story: a personal and touching film about hoarding">
            <a:hlinkClick r:id="" action="ppaction://media"/>
            <a:extLst>
              <a:ext uri="{FF2B5EF4-FFF2-40B4-BE49-F238E27FC236}">
                <a16:creationId xmlns:a16="http://schemas.microsoft.com/office/drawing/2014/main" id="{6A63544F-46F6-2C12-4E7E-0802888560A5}"/>
              </a:ext>
            </a:extLst>
          </p:cNvPr>
          <p:cNvPicPr>
            <a:picLocks noRot="1" noChangeAspect="1"/>
          </p:cNvPicPr>
          <p:nvPr>
            <a:videoFile r:link="rId1"/>
          </p:nvPr>
        </p:nvPicPr>
        <p:blipFill>
          <a:blip r:embed="rId3"/>
          <a:stretch>
            <a:fillRect/>
          </a:stretch>
        </p:blipFill>
        <p:spPr>
          <a:xfrm>
            <a:off x="4654296" y="640034"/>
            <a:ext cx="6894576" cy="3895435"/>
          </a:xfrm>
          <a:prstGeom prst="rect">
            <a:avLst/>
          </a:prstGeom>
        </p:spPr>
      </p:pic>
      <p:sp>
        <p:nvSpPr>
          <p:cNvPr id="3" name="TextBox 2">
            <a:extLst>
              <a:ext uri="{FF2B5EF4-FFF2-40B4-BE49-F238E27FC236}">
                <a16:creationId xmlns:a16="http://schemas.microsoft.com/office/drawing/2014/main" id="{AA63D29F-9ACD-E846-B1E5-B11BEEC416BE}"/>
              </a:ext>
            </a:extLst>
          </p:cNvPr>
          <p:cNvSpPr txBox="1"/>
          <p:nvPr/>
        </p:nvSpPr>
        <p:spPr>
          <a:xfrm>
            <a:off x="4654296" y="4798577"/>
            <a:ext cx="6894576" cy="142848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200">
              <a:hlinkClick r:id="rId4"/>
            </a:endParaRPr>
          </a:p>
          <a:p>
            <a:pPr indent="-228600">
              <a:lnSpc>
                <a:spcPct val="90000"/>
              </a:lnSpc>
              <a:spcAft>
                <a:spcPts val="600"/>
              </a:spcAft>
              <a:buFont typeface="Arial" panose="020B0604020202020204" pitchFamily="34" charset="0"/>
              <a:buChar char="•"/>
            </a:pPr>
            <a:r>
              <a:rPr lang="en-US" sz="2200"/>
              <a:t>How would you support someone like Keith?</a:t>
            </a:r>
          </a:p>
          <a:p>
            <a:pPr indent="-228600">
              <a:lnSpc>
                <a:spcPct val="90000"/>
              </a:lnSpc>
              <a:spcAft>
                <a:spcPts val="600"/>
              </a:spcAft>
              <a:buFont typeface="Arial" panose="020B0604020202020204" pitchFamily="34" charset="0"/>
              <a:buChar char="•"/>
            </a:pPr>
            <a:endParaRPr lang="en-US" sz="2200"/>
          </a:p>
        </p:txBody>
      </p:sp>
    </p:spTree>
    <p:extLst>
      <p:ext uri="{BB962C8B-B14F-4D97-AF65-F5344CB8AC3E}">
        <p14:creationId xmlns:p14="http://schemas.microsoft.com/office/powerpoint/2010/main" val="8196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B9C311D-5783-32AF-7EE8-910AE6F6709A}"/>
              </a:ext>
            </a:extLst>
          </p:cNvPr>
          <p:cNvSpPr>
            <a:spLocks noGrp="1"/>
          </p:cNvSpPr>
          <p:nvPr>
            <p:ph type="title"/>
          </p:nvPr>
        </p:nvSpPr>
        <p:spPr>
          <a:xfrm>
            <a:off x="462419" y="337531"/>
            <a:ext cx="4038600" cy="1403587"/>
          </a:xfrm>
        </p:spPr>
        <p:txBody>
          <a:bodyPr vert="horz" lIns="91440" tIns="45720" rIns="91440" bIns="45720" rtlCol="0" anchor="ctr">
            <a:normAutofit/>
          </a:bodyPr>
          <a:lstStyle/>
          <a:p>
            <a:r>
              <a:rPr lang="en-US" kern="1200" dirty="0">
                <a:solidFill>
                  <a:schemeClr val="tx1"/>
                </a:solidFill>
                <a:latin typeface="+mj-lt"/>
                <a:ea typeface="+mj-ea"/>
                <a:cs typeface="+mj-cs"/>
              </a:rPr>
              <a:t>Theories and Models</a:t>
            </a:r>
          </a:p>
        </p:txBody>
      </p:sp>
      <p:sp>
        <p:nvSpPr>
          <p:cNvPr id="5" name="TextBox 4">
            <a:extLst>
              <a:ext uri="{FF2B5EF4-FFF2-40B4-BE49-F238E27FC236}">
                <a16:creationId xmlns:a16="http://schemas.microsoft.com/office/drawing/2014/main" id="{89218FF5-164F-7E46-6D79-5B6F822254DE}"/>
              </a:ext>
            </a:extLst>
          </p:cNvPr>
          <p:cNvSpPr txBox="1"/>
          <p:nvPr/>
        </p:nvSpPr>
        <p:spPr>
          <a:xfrm>
            <a:off x="5236029" y="174172"/>
            <a:ext cx="6847114" cy="6531428"/>
          </a:xfrm>
          <a:prstGeom prst="rect">
            <a:avLst/>
          </a:prstGeom>
        </p:spPr>
        <p:txBody>
          <a:bodyPr vert="horz" lIns="91440" tIns="45720" rIns="91440" bIns="45720" rtlCol="0" anchor="ctr">
            <a:normAutofit lnSpcReduction="10000"/>
          </a:bodyPr>
          <a:lstStyle/>
          <a:p>
            <a:pPr fontAlgn="t">
              <a:lnSpc>
                <a:spcPct val="90000"/>
              </a:lnSpc>
              <a:spcAft>
                <a:spcPts val="600"/>
              </a:spcAft>
            </a:pPr>
            <a:r>
              <a:rPr lang="en-US" sz="1400" b="1" dirty="0"/>
              <a:t>Understanding Self-Neglect: Key Social Work Theories &amp; Models</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Attachment Theory</a:t>
            </a:r>
            <a:endParaRPr lang="en-US" sz="1400" dirty="0"/>
          </a:p>
          <a:p>
            <a:pPr fontAlgn="t">
              <a:lnSpc>
                <a:spcPct val="90000"/>
              </a:lnSpc>
              <a:spcAft>
                <a:spcPts val="600"/>
              </a:spcAft>
            </a:pPr>
            <a:r>
              <a:rPr lang="en-US" sz="1400" dirty="0"/>
              <a:t>Explains how early relationships impact trust, care-seeking, and self-care </a:t>
            </a:r>
            <a:r>
              <a:rPr lang="en-US" sz="1400" dirty="0" err="1"/>
              <a:t>behaviours</a:t>
            </a:r>
            <a:r>
              <a:rPr lang="en-US" sz="1400" dirty="0"/>
              <a:t>.</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Neil Thompson’s PCS Analysis (Oppression)</a:t>
            </a:r>
            <a:endParaRPr lang="en-US" sz="1400" dirty="0"/>
          </a:p>
          <a:p>
            <a:pPr fontAlgn="t">
              <a:lnSpc>
                <a:spcPct val="90000"/>
              </a:lnSpc>
              <a:spcAft>
                <a:spcPts val="600"/>
              </a:spcAft>
            </a:pPr>
            <a:r>
              <a:rPr lang="en-US" sz="1400" dirty="0"/>
              <a:t>Highlights how </a:t>
            </a:r>
            <a:r>
              <a:rPr lang="en-US" sz="1400" b="1" dirty="0"/>
              <a:t>Personal</a:t>
            </a:r>
            <a:r>
              <a:rPr lang="en-US" sz="1400" dirty="0"/>
              <a:t>, </a:t>
            </a:r>
            <a:r>
              <a:rPr lang="en-US" sz="1400" b="1" dirty="0"/>
              <a:t>Cultural</a:t>
            </a:r>
            <a:r>
              <a:rPr lang="en-US" sz="1400" dirty="0"/>
              <a:t>, and </a:t>
            </a:r>
            <a:r>
              <a:rPr lang="en-US" sz="1400" b="1" dirty="0"/>
              <a:t>Structural</a:t>
            </a:r>
            <a:r>
              <a:rPr lang="en-US" sz="1400" dirty="0"/>
              <a:t> factors contribute to </a:t>
            </a:r>
            <a:r>
              <a:rPr lang="en-US" sz="1400" dirty="0" err="1"/>
              <a:t>marginalisation</a:t>
            </a:r>
            <a:r>
              <a:rPr lang="en-US" sz="1400" dirty="0"/>
              <a:t> and neglect.</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Maslow’s Hierarchy of Needs</a:t>
            </a:r>
            <a:endParaRPr lang="en-US" sz="1400" dirty="0"/>
          </a:p>
          <a:p>
            <a:pPr fontAlgn="t">
              <a:lnSpc>
                <a:spcPct val="90000"/>
              </a:lnSpc>
              <a:spcAft>
                <a:spcPts val="600"/>
              </a:spcAft>
            </a:pPr>
            <a:r>
              <a:rPr lang="en-US" sz="1400" dirty="0"/>
              <a:t>Self-neglect is often linked to unmet basic needs (physiological, safety) before higher-level needs.</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Grief and Loss</a:t>
            </a:r>
            <a:endParaRPr lang="en-US" sz="1400" dirty="0"/>
          </a:p>
          <a:p>
            <a:pPr fontAlgn="t">
              <a:lnSpc>
                <a:spcPct val="90000"/>
              </a:lnSpc>
              <a:spcAft>
                <a:spcPts val="600"/>
              </a:spcAft>
            </a:pPr>
            <a:r>
              <a:rPr lang="en-US" sz="1400" dirty="0"/>
              <a:t>Loss of relationships, health, or independence can lead to withdrawal and neglect.</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Systems Theory</a:t>
            </a:r>
            <a:endParaRPr lang="en-US" sz="1400" dirty="0"/>
          </a:p>
          <a:p>
            <a:pPr fontAlgn="t">
              <a:lnSpc>
                <a:spcPct val="90000"/>
              </a:lnSpc>
              <a:spcAft>
                <a:spcPts val="600"/>
              </a:spcAft>
            </a:pPr>
            <a:r>
              <a:rPr lang="en-US" sz="1400" dirty="0"/>
              <a:t>Considers the individual within interconnected systems (family, community, services).</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Labelling Theory</a:t>
            </a:r>
            <a:endParaRPr lang="en-US" sz="1400" dirty="0"/>
          </a:p>
          <a:p>
            <a:pPr fontAlgn="t">
              <a:lnSpc>
                <a:spcPct val="90000"/>
              </a:lnSpc>
              <a:spcAft>
                <a:spcPts val="600"/>
              </a:spcAft>
            </a:pPr>
            <a:r>
              <a:rPr lang="en-US" sz="1400" dirty="0"/>
              <a:t>Impact of stigma and labels on identity and </a:t>
            </a:r>
            <a:r>
              <a:rPr lang="en-US" sz="1400" dirty="0" err="1"/>
              <a:t>behaviour</a:t>
            </a:r>
            <a:r>
              <a:rPr lang="en-US" sz="1400" dirty="0"/>
              <a:t>, reinforcing neglect patterns.</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Crisis Intervention</a:t>
            </a:r>
            <a:endParaRPr lang="en-US" sz="1400" dirty="0"/>
          </a:p>
          <a:p>
            <a:pPr fontAlgn="t">
              <a:lnSpc>
                <a:spcPct val="90000"/>
              </a:lnSpc>
              <a:spcAft>
                <a:spcPts val="600"/>
              </a:spcAft>
            </a:pPr>
            <a:r>
              <a:rPr lang="en-US" sz="1400" dirty="0"/>
              <a:t>Framework for immediate support during acute episodes of self-neglect or where there is significant risk. </a:t>
            </a:r>
          </a:p>
          <a:p>
            <a:pPr indent="-228600">
              <a:lnSpc>
                <a:spcPct val="90000"/>
              </a:lnSpc>
              <a:spcAft>
                <a:spcPts val="600"/>
              </a:spcAft>
              <a:buFont typeface="Arial" panose="020B0604020202020204" pitchFamily="34" charset="0"/>
              <a:buChar char="•"/>
            </a:pPr>
            <a:endParaRPr lang="en-US" sz="1000" dirty="0"/>
          </a:p>
        </p:txBody>
      </p:sp>
      <p:pic>
        <p:nvPicPr>
          <p:cNvPr id="4" name="Picture 3">
            <a:extLst>
              <a:ext uri="{FF2B5EF4-FFF2-40B4-BE49-F238E27FC236}">
                <a16:creationId xmlns:a16="http://schemas.microsoft.com/office/drawing/2014/main" id="{81442063-E713-C433-8AE3-69C0298BF0EC}"/>
              </a:ext>
            </a:extLst>
          </p:cNvPr>
          <p:cNvPicPr>
            <a:picLocks noChangeAspect="1"/>
          </p:cNvPicPr>
          <p:nvPr/>
        </p:nvPicPr>
        <p:blipFill>
          <a:blip r:embed="rId3"/>
          <a:stretch>
            <a:fillRect/>
          </a:stretch>
        </p:blipFill>
        <p:spPr>
          <a:xfrm>
            <a:off x="300625" y="1929009"/>
            <a:ext cx="4709786" cy="3105835"/>
          </a:xfrm>
          <a:prstGeom prst="rect">
            <a:avLst/>
          </a:prstGeom>
        </p:spPr>
      </p:pic>
    </p:spTree>
    <p:extLst>
      <p:ext uri="{BB962C8B-B14F-4D97-AF65-F5344CB8AC3E}">
        <p14:creationId xmlns:p14="http://schemas.microsoft.com/office/powerpoint/2010/main" val="386046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F6E83-E7AF-26DD-6F27-4130775D08F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Activity</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B9351E-A929-B628-EDEE-436ECE4BD8D3}"/>
              </a:ext>
            </a:extLst>
          </p:cNvPr>
          <p:cNvSpPr txBox="1"/>
          <p:nvPr/>
        </p:nvSpPr>
        <p:spPr>
          <a:xfrm>
            <a:off x="152401" y="1929384"/>
            <a:ext cx="11843656" cy="4765330"/>
          </a:xfrm>
          <a:prstGeom prst="rect">
            <a:avLst/>
          </a:prstGeom>
        </p:spPr>
        <p:txBody>
          <a:bodyPr vert="horz" lIns="91440" tIns="45720" rIns="91440" bIns="45720" rtlCol="0">
            <a:normAutofit lnSpcReduction="10000"/>
          </a:bodyPr>
          <a:lstStyle/>
          <a:p>
            <a:pPr fontAlgn="t">
              <a:lnSpc>
                <a:spcPct val="90000"/>
              </a:lnSpc>
              <a:spcAft>
                <a:spcPts val="600"/>
              </a:spcAft>
            </a:pPr>
            <a:r>
              <a:rPr lang="en-US" sz="1400" dirty="0"/>
              <a:t>Exercise: Linking Theory to Practice in Self-Neglect</a:t>
            </a:r>
          </a:p>
          <a:p>
            <a:pPr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1" dirty="0"/>
              <a:t>Scenario:</a:t>
            </a:r>
            <a:br>
              <a:rPr lang="en-US" sz="1400" dirty="0"/>
            </a:br>
            <a:r>
              <a:rPr lang="en-US" sz="1400" dirty="0"/>
              <a:t>An adult living alone is found in a home with poor hygiene, no heating, and limited food. They refuse help, saying they “don’t want to be a burden.” They have a history of bereavement and limited family contact.</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Small Group Discussion (10 minutes)</a:t>
            </a:r>
            <a:endParaRPr lang="en-US" sz="1400" dirty="0"/>
          </a:p>
          <a:p>
            <a:pPr fontAlgn="t">
              <a:lnSpc>
                <a:spcPct val="90000"/>
              </a:lnSpc>
              <a:spcAft>
                <a:spcPts val="600"/>
              </a:spcAft>
            </a:pPr>
            <a:r>
              <a:rPr lang="en-US" sz="1400" dirty="0"/>
              <a:t>We will give you two theories per group, Identify how each theory might help us to understand or respond to this situation</a:t>
            </a:r>
          </a:p>
          <a:p>
            <a:pPr indent="-228600" fontAlgn="t">
              <a:lnSpc>
                <a:spcPct val="90000"/>
              </a:lnSpc>
              <a:spcAft>
                <a:spcPts val="600"/>
              </a:spcAft>
              <a:buFont typeface="Arial" panose="020B0604020202020204" pitchFamily="34" charset="0"/>
              <a:buChar char="•"/>
            </a:pPr>
            <a:endParaRPr lang="en-US" sz="1400" dirty="0"/>
          </a:p>
          <a:p>
            <a:pPr marL="285750" indent="-228600" fontAlgn="t">
              <a:lnSpc>
                <a:spcPct val="90000"/>
              </a:lnSpc>
              <a:spcAft>
                <a:spcPts val="600"/>
              </a:spcAft>
              <a:buFont typeface="Arial" panose="020B0604020202020204" pitchFamily="34" charset="0"/>
              <a:buChar char="•"/>
            </a:pPr>
            <a:r>
              <a:rPr lang="en-US" sz="1400" dirty="0"/>
              <a:t>Attachment Theory: How might early relationship patterns influence their reluctance to accept help?</a:t>
            </a:r>
          </a:p>
          <a:p>
            <a:pPr marL="285750" indent="-228600" fontAlgn="t">
              <a:lnSpc>
                <a:spcPct val="90000"/>
              </a:lnSpc>
              <a:spcAft>
                <a:spcPts val="600"/>
              </a:spcAft>
              <a:buFont typeface="Arial" panose="020B0604020202020204" pitchFamily="34" charset="0"/>
              <a:buChar char="•"/>
            </a:pPr>
            <a:r>
              <a:rPr lang="en-US" sz="1400" dirty="0"/>
              <a:t>Maslow’s Hierarchy of Needs: Which needs are unmet? How does this affect motivation?</a:t>
            </a:r>
          </a:p>
          <a:p>
            <a:pPr marL="285750" indent="-228600" fontAlgn="t">
              <a:lnSpc>
                <a:spcPct val="90000"/>
              </a:lnSpc>
              <a:spcAft>
                <a:spcPts val="600"/>
              </a:spcAft>
              <a:buFont typeface="Arial" panose="020B0604020202020204" pitchFamily="34" charset="0"/>
              <a:buChar char="•"/>
            </a:pPr>
            <a:r>
              <a:rPr lang="en-US" sz="1400" dirty="0"/>
              <a:t>Grief and Loss: How could bereavement contribute to self-neglect?</a:t>
            </a:r>
          </a:p>
          <a:p>
            <a:pPr marL="285750" indent="-228600" fontAlgn="t">
              <a:lnSpc>
                <a:spcPct val="90000"/>
              </a:lnSpc>
              <a:spcAft>
                <a:spcPts val="600"/>
              </a:spcAft>
              <a:buFont typeface="Arial" panose="020B0604020202020204" pitchFamily="34" charset="0"/>
              <a:buChar char="•"/>
            </a:pPr>
            <a:r>
              <a:rPr lang="en-US" sz="1400" dirty="0"/>
              <a:t>Neil Thompson’s PCS Analysis: What personal, cultural, and structural factors might be at play?</a:t>
            </a:r>
          </a:p>
          <a:p>
            <a:pPr marL="285750" indent="-228600" fontAlgn="t">
              <a:lnSpc>
                <a:spcPct val="90000"/>
              </a:lnSpc>
              <a:spcAft>
                <a:spcPts val="600"/>
              </a:spcAft>
              <a:buFont typeface="Arial" panose="020B0604020202020204" pitchFamily="34" charset="0"/>
              <a:buChar char="•"/>
            </a:pPr>
            <a:r>
              <a:rPr lang="en-US" sz="1400" dirty="0"/>
              <a:t>Systems Theory: Which systems (family, community, services) are influencing this situation?</a:t>
            </a:r>
          </a:p>
          <a:p>
            <a:pPr marL="285750" indent="-228600" fontAlgn="t">
              <a:lnSpc>
                <a:spcPct val="90000"/>
              </a:lnSpc>
              <a:spcAft>
                <a:spcPts val="600"/>
              </a:spcAft>
              <a:buFont typeface="Arial" panose="020B0604020202020204" pitchFamily="34" charset="0"/>
              <a:buChar char="•"/>
            </a:pPr>
            <a:r>
              <a:rPr lang="en-US" sz="1400" dirty="0"/>
              <a:t>Labelling Theory: How might stigma or labels affect engagement?</a:t>
            </a:r>
          </a:p>
          <a:p>
            <a:pPr marL="285750" indent="-228600" fontAlgn="t">
              <a:lnSpc>
                <a:spcPct val="90000"/>
              </a:lnSpc>
              <a:spcAft>
                <a:spcPts val="600"/>
              </a:spcAft>
              <a:buFont typeface="Arial" panose="020B0604020202020204" pitchFamily="34" charset="0"/>
              <a:buChar char="•"/>
            </a:pPr>
            <a:r>
              <a:rPr lang="en-US" sz="1400" dirty="0"/>
              <a:t>Crisis Intervention: What immediate steps could be taken if the situation becomes life-threatening?</a:t>
            </a:r>
          </a:p>
          <a:p>
            <a:pPr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1" dirty="0"/>
              <a:t>Feedback (10 minutes)</a:t>
            </a:r>
          </a:p>
          <a:p>
            <a:pPr fontAlgn="t">
              <a:lnSpc>
                <a:spcPct val="90000"/>
              </a:lnSpc>
              <a:spcAft>
                <a:spcPts val="600"/>
              </a:spcAft>
            </a:pPr>
            <a:r>
              <a:rPr lang="en-US" sz="1400" dirty="0"/>
              <a:t>After discussion you will be asked to feedback one key insight per theory and one practical intervention linked to that theory.</a:t>
            </a:r>
          </a:p>
          <a:p>
            <a:pPr indent="-228600">
              <a:lnSpc>
                <a:spcPct val="90000"/>
              </a:lnSpc>
              <a:spcAft>
                <a:spcPts val="600"/>
              </a:spcAft>
              <a:buFont typeface="Arial" panose="020B0604020202020204" pitchFamily="34" charset="0"/>
              <a:buChar char="•"/>
            </a:pPr>
            <a:endParaRPr lang="en-US" sz="900" dirty="0"/>
          </a:p>
        </p:txBody>
      </p:sp>
    </p:spTree>
    <p:extLst>
      <p:ext uri="{BB962C8B-B14F-4D97-AF65-F5344CB8AC3E}">
        <p14:creationId xmlns:p14="http://schemas.microsoft.com/office/powerpoint/2010/main" val="53023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42A528-B5BC-48B8-92DE-9C2B44451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napkin with a cup of coffee and cookies&#10;&#10;AI-generated content may be incorrect.">
            <a:extLst>
              <a:ext uri="{FF2B5EF4-FFF2-40B4-BE49-F238E27FC236}">
                <a16:creationId xmlns:a16="http://schemas.microsoft.com/office/drawing/2014/main" id="{95F80770-B495-ED33-91C8-EF98DF2B6C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276" r="-1" b="-1"/>
          <a:stretch>
            <a:fillRect/>
          </a:stretch>
        </p:blipFill>
        <p:spPr>
          <a:xfrm>
            <a:off x="1366347" y="433410"/>
            <a:ext cx="9459306" cy="585470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Tree>
    <p:extLst>
      <p:ext uri="{BB962C8B-B14F-4D97-AF65-F5344CB8AC3E}">
        <p14:creationId xmlns:p14="http://schemas.microsoft.com/office/powerpoint/2010/main" val="316123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8257B-9550-8282-0D08-90EC67A5A45E}"/>
              </a:ext>
            </a:extLst>
          </p:cNvPr>
          <p:cNvSpPr>
            <a:spLocks noGrp="1"/>
          </p:cNvSpPr>
          <p:nvPr>
            <p:ph type="title"/>
          </p:nvPr>
        </p:nvSpPr>
        <p:spPr>
          <a:xfrm>
            <a:off x="697842" y="3820633"/>
            <a:ext cx="3600860" cy="2182727"/>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The Care Act 2014</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785B832-D204-29BF-31E9-78FC79B02BA8}"/>
              </a:ext>
            </a:extLst>
          </p:cNvPr>
          <p:cNvSpPr txBox="1"/>
          <p:nvPr/>
        </p:nvSpPr>
        <p:spPr>
          <a:xfrm>
            <a:off x="4996544" y="163286"/>
            <a:ext cx="7010400" cy="6585857"/>
          </a:xfrm>
          <a:prstGeom prst="rect">
            <a:avLst/>
          </a:prstGeom>
        </p:spPr>
        <p:txBody>
          <a:bodyPr vert="horz" lIns="91440" tIns="45720" rIns="91440" bIns="45720" rtlCol="0" anchor="ctr">
            <a:normAutofit/>
          </a:bodyPr>
          <a:lstStyle/>
          <a:p>
            <a:pPr fontAlgn="t">
              <a:lnSpc>
                <a:spcPct val="90000"/>
              </a:lnSpc>
              <a:spcAft>
                <a:spcPts val="600"/>
              </a:spcAft>
            </a:pPr>
            <a:r>
              <a:rPr lang="en-US" sz="1400" dirty="0"/>
              <a:t>The Care Act 2014 sets out the local authority’s powers and duties towards adults with care and support needs. The statutory guidance (DHSC, 2020) specifies that self-neglect is included in definitions of abuse and neglect, thus linking self-neglect to statutory safeguarding duties​.</a:t>
            </a:r>
            <a:endParaRPr lang="en-US" sz="1400" b="1" i="0" dirty="0">
              <a:effectLst/>
            </a:endParaRP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i="0" dirty="0">
                <a:effectLst/>
              </a:rPr>
              <a:t>Statutory Guidance (Care Act 2014, Chapters 1 &amp; 14)</a:t>
            </a: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Well-being Principle (Section 1)</a:t>
            </a:r>
            <a:br>
              <a:rPr lang="en-US" sz="1400" b="0" i="0" dirty="0">
                <a:effectLst/>
              </a:rPr>
            </a:br>
            <a:r>
              <a:rPr lang="en-US" sz="1400" b="0" i="0" dirty="0">
                <a:effectLst/>
              </a:rPr>
              <a:t>Concerns about self-neglect do not override the principle that any restriction on an individual's rights should be kept to the minimum necessary.</a:t>
            </a: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Case-by-Case Decisions</a:t>
            </a:r>
            <a:br>
              <a:rPr lang="en-US" sz="1400" b="0" i="0" dirty="0">
                <a:effectLst/>
              </a:rPr>
            </a:br>
            <a:r>
              <a:rPr lang="en-US" sz="1400" b="0" i="0" dirty="0">
                <a:effectLst/>
              </a:rPr>
              <a:t>Whether safeguarding intervention is required depends on the individual’s ability to protect themselves by controlling their own </a:t>
            </a:r>
            <a:r>
              <a:rPr lang="en-US" sz="1400" b="0" i="0" dirty="0" err="1">
                <a:effectLst/>
              </a:rPr>
              <a:t>behaviour</a:t>
            </a:r>
            <a:r>
              <a:rPr lang="en-US" sz="1400" b="0" i="0" dirty="0">
                <a:effectLst/>
              </a:rPr>
              <a:t>. Whether a self neglect situation meets the threshold for safeguarding intervention should be decided on an individual basis in discussion with an Advanced Practitioner of Team Manager. </a:t>
            </a: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Multi-Agency Working</a:t>
            </a:r>
            <a:endParaRPr lang="en-US" sz="1400" dirty="0"/>
          </a:p>
          <a:p>
            <a:pPr fontAlgn="t">
              <a:lnSpc>
                <a:spcPct val="90000"/>
              </a:lnSpc>
              <a:spcAft>
                <a:spcPts val="600"/>
              </a:spcAft>
            </a:pPr>
            <a:r>
              <a:rPr lang="en-US" sz="1400" b="0" i="0" dirty="0">
                <a:effectLst/>
              </a:rPr>
              <a:t>Collaboration between agencies is often the most effective way to address self-neglect. This could be via safeguarding meetings or through MDT working and information sharing. </a:t>
            </a:r>
          </a:p>
          <a:p>
            <a:pPr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0" i="0" dirty="0">
                <a:effectLst/>
              </a:rPr>
              <a:t>Not all hoarding or self neglect situations need to enter safeguarding procedures. This decision needs to be made based on the individual’s circumstances, the risks involved and how abl</a:t>
            </a:r>
            <a:r>
              <a:rPr lang="en-US" sz="1400" dirty="0"/>
              <a:t>e the individual is to protect themselves from that risk. </a:t>
            </a:r>
            <a:r>
              <a:rPr lang="en-US" sz="1400" b="0" i="0" dirty="0">
                <a:effectLst/>
              </a:rPr>
              <a:t> Other parts of </a:t>
            </a:r>
            <a:r>
              <a:rPr lang="en-US" sz="1400" dirty="0"/>
              <a:t>the Care Act can be used as well as or instead of safeguarding. </a:t>
            </a:r>
            <a:endParaRPr lang="en-US" sz="1400" b="0" i="0" dirty="0">
              <a:effectLst/>
            </a:endParaRP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What sections of the Care Act do you think are most relevant to self-neglect?</a:t>
            </a:r>
            <a:endParaRPr lang="en-US" sz="1400" dirty="0"/>
          </a:p>
        </p:txBody>
      </p:sp>
      <p:sp>
        <p:nvSpPr>
          <p:cNvPr id="6" name="Oval 5">
            <a:extLst>
              <a:ext uri="{FF2B5EF4-FFF2-40B4-BE49-F238E27FC236}">
                <a16:creationId xmlns:a16="http://schemas.microsoft.com/office/drawing/2014/main" id="{0003B27A-9E46-772A-264F-F9729C7C0D57}"/>
              </a:ext>
            </a:extLst>
          </p:cNvPr>
          <p:cNvSpPr/>
          <p:nvPr/>
        </p:nvSpPr>
        <p:spPr>
          <a:xfrm>
            <a:off x="1" y="355002"/>
            <a:ext cx="4690334" cy="2564621"/>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a:solidFill>
                  <a:schemeClr val="dk1"/>
                </a:solidFill>
                <a:latin typeface="Aptos Black" panose="020B0004020202020204" pitchFamily="34" charset="0"/>
              </a:rPr>
              <a:t>Part 4 </a:t>
            </a:r>
            <a:r>
              <a:rPr lang="en-GB" sz="2800" b="1" dirty="0">
                <a:solidFill>
                  <a:schemeClr val="dk1"/>
                </a:solidFill>
              </a:rPr>
              <a:t>–</a:t>
            </a:r>
          </a:p>
          <a:p>
            <a:pPr lvl="0" algn="ctr">
              <a:defRPr/>
            </a:pPr>
            <a:r>
              <a:rPr lang="en-GB" sz="2800" b="1" dirty="0">
                <a:solidFill>
                  <a:schemeClr val="dk1"/>
                </a:solidFill>
              </a:rPr>
              <a:t> Legal Frameworks, policies, procedures</a:t>
            </a:r>
            <a:endParaRPr lang="en-GB" sz="2800" dirty="0">
              <a:solidFill>
                <a:schemeClr val="dk1"/>
              </a:solidFill>
            </a:endParaRPr>
          </a:p>
        </p:txBody>
      </p:sp>
    </p:spTree>
    <p:extLst>
      <p:ext uri="{BB962C8B-B14F-4D97-AF65-F5344CB8AC3E}">
        <p14:creationId xmlns:p14="http://schemas.microsoft.com/office/powerpoint/2010/main" val="2725525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BCFEAD-674A-6BA7-EFC6-A92ECFDEDD6D}"/>
              </a:ext>
            </a:extLst>
          </p:cNvPr>
          <p:cNvGrpSpPr/>
          <p:nvPr/>
        </p:nvGrpSpPr>
        <p:grpSpPr>
          <a:xfrm>
            <a:off x="2543670" y="2539488"/>
            <a:ext cx="6803572" cy="794503"/>
            <a:chOff x="0" y="1751168"/>
            <a:chExt cx="6803572" cy="794503"/>
          </a:xfrm>
        </p:grpSpPr>
        <p:sp>
          <p:nvSpPr>
            <p:cNvPr id="4" name="Rectangle: Rounded Corners 3">
              <a:extLst>
                <a:ext uri="{FF2B5EF4-FFF2-40B4-BE49-F238E27FC236}">
                  <a16:creationId xmlns:a16="http://schemas.microsoft.com/office/drawing/2014/main" id="{96111E39-2336-B6D7-A4E7-91D54E9657A7}"/>
                </a:ext>
              </a:extLst>
            </p:cNvPr>
            <p:cNvSpPr/>
            <p:nvPr/>
          </p:nvSpPr>
          <p:spPr>
            <a:xfrm>
              <a:off x="0" y="1751168"/>
              <a:ext cx="6803572" cy="794503"/>
            </a:xfrm>
            <a:prstGeom prst="roundRect">
              <a:avLst/>
            </a:prstGeom>
            <a:solidFill>
              <a:srgbClr val="F8D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5" name="Rectangle: Rounded Corners 4">
              <a:extLst>
                <a:ext uri="{FF2B5EF4-FFF2-40B4-BE49-F238E27FC236}">
                  <a16:creationId xmlns:a16="http://schemas.microsoft.com/office/drawing/2014/main" id="{19062F70-2771-2B76-F3C4-26D008A56EE9}"/>
                </a:ext>
              </a:extLst>
            </p:cNvPr>
            <p:cNvSpPr txBox="1"/>
            <p:nvPr/>
          </p:nvSpPr>
          <p:spPr>
            <a:xfrm>
              <a:off x="38784" y="1789952"/>
              <a:ext cx="6726004" cy="716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rPr>
                <a:t>Section 9 </a:t>
              </a:r>
              <a:r>
                <a:rPr lang="en-GB" sz="2000" kern="1200" dirty="0">
                  <a:solidFill>
                    <a:schemeClr val="tx1"/>
                  </a:solidFill>
                </a:rPr>
                <a:t>– Needs Assessment </a:t>
              </a:r>
              <a:endParaRPr lang="en-US" sz="2000" kern="1200" dirty="0">
                <a:solidFill>
                  <a:schemeClr val="tx1"/>
                </a:solidFill>
              </a:endParaRPr>
            </a:p>
          </p:txBody>
        </p:sp>
      </p:grpSp>
      <p:grpSp>
        <p:nvGrpSpPr>
          <p:cNvPr id="6" name="Group 5">
            <a:extLst>
              <a:ext uri="{FF2B5EF4-FFF2-40B4-BE49-F238E27FC236}">
                <a16:creationId xmlns:a16="http://schemas.microsoft.com/office/drawing/2014/main" id="{7DA270CA-4D26-3585-E416-15067D42BF52}"/>
              </a:ext>
            </a:extLst>
          </p:cNvPr>
          <p:cNvGrpSpPr/>
          <p:nvPr/>
        </p:nvGrpSpPr>
        <p:grpSpPr>
          <a:xfrm>
            <a:off x="2504886" y="604053"/>
            <a:ext cx="6803572" cy="794503"/>
            <a:chOff x="0" y="46962"/>
            <a:chExt cx="6803572" cy="794503"/>
          </a:xfrm>
        </p:grpSpPr>
        <p:sp>
          <p:nvSpPr>
            <p:cNvPr id="7" name="Rectangle: Rounded Corners 6">
              <a:extLst>
                <a:ext uri="{FF2B5EF4-FFF2-40B4-BE49-F238E27FC236}">
                  <a16:creationId xmlns:a16="http://schemas.microsoft.com/office/drawing/2014/main" id="{ABCFAC15-8930-7B18-4E35-382733E2CB07}"/>
                </a:ext>
              </a:extLst>
            </p:cNvPr>
            <p:cNvSpPr/>
            <p:nvPr/>
          </p:nvSpPr>
          <p:spPr>
            <a:xfrm>
              <a:off x="0" y="46962"/>
              <a:ext cx="6803572" cy="794503"/>
            </a:xfrm>
            <a:prstGeom prst="roundRect">
              <a:avLst/>
            </a:prstGeom>
            <a:solidFill>
              <a:srgbClr val="66CC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8" name="Rectangle: Rounded Corners 4">
              <a:extLst>
                <a:ext uri="{FF2B5EF4-FFF2-40B4-BE49-F238E27FC236}">
                  <a16:creationId xmlns:a16="http://schemas.microsoft.com/office/drawing/2014/main" id="{19BF9FE6-9608-3433-2C1D-37D0FDD0EDDF}"/>
                </a:ext>
              </a:extLst>
            </p:cNvPr>
            <p:cNvSpPr txBox="1"/>
            <p:nvPr/>
          </p:nvSpPr>
          <p:spPr>
            <a:xfrm>
              <a:off x="38784" y="85746"/>
              <a:ext cx="6726004" cy="716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rPr>
                <a:t>Section 1 </a:t>
              </a:r>
              <a:r>
                <a:rPr lang="en-GB" sz="2000" kern="1200" dirty="0">
                  <a:solidFill>
                    <a:schemeClr val="tx1"/>
                  </a:solidFill>
                </a:rPr>
                <a:t>– Well-being </a:t>
              </a:r>
              <a:endParaRPr lang="en-US" sz="2000" kern="1200" dirty="0">
                <a:solidFill>
                  <a:schemeClr val="tx1"/>
                </a:solidFill>
              </a:endParaRPr>
            </a:p>
          </p:txBody>
        </p:sp>
      </p:grpSp>
      <p:grpSp>
        <p:nvGrpSpPr>
          <p:cNvPr id="9" name="Group 8">
            <a:extLst>
              <a:ext uri="{FF2B5EF4-FFF2-40B4-BE49-F238E27FC236}">
                <a16:creationId xmlns:a16="http://schemas.microsoft.com/office/drawing/2014/main" id="{E7693B5D-D368-F2A7-B49D-290185F96525}"/>
              </a:ext>
            </a:extLst>
          </p:cNvPr>
          <p:cNvGrpSpPr/>
          <p:nvPr/>
        </p:nvGrpSpPr>
        <p:grpSpPr>
          <a:xfrm>
            <a:off x="2504886" y="1555676"/>
            <a:ext cx="6803572" cy="794503"/>
            <a:chOff x="0" y="909951"/>
            <a:chExt cx="6803572" cy="794503"/>
          </a:xfrm>
        </p:grpSpPr>
        <p:sp>
          <p:nvSpPr>
            <p:cNvPr id="10" name="Rectangle: Rounded Corners 9">
              <a:extLst>
                <a:ext uri="{FF2B5EF4-FFF2-40B4-BE49-F238E27FC236}">
                  <a16:creationId xmlns:a16="http://schemas.microsoft.com/office/drawing/2014/main" id="{A05E59B0-4399-BF0C-3015-956D44743D37}"/>
                </a:ext>
              </a:extLst>
            </p:cNvPr>
            <p:cNvSpPr/>
            <p:nvPr/>
          </p:nvSpPr>
          <p:spPr>
            <a:xfrm>
              <a:off x="0" y="909951"/>
              <a:ext cx="6803572" cy="794503"/>
            </a:xfrm>
            <a:prstGeom prst="roundRect">
              <a:avLst/>
            </a:pr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 name="Rectangle: Rounded Corners 4">
              <a:extLst>
                <a:ext uri="{FF2B5EF4-FFF2-40B4-BE49-F238E27FC236}">
                  <a16:creationId xmlns:a16="http://schemas.microsoft.com/office/drawing/2014/main" id="{F6A7F50D-47EC-B4BE-43FF-383BB65B31AC}"/>
                </a:ext>
              </a:extLst>
            </p:cNvPr>
            <p:cNvSpPr txBox="1"/>
            <p:nvPr/>
          </p:nvSpPr>
          <p:spPr>
            <a:xfrm>
              <a:off x="38784" y="948735"/>
              <a:ext cx="6726004" cy="716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rPr>
                <a:t>Section 2 </a:t>
              </a:r>
              <a:r>
                <a:rPr lang="en-GB" sz="2000" kern="1200" dirty="0">
                  <a:solidFill>
                    <a:schemeClr val="tx1"/>
                  </a:solidFill>
                </a:rPr>
                <a:t>– Prevent, Reduce or Delay</a:t>
              </a:r>
              <a:endParaRPr lang="en-US" sz="2000" kern="1200" dirty="0">
                <a:solidFill>
                  <a:schemeClr val="tx1"/>
                </a:solidFill>
              </a:endParaRPr>
            </a:p>
          </p:txBody>
        </p:sp>
      </p:grpSp>
      <p:grpSp>
        <p:nvGrpSpPr>
          <p:cNvPr id="12" name="Group 11">
            <a:extLst>
              <a:ext uri="{FF2B5EF4-FFF2-40B4-BE49-F238E27FC236}">
                <a16:creationId xmlns:a16="http://schemas.microsoft.com/office/drawing/2014/main" id="{46893026-9267-4EE8-1939-EE163FCA2C35}"/>
              </a:ext>
            </a:extLst>
          </p:cNvPr>
          <p:cNvGrpSpPr/>
          <p:nvPr/>
        </p:nvGrpSpPr>
        <p:grpSpPr>
          <a:xfrm>
            <a:off x="2582454" y="3529613"/>
            <a:ext cx="6803572" cy="794503"/>
            <a:chOff x="0" y="2603272"/>
            <a:chExt cx="6803572" cy="794503"/>
          </a:xfrm>
        </p:grpSpPr>
        <p:sp>
          <p:nvSpPr>
            <p:cNvPr id="13" name="Rectangle: Rounded Corners 12">
              <a:extLst>
                <a:ext uri="{FF2B5EF4-FFF2-40B4-BE49-F238E27FC236}">
                  <a16:creationId xmlns:a16="http://schemas.microsoft.com/office/drawing/2014/main" id="{6172DEF5-84A3-354C-598D-DC09CF31DA1C}"/>
                </a:ext>
              </a:extLst>
            </p:cNvPr>
            <p:cNvSpPr/>
            <p:nvPr/>
          </p:nvSpPr>
          <p:spPr>
            <a:xfrm>
              <a:off x="0" y="2603272"/>
              <a:ext cx="6803572" cy="794503"/>
            </a:xfrm>
            <a:prstGeom prst="roundRect">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Rectangle: Rounded Corners 4">
              <a:extLst>
                <a:ext uri="{FF2B5EF4-FFF2-40B4-BE49-F238E27FC236}">
                  <a16:creationId xmlns:a16="http://schemas.microsoft.com/office/drawing/2014/main" id="{205FFAF5-5365-391C-1CF2-4AA6B2ACD949}"/>
                </a:ext>
              </a:extLst>
            </p:cNvPr>
            <p:cNvSpPr txBox="1"/>
            <p:nvPr/>
          </p:nvSpPr>
          <p:spPr>
            <a:xfrm>
              <a:off x="38784" y="2642056"/>
              <a:ext cx="6726004" cy="716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rPr>
                <a:t>Section 11 </a:t>
              </a:r>
              <a:r>
                <a:rPr lang="en-GB" sz="2000" kern="1200" dirty="0">
                  <a:solidFill>
                    <a:schemeClr val="tx1"/>
                  </a:solidFill>
                </a:rPr>
                <a:t>- Refusal of Assessment </a:t>
              </a:r>
              <a:endParaRPr lang="en-US" sz="2000" kern="1200" dirty="0">
                <a:solidFill>
                  <a:schemeClr val="tx1"/>
                </a:solidFill>
              </a:endParaRPr>
            </a:p>
          </p:txBody>
        </p:sp>
      </p:grpSp>
      <p:grpSp>
        <p:nvGrpSpPr>
          <p:cNvPr id="15" name="Group 14">
            <a:extLst>
              <a:ext uri="{FF2B5EF4-FFF2-40B4-BE49-F238E27FC236}">
                <a16:creationId xmlns:a16="http://schemas.microsoft.com/office/drawing/2014/main" id="{A65E1B1A-1D3A-C675-82FC-CB935BF879BC}"/>
              </a:ext>
            </a:extLst>
          </p:cNvPr>
          <p:cNvGrpSpPr/>
          <p:nvPr/>
        </p:nvGrpSpPr>
        <p:grpSpPr>
          <a:xfrm>
            <a:off x="2543670" y="4507821"/>
            <a:ext cx="6803572" cy="794503"/>
            <a:chOff x="0" y="3455375"/>
            <a:chExt cx="6803572" cy="794503"/>
          </a:xfrm>
        </p:grpSpPr>
        <p:sp>
          <p:nvSpPr>
            <p:cNvPr id="16" name="Rectangle: Rounded Corners 15">
              <a:extLst>
                <a:ext uri="{FF2B5EF4-FFF2-40B4-BE49-F238E27FC236}">
                  <a16:creationId xmlns:a16="http://schemas.microsoft.com/office/drawing/2014/main" id="{59B24A07-4429-E33D-EB0F-5F71E5D4C60D}"/>
                </a:ext>
              </a:extLst>
            </p:cNvPr>
            <p:cNvSpPr/>
            <p:nvPr/>
          </p:nvSpPr>
          <p:spPr>
            <a:xfrm>
              <a:off x="0" y="3455375"/>
              <a:ext cx="6803572" cy="794503"/>
            </a:xfrm>
            <a:prstGeom prst="roundRect">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7" name="Rectangle: Rounded Corners 4">
              <a:extLst>
                <a:ext uri="{FF2B5EF4-FFF2-40B4-BE49-F238E27FC236}">
                  <a16:creationId xmlns:a16="http://schemas.microsoft.com/office/drawing/2014/main" id="{79C7623C-A185-870E-C14F-ACD20EF7CBBE}"/>
                </a:ext>
              </a:extLst>
            </p:cNvPr>
            <p:cNvSpPr txBox="1"/>
            <p:nvPr/>
          </p:nvSpPr>
          <p:spPr>
            <a:xfrm>
              <a:off x="38784" y="3494159"/>
              <a:ext cx="6726004" cy="716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rPr>
                <a:t>Section 42 </a:t>
              </a:r>
              <a:r>
                <a:rPr lang="en-GB" sz="2000" kern="1200" dirty="0">
                  <a:solidFill>
                    <a:schemeClr val="tx1"/>
                  </a:solidFill>
                </a:rPr>
                <a:t>– Safeguarding Enquiry</a:t>
              </a:r>
              <a:endParaRPr lang="en-US" sz="2000" kern="1200" dirty="0">
                <a:solidFill>
                  <a:schemeClr val="tx1"/>
                </a:solidFill>
              </a:endParaRPr>
            </a:p>
          </p:txBody>
        </p:sp>
      </p:grpSp>
      <p:grpSp>
        <p:nvGrpSpPr>
          <p:cNvPr id="21" name="Group 20">
            <a:extLst>
              <a:ext uri="{FF2B5EF4-FFF2-40B4-BE49-F238E27FC236}">
                <a16:creationId xmlns:a16="http://schemas.microsoft.com/office/drawing/2014/main" id="{A3DB6947-B15A-BC49-F45C-F5A3A9F05963}"/>
              </a:ext>
            </a:extLst>
          </p:cNvPr>
          <p:cNvGrpSpPr/>
          <p:nvPr/>
        </p:nvGrpSpPr>
        <p:grpSpPr>
          <a:xfrm>
            <a:off x="2485494" y="5486029"/>
            <a:ext cx="6842356" cy="794503"/>
            <a:chOff x="-38784" y="4307478"/>
            <a:chExt cx="6842356" cy="794503"/>
          </a:xfrm>
        </p:grpSpPr>
        <p:sp>
          <p:nvSpPr>
            <p:cNvPr id="22" name="Rectangle: Rounded Corners 21">
              <a:extLst>
                <a:ext uri="{FF2B5EF4-FFF2-40B4-BE49-F238E27FC236}">
                  <a16:creationId xmlns:a16="http://schemas.microsoft.com/office/drawing/2014/main" id="{6A342F3A-1C74-40BA-4ED5-B4C1D6320659}"/>
                </a:ext>
              </a:extLst>
            </p:cNvPr>
            <p:cNvSpPr/>
            <p:nvPr/>
          </p:nvSpPr>
          <p:spPr>
            <a:xfrm>
              <a:off x="0" y="4307478"/>
              <a:ext cx="6803572" cy="794503"/>
            </a:xfrm>
            <a:prstGeom prst="roundRect">
              <a:avLst/>
            </a:prstGeom>
            <a:solidFill>
              <a:srgbClr val="CCCC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3" name="Rectangle: Rounded Corners 4">
              <a:extLst>
                <a:ext uri="{FF2B5EF4-FFF2-40B4-BE49-F238E27FC236}">
                  <a16:creationId xmlns:a16="http://schemas.microsoft.com/office/drawing/2014/main" id="{3411E9DE-4102-3B9B-3928-D197176B1282}"/>
                </a:ext>
              </a:extLst>
            </p:cNvPr>
            <p:cNvSpPr txBox="1"/>
            <p:nvPr/>
          </p:nvSpPr>
          <p:spPr>
            <a:xfrm>
              <a:off x="-38784" y="4381822"/>
              <a:ext cx="6726004" cy="716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en-GB" sz="2000" b="1" kern="1200" dirty="0">
                  <a:solidFill>
                    <a:schemeClr val="tx1"/>
                  </a:solidFill>
                </a:rPr>
                <a:t>Section 68 </a:t>
              </a:r>
              <a:r>
                <a:rPr lang="en-GB" sz="2000" kern="1200" dirty="0">
                  <a:solidFill>
                    <a:schemeClr val="tx1"/>
                  </a:solidFill>
                </a:rPr>
                <a:t>- Independent Advocacy (Safeguarding enquiries / reviews)</a:t>
              </a:r>
              <a:r>
                <a:rPr lang="en-GB" sz="2000" dirty="0">
                  <a:latin typeface="+mj-lt"/>
                </a:rPr>
                <a:t> </a:t>
              </a:r>
              <a:r>
                <a:rPr lang="en-GB" sz="2000" dirty="0">
                  <a:hlinkClick r:id="rId3"/>
                </a:rPr>
                <a:t>Home - Mind in Salford</a:t>
              </a:r>
              <a:endParaRPr lang="en-US" sz="2000" kern="1200" dirty="0">
                <a:solidFill>
                  <a:schemeClr val="tx1"/>
                </a:solidFill>
              </a:endParaRPr>
            </a:p>
          </p:txBody>
        </p:sp>
      </p:grpSp>
    </p:spTree>
    <p:extLst>
      <p:ext uri="{BB962C8B-B14F-4D97-AF65-F5344CB8AC3E}">
        <p14:creationId xmlns:p14="http://schemas.microsoft.com/office/powerpoint/2010/main" val="1209159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488BB36-76BC-6024-E896-F9827E6769AC}"/>
              </a:ext>
            </a:extLst>
          </p:cNvPr>
          <p:cNvSpPr>
            <a:spLocks noGrp="1"/>
          </p:cNvSpPr>
          <p:nvPr>
            <p:ph type="title"/>
          </p:nvPr>
        </p:nvSpPr>
        <p:spPr>
          <a:xfrm>
            <a:off x="838200" y="713312"/>
            <a:ext cx="4038600" cy="5431376"/>
          </a:xfrm>
        </p:spPr>
        <p:txBody>
          <a:bodyPr vert="horz" lIns="91440" tIns="45720" rIns="91440" bIns="45720" rtlCol="0" anchor="ctr">
            <a:normAutofit/>
          </a:bodyPr>
          <a:lstStyle/>
          <a:p>
            <a:r>
              <a:rPr lang="en-US" kern="1200">
                <a:solidFill>
                  <a:schemeClr val="tx1"/>
                </a:solidFill>
                <a:latin typeface="+mj-lt"/>
                <a:ea typeface="+mj-ea"/>
                <a:cs typeface="+mj-cs"/>
              </a:rPr>
              <a:t>Mental capacity in self neglect or hoarding situations</a:t>
            </a:r>
          </a:p>
        </p:txBody>
      </p:sp>
      <p:sp>
        <p:nvSpPr>
          <p:cNvPr id="5" name="TextBox 4">
            <a:extLst>
              <a:ext uri="{FF2B5EF4-FFF2-40B4-BE49-F238E27FC236}">
                <a16:creationId xmlns:a16="http://schemas.microsoft.com/office/drawing/2014/main" id="{0AF2F4DD-13CB-9DF2-67BB-2E1D39CE7CED}"/>
              </a:ext>
            </a:extLst>
          </p:cNvPr>
          <p:cNvSpPr txBox="1"/>
          <p:nvPr/>
        </p:nvSpPr>
        <p:spPr>
          <a:xfrm>
            <a:off x="4663440" y="141514"/>
            <a:ext cx="7677149" cy="6574971"/>
          </a:xfrm>
          <a:prstGeom prst="rect">
            <a:avLst/>
          </a:prstGeom>
        </p:spPr>
        <p:txBody>
          <a:bodyPr vert="horz" lIns="91440" tIns="45720" rIns="91440" bIns="45720" rtlCol="0" anchor="ctr">
            <a:normAutofit lnSpcReduction="10000"/>
          </a:bodyPr>
          <a:lstStyle/>
          <a:p>
            <a:pPr fontAlgn="t">
              <a:lnSpc>
                <a:spcPct val="90000"/>
              </a:lnSpc>
              <a:spcAft>
                <a:spcPts val="600"/>
              </a:spcAft>
            </a:pPr>
            <a:r>
              <a:rPr lang="en-US" sz="1500" b="1" i="0" dirty="0">
                <a:effectLst/>
              </a:rPr>
              <a:t>Key Question:</a:t>
            </a:r>
            <a:br>
              <a:rPr lang="en-US" sz="1500" b="0" i="0" dirty="0">
                <a:effectLst/>
              </a:rPr>
            </a:br>
            <a:r>
              <a:rPr lang="en-US" sz="1500" b="0" i="0" dirty="0">
                <a:effectLst/>
              </a:rPr>
              <a:t>Does the adult have capacity to access or agree to help for their self-neglect?</a:t>
            </a:r>
            <a:br>
              <a:rPr lang="en-US" sz="1500" b="0" i="0" dirty="0">
                <a:effectLst/>
              </a:rPr>
            </a:br>
            <a:r>
              <a:rPr lang="en-US" sz="1500" b="0" i="1" dirty="0">
                <a:effectLst/>
              </a:rPr>
              <a:t>(Do they understand the consequences of their </a:t>
            </a:r>
            <a:r>
              <a:rPr lang="en-US" sz="1500" b="0" i="1" dirty="0" err="1">
                <a:effectLst/>
              </a:rPr>
              <a:t>behaviours</a:t>
            </a:r>
            <a:r>
              <a:rPr lang="en-US" sz="1500" b="0" i="1" dirty="0">
                <a:effectLst/>
              </a:rPr>
              <a:t>, such as refusing care or remaining in unsafe living conditions?)</a:t>
            </a:r>
          </a:p>
          <a:p>
            <a:pPr indent="-228600" fontAlgn="t">
              <a:lnSpc>
                <a:spcPct val="90000"/>
              </a:lnSpc>
              <a:spcAft>
                <a:spcPts val="600"/>
              </a:spcAft>
              <a:buFont typeface="Arial" panose="020B0604020202020204" pitchFamily="34" charset="0"/>
              <a:buChar char="•"/>
            </a:pPr>
            <a:endParaRPr lang="en-US" sz="1500" b="0" i="0" dirty="0">
              <a:effectLst/>
            </a:endParaRPr>
          </a:p>
          <a:p>
            <a:pPr fontAlgn="t">
              <a:lnSpc>
                <a:spcPct val="90000"/>
              </a:lnSpc>
              <a:spcAft>
                <a:spcPts val="600"/>
              </a:spcAft>
            </a:pPr>
            <a:r>
              <a:rPr lang="en-US" sz="1500" b="1" i="0" dirty="0">
                <a:effectLst/>
              </a:rPr>
              <a:t>Mental Capacity Act 2005 – Section 1 Principles</a:t>
            </a:r>
          </a:p>
          <a:p>
            <a:pPr marL="285750" indent="-228600" fontAlgn="t">
              <a:lnSpc>
                <a:spcPct val="90000"/>
              </a:lnSpc>
              <a:spcAft>
                <a:spcPts val="600"/>
              </a:spcAft>
              <a:buFont typeface="Arial" panose="020B0604020202020204" pitchFamily="34" charset="0"/>
              <a:buChar char="•"/>
            </a:pPr>
            <a:r>
              <a:rPr lang="en-US" sz="1500" b="1" i="0" dirty="0">
                <a:effectLst/>
              </a:rPr>
              <a:t>Presumption of Capacity</a:t>
            </a:r>
            <a:r>
              <a:rPr lang="en-US" sz="1500" b="0" i="0" dirty="0">
                <a:effectLst/>
              </a:rPr>
              <a:t> – Assume capacity unless there are reasonable grounds to doubt.</a:t>
            </a:r>
          </a:p>
          <a:p>
            <a:pPr marL="285750" indent="-228600" fontAlgn="t">
              <a:lnSpc>
                <a:spcPct val="90000"/>
              </a:lnSpc>
              <a:spcAft>
                <a:spcPts val="600"/>
              </a:spcAft>
              <a:buFont typeface="Arial" panose="020B0604020202020204" pitchFamily="34" charset="0"/>
              <a:buChar char="•"/>
            </a:pPr>
            <a:r>
              <a:rPr lang="en-US" sz="1500" b="1" i="0" dirty="0">
                <a:effectLst/>
              </a:rPr>
              <a:t>All Practicable Steps</a:t>
            </a:r>
            <a:r>
              <a:rPr lang="en-US" sz="1500" b="0" i="0" dirty="0">
                <a:effectLst/>
              </a:rPr>
              <a:t> – Support the person to make the decision.</a:t>
            </a:r>
          </a:p>
          <a:p>
            <a:pPr marL="285750" indent="-228600" fontAlgn="t">
              <a:lnSpc>
                <a:spcPct val="90000"/>
              </a:lnSpc>
              <a:spcAft>
                <a:spcPts val="600"/>
              </a:spcAft>
              <a:buFont typeface="Arial" panose="020B0604020202020204" pitchFamily="34" charset="0"/>
              <a:buChar char="•"/>
            </a:pPr>
            <a:r>
              <a:rPr lang="en-US" sz="1500" b="1" i="0" dirty="0">
                <a:effectLst/>
              </a:rPr>
              <a:t>Unwise Decisions</a:t>
            </a:r>
            <a:r>
              <a:rPr lang="en-US" sz="1500" b="0" i="0" dirty="0">
                <a:effectLst/>
              </a:rPr>
              <a:t> – Making an unwise choice does not equal lack of capacity.</a:t>
            </a:r>
          </a:p>
          <a:p>
            <a:pPr marL="285750" indent="-228600" fontAlgn="t">
              <a:lnSpc>
                <a:spcPct val="90000"/>
              </a:lnSpc>
              <a:spcAft>
                <a:spcPts val="600"/>
              </a:spcAft>
              <a:buFont typeface="Arial" panose="020B0604020202020204" pitchFamily="34" charset="0"/>
              <a:buChar char="•"/>
            </a:pPr>
            <a:r>
              <a:rPr lang="en-US" sz="1500" b="1" i="0" dirty="0">
                <a:effectLst/>
              </a:rPr>
              <a:t>Best Interests</a:t>
            </a:r>
            <a:r>
              <a:rPr lang="en-US" sz="1500" b="0" i="0" dirty="0">
                <a:effectLst/>
              </a:rPr>
              <a:t> – Apply if the person lacks capacity.</a:t>
            </a:r>
          </a:p>
          <a:p>
            <a:pPr marL="285750" indent="-228600" fontAlgn="t">
              <a:lnSpc>
                <a:spcPct val="90000"/>
              </a:lnSpc>
              <a:spcAft>
                <a:spcPts val="600"/>
              </a:spcAft>
              <a:buFont typeface="Arial" panose="020B0604020202020204" pitchFamily="34" charset="0"/>
              <a:buChar char="•"/>
            </a:pPr>
            <a:r>
              <a:rPr lang="en-US" sz="1500" b="1" i="0" dirty="0">
                <a:effectLst/>
              </a:rPr>
              <a:t>Least Restrictive Option</a:t>
            </a:r>
            <a:r>
              <a:rPr lang="en-US" sz="1500" b="0" i="0" dirty="0">
                <a:effectLst/>
              </a:rPr>
              <a:t> – Interventions must be proportionate and minimally restrictive.</a:t>
            </a:r>
          </a:p>
          <a:p>
            <a:pPr marL="57150" fontAlgn="t">
              <a:lnSpc>
                <a:spcPct val="90000"/>
              </a:lnSpc>
              <a:spcAft>
                <a:spcPts val="600"/>
              </a:spcAft>
            </a:pPr>
            <a:r>
              <a:rPr lang="en-US" sz="1500" b="0" i="1" dirty="0">
                <a:effectLst/>
              </a:rPr>
              <a:t>(Best Interests and Least Restrictive apply only if capacity is lacking.)</a:t>
            </a:r>
          </a:p>
          <a:p>
            <a:pPr indent="-228600" fontAlgn="t">
              <a:lnSpc>
                <a:spcPct val="90000"/>
              </a:lnSpc>
              <a:spcAft>
                <a:spcPts val="600"/>
              </a:spcAft>
              <a:buFont typeface="Arial" panose="020B0604020202020204" pitchFamily="34" charset="0"/>
              <a:buChar char="•"/>
            </a:pPr>
            <a:endParaRPr lang="en-US" sz="1500" b="0" i="0" dirty="0">
              <a:effectLst/>
            </a:endParaRPr>
          </a:p>
          <a:p>
            <a:pPr fontAlgn="t">
              <a:lnSpc>
                <a:spcPct val="90000"/>
              </a:lnSpc>
              <a:spcAft>
                <a:spcPts val="600"/>
              </a:spcAft>
            </a:pPr>
            <a:r>
              <a:rPr lang="en-US" sz="1500" b="1" i="0" dirty="0">
                <a:effectLst/>
              </a:rPr>
              <a:t>Three-Stage Test</a:t>
            </a:r>
          </a:p>
          <a:p>
            <a:pPr marL="342900" indent="-228600" fontAlgn="t">
              <a:lnSpc>
                <a:spcPct val="90000"/>
              </a:lnSpc>
              <a:spcAft>
                <a:spcPts val="600"/>
              </a:spcAft>
              <a:buFont typeface="Arial" panose="020B0604020202020204" pitchFamily="34" charset="0"/>
              <a:buChar char="•"/>
            </a:pPr>
            <a:r>
              <a:rPr lang="en-US" sz="1500" b="1" i="0" dirty="0">
                <a:effectLst/>
              </a:rPr>
              <a:t>Diagnostic</a:t>
            </a:r>
            <a:r>
              <a:rPr lang="en-US" sz="1500" b="0" i="0" dirty="0">
                <a:effectLst/>
              </a:rPr>
              <a:t> – Is there an impairment or disturbance in the mind or brain?</a:t>
            </a:r>
          </a:p>
          <a:p>
            <a:pPr marL="342900" indent="-228600" fontAlgn="t">
              <a:lnSpc>
                <a:spcPct val="90000"/>
              </a:lnSpc>
              <a:spcAft>
                <a:spcPts val="600"/>
              </a:spcAft>
              <a:buFont typeface="Arial" panose="020B0604020202020204" pitchFamily="34" charset="0"/>
              <a:buChar char="•"/>
            </a:pPr>
            <a:r>
              <a:rPr lang="en-US" sz="1500" b="1" i="0" dirty="0">
                <a:effectLst/>
              </a:rPr>
              <a:t>Functional</a:t>
            </a:r>
            <a:r>
              <a:rPr lang="en-US" sz="1500" b="0" i="0" dirty="0">
                <a:effectLst/>
              </a:rPr>
              <a:t> – Can the person understand, retain, weigh, and communicate the decision?</a:t>
            </a:r>
          </a:p>
          <a:p>
            <a:pPr marL="342900" indent="-228600" fontAlgn="t">
              <a:lnSpc>
                <a:spcPct val="90000"/>
              </a:lnSpc>
              <a:spcAft>
                <a:spcPts val="600"/>
              </a:spcAft>
              <a:buFont typeface="Arial" panose="020B0604020202020204" pitchFamily="34" charset="0"/>
              <a:buChar char="•"/>
            </a:pPr>
            <a:r>
              <a:rPr lang="en-US" sz="1500" b="1" i="0" dirty="0">
                <a:effectLst/>
              </a:rPr>
              <a:t>Causative Nexus</a:t>
            </a:r>
            <a:r>
              <a:rPr lang="en-US" sz="1500" b="0" i="0" dirty="0">
                <a:effectLst/>
              </a:rPr>
              <a:t> – Is the inability to decide because of the impairment?</a:t>
            </a:r>
          </a:p>
          <a:p>
            <a:pPr indent="-228600" fontAlgn="t">
              <a:lnSpc>
                <a:spcPct val="90000"/>
              </a:lnSpc>
              <a:spcAft>
                <a:spcPts val="600"/>
              </a:spcAft>
              <a:buFont typeface="Arial" panose="020B0604020202020204" pitchFamily="34" charset="0"/>
              <a:buChar char="•"/>
            </a:pPr>
            <a:endParaRPr lang="en-US" sz="1500" b="0" i="0" dirty="0">
              <a:effectLst/>
            </a:endParaRPr>
          </a:p>
          <a:p>
            <a:pPr fontAlgn="t">
              <a:lnSpc>
                <a:spcPct val="90000"/>
              </a:lnSpc>
              <a:spcAft>
                <a:spcPts val="600"/>
              </a:spcAft>
            </a:pPr>
            <a:r>
              <a:rPr lang="en-US" sz="1500" b="1" i="0" dirty="0">
                <a:effectLst/>
              </a:rPr>
              <a:t>Good Practice</a:t>
            </a:r>
          </a:p>
          <a:p>
            <a:pPr marL="285750" indent="-228600" fontAlgn="t">
              <a:lnSpc>
                <a:spcPct val="90000"/>
              </a:lnSpc>
              <a:spcAft>
                <a:spcPts val="600"/>
              </a:spcAft>
              <a:buFont typeface="Arial" panose="020B0604020202020204" pitchFamily="34" charset="0"/>
              <a:buChar char="•"/>
            </a:pPr>
            <a:r>
              <a:rPr lang="en-US" sz="1500" b="0" i="0" dirty="0">
                <a:effectLst/>
              </a:rPr>
              <a:t>Define the </a:t>
            </a:r>
            <a:r>
              <a:rPr lang="en-US" sz="1500" b="1" i="0" dirty="0">
                <a:effectLst/>
              </a:rPr>
              <a:t>specific decision(s)</a:t>
            </a:r>
            <a:r>
              <a:rPr lang="en-US" sz="1500" b="0" i="0" dirty="0">
                <a:effectLst/>
              </a:rPr>
              <a:t> in hand.</a:t>
            </a:r>
          </a:p>
          <a:p>
            <a:pPr marL="285750" indent="-228600" fontAlgn="t">
              <a:lnSpc>
                <a:spcPct val="90000"/>
              </a:lnSpc>
              <a:spcAft>
                <a:spcPts val="600"/>
              </a:spcAft>
              <a:buFont typeface="Arial" panose="020B0604020202020204" pitchFamily="34" charset="0"/>
              <a:buChar char="•"/>
            </a:pPr>
            <a:r>
              <a:rPr lang="en-US" sz="1500" b="0" i="0" dirty="0">
                <a:effectLst/>
              </a:rPr>
              <a:t>Provide </a:t>
            </a:r>
            <a:r>
              <a:rPr lang="en-US" sz="1500" b="1" i="0" dirty="0">
                <a:effectLst/>
              </a:rPr>
              <a:t>relevant and salient information</a:t>
            </a:r>
            <a:r>
              <a:rPr lang="en-US" sz="1500" b="0" i="0" dirty="0">
                <a:effectLst/>
              </a:rPr>
              <a:t>, including options and consequences.</a:t>
            </a:r>
          </a:p>
          <a:p>
            <a:pPr marL="285750" indent="-228600" fontAlgn="t">
              <a:lnSpc>
                <a:spcPct val="90000"/>
              </a:lnSpc>
              <a:spcAft>
                <a:spcPts val="600"/>
              </a:spcAft>
              <a:buFont typeface="Arial" panose="020B0604020202020204" pitchFamily="34" charset="0"/>
              <a:buChar char="•"/>
            </a:pPr>
            <a:r>
              <a:rPr lang="en-US" sz="1500" b="0" i="0" dirty="0">
                <a:effectLst/>
              </a:rPr>
              <a:t>Apply the </a:t>
            </a:r>
            <a:r>
              <a:rPr lang="en-US" sz="1500" b="1" i="0" dirty="0">
                <a:effectLst/>
              </a:rPr>
              <a:t>Protective Imperative</a:t>
            </a:r>
            <a:r>
              <a:rPr lang="en-US" sz="1500" b="0" i="0" dirty="0">
                <a:effectLst/>
              </a:rPr>
              <a:t> – Avoid setting the decision-making threshold too high.</a:t>
            </a:r>
          </a:p>
          <a:p>
            <a:pPr marL="285750" indent="-228600" fontAlgn="t">
              <a:lnSpc>
                <a:spcPct val="90000"/>
              </a:lnSpc>
              <a:spcAft>
                <a:spcPts val="600"/>
              </a:spcAft>
              <a:buFont typeface="Arial" panose="020B0604020202020204" pitchFamily="34" charset="0"/>
              <a:buChar char="•"/>
            </a:pPr>
            <a:r>
              <a:rPr lang="en-US" sz="1500" b="0" i="0" dirty="0">
                <a:effectLst/>
              </a:rPr>
              <a:t>Be aware of </a:t>
            </a:r>
            <a:r>
              <a:rPr lang="en-US" sz="1500" b="1" i="0" dirty="0">
                <a:effectLst/>
              </a:rPr>
              <a:t>executive dysfunction</a:t>
            </a:r>
            <a:r>
              <a:rPr lang="en-US" sz="1500" b="0" i="0" dirty="0">
                <a:effectLst/>
              </a:rPr>
              <a:t> – mismatch between words and actions</a:t>
            </a:r>
          </a:p>
          <a:p>
            <a:pPr indent="-2286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4294677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965CE-8765-74EE-9BFF-36A6333AD42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Additional legislation</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8903EB-C058-7902-FA70-70982AC0087C}"/>
              </a:ext>
            </a:extLst>
          </p:cNvPr>
          <p:cNvSpPr txBox="1"/>
          <p:nvPr/>
        </p:nvSpPr>
        <p:spPr>
          <a:xfrm>
            <a:off x="217715" y="1793261"/>
            <a:ext cx="11723914" cy="4832219"/>
          </a:xfrm>
          <a:prstGeom prst="rect">
            <a:avLst/>
          </a:prstGeom>
        </p:spPr>
        <p:txBody>
          <a:bodyPr vert="horz" lIns="91440" tIns="45720" rIns="91440" bIns="45720" rtlCol="0">
            <a:normAutofit fontScale="92500" lnSpcReduction="10000"/>
          </a:bodyPr>
          <a:lstStyle/>
          <a:p>
            <a:pPr fontAlgn="t">
              <a:lnSpc>
                <a:spcPct val="90000"/>
              </a:lnSpc>
              <a:spcAft>
                <a:spcPts val="600"/>
              </a:spcAft>
            </a:pPr>
            <a:r>
              <a:rPr lang="en-US" sz="1500" b="1" i="0" dirty="0">
                <a:effectLst/>
              </a:rPr>
              <a:t>Primary Legislation</a:t>
            </a:r>
          </a:p>
          <a:p>
            <a:pPr marL="285750" indent="-228600" fontAlgn="t">
              <a:lnSpc>
                <a:spcPct val="90000"/>
              </a:lnSpc>
              <a:spcAft>
                <a:spcPts val="600"/>
              </a:spcAft>
              <a:buFont typeface="Arial" panose="020B0604020202020204" pitchFamily="34" charset="0"/>
              <a:buChar char="•"/>
            </a:pPr>
            <a:r>
              <a:rPr lang="en-US" sz="1500" b="1" i="0" dirty="0">
                <a:effectLst/>
              </a:rPr>
              <a:t>Care Act 2014</a:t>
            </a:r>
            <a:r>
              <a:rPr lang="en-US" sz="1500" b="0" i="0" dirty="0">
                <a:effectLst/>
              </a:rPr>
              <a:t> – First point of reference for safeguarding and well-being.</a:t>
            </a:r>
          </a:p>
          <a:p>
            <a:pPr marL="285750" indent="-228600" fontAlgn="t">
              <a:lnSpc>
                <a:spcPct val="90000"/>
              </a:lnSpc>
              <a:spcAft>
                <a:spcPts val="600"/>
              </a:spcAft>
              <a:buFont typeface="Arial" panose="020B0604020202020204" pitchFamily="34" charset="0"/>
              <a:buChar char="•"/>
            </a:pPr>
            <a:r>
              <a:rPr lang="en-US" sz="1500" b="1" i="0" dirty="0">
                <a:effectLst/>
              </a:rPr>
              <a:t>Mental Capacity Act 2005</a:t>
            </a:r>
            <a:r>
              <a:rPr lang="en-US" sz="1500" b="0" i="0" dirty="0">
                <a:effectLst/>
              </a:rPr>
              <a:t> – For decisions where capacity is in question.</a:t>
            </a:r>
          </a:p>
          <a:p>
            <a:pPr indent="-228600" fontAlgn="t">
              <a:lnSpc>
                <a:spcPct val="90000"/>
              </a:lnSpc>
              <a:spcAft>
                <a:spcPts val="600"/>
              </a:spcAft>
              <a:buFont typeface="Arial" panose="020B0604020202020204" pitchFamily="34" charset="0"/>
              <a:buChar char="•"/>
            </a:pPr>
            <a:endParaRPr lang="en-US" sz="1500" b="0" i="0" dirty="0">
              <a:effectLst/>
            </a:endParaRPr>
          </a:p>
          <a:p>
            <a:pPr fontAlgn="t">
              <a:lnSpc>
                <a:spcPct val="90000"/>
              </a:lnSpc>
              <a:spcAft>
                <a:spcPts val="600"/>
              </a:spcAft>
            </a:pPr>
            <a:r>
              <a:rPr lang="en-US" sz="1500" b="1" i="0" dirty="0">
                <a:effectLst/>
              </a:rPr>
              <a:t>Other Relevant Legislation</a:t>
            </a:r>
          </a:p>
          <a:p>
            <a:pPr marL="285750" indent="-228600" fontAlgn="t">
              <a:lnSpc>
                <a:spcPct val="90000"/>
              </a:lnSpc>
              <a:spcAft>
                <a:spcPts val="600"/>
              </a:spcAft>
              <a:buFont typeface="Arial" panose="020B0604020202020204" pitchFamily="34" charset="0"/>
              <a:buChar char="•"/>
            </a:pPr>
            <a:r>
              <a:rPr lang="en-US" sz="1500" b="1" i="0" dirty="0">
                <a:effectLst/>
              </a:rPr>
              <a:t>Mental Health Act 1983</a:t>
            </a:r>
            <a:r>
              <a:rPr lang="en-US" sz="1500" b="0" i="0" dirty="0">
                <a:effectLst/>
              </a:rPr>
              <a:t> – For mental health interventions.</a:t>
            </a:r>
          </a:p>
          <a:p>
            <a:pPr marL="285750" indent="-228600" fontAlgn="t">
              <a:lnSpc>
                <a:spcPct val="90000"/>
              </a:lnSpc>
              <a:spcAft>
                <a:spcPts val="600"/>
              </a:spcAft>
              <a:buFont typeface="Arial" panose="020B0604020202020204" pitchFamily="34" charset="0"/>
              <a:buChar char="•"/>
            </a:pPr>
            <a:r>
              <a:rPr lang="en-US" sz="1500" b="1" i="0" dirty="0">
                <a:effectLst/>
              </a:rPr>
              <a:t>Human Rights Act 1998</a:t>
            </a:r>
            <a:r>
              <a:rPr lang="en-US" sz="1500" b="0" i="0" dirty="0">
                <a:effectLst/>
              </a:rPr>
              <a:t> – Articles 2 (Right to Life) and 8 (Right to Private and Family Life).</a:t>
            </a:r>
          </a:p>
          <a:p>
            <a:pPr marL="285750" indent="-228600" fontAlgn="t">
              <a:lnSpc>
                <a:spcPct val="90000"/>
              </a:lnSpc>
              <a:spcAft>
                <a:spcPts val="600"/>
              </a:spcAft>
              <a:buFont typeface="Arial" panose="020B0604020202020204" pitchFamily="34" charset="0"/>
              <a:buChar char="•"/>
            </a:pPr>
            <a:r>
              <a:rPr lang="en-US" sz="1500" b="1" i="0" dirty="0">
                <a:effectLst/>
              </a:rPr>
              <a:t>Housing Act 2004</a:t>
            </a:r>
            <a:r>
              <a:rPr lang="en-US" sz="1500" b="0" i="0" dirty="0">
                <a:effectLst/>
              </a:rPr>
              <a:t> – Empowers local authorities to assess and address hazards (fire risks, pests, poor heating) through improvement notices or prohibition orders.</a:t>
            </a:r>
          </a:p>
          <a:p>
            <a:pPr marL="285750" indent="-228600" fontAlgn="t">
              <a:lnSpc>
                <a:spcPct val="90000"/>
              </a:lnSpc>
              <a:spcAft>
                <a:spcPts val="600"/>
              </a:spcAft>
              <a:buFont typeface="Arial" panose="020B0604020202020204" pitchFamily="34" charset="0"/>
              <a:buChar char="•"/>
            </a:pPr>
            <a:r>
              <a:rPr lang="en-US" sz="1500" b="1" i="0" dirty="0">
                <a:effectLst/>
              </a:rPr>
              <a:t>Environmental Protection Act 1990 (Sections 79 &amp; 80)</a:t>
            </a:r>
            <a:r>
              <a:rPr lang="en-US" sz="1500" b="0" i="0" dirty="0">
                <a:effectLst/>
              </a:rPr>
              <a:t> – Allows local authorities to tackle statutory nuisances (rubbish, pests, insanitary conditions).</a:t>
            </a:r>
          </a:p>
          <a:p>
            <a:pPr marL="285750" indent="-228600" fontAlgn="t">
              <a:lnSpc>
                <a:spcPct val="90000"/>
              </a:lnSpc>
              <a:spcAft>
                <a:spcPts val="600"/>
              </a:spcAft>
              <a:buFont typeface="Arial" panose="020B0604020202020204" pitchFamily="34" charset="0"/>
              <a:buChar char="•"/>
            </a:pPr>
            <a:r>
              <a:rPr lang="en-US" sz="1500" b="1" i="0" dirty="0">
                <a:effectLst/>
              </a:rPr>
              <a:t>Public Health Act 1936 (Sections 79, 83, 84)</a:t>
            </a:r>
            <a:r>
              <a:rPr lang="en-US" sz="1500" b="0" i="0" dirty="0">
                <a:effectLst/>
              </a:rPr>
              <a:t> – Powers for interventions in cases of overcrowding, filth, or disease risk.</a:t>
            </a:r>
          </a:p>
          <a:p>
            <a:pPr marL="285750" indent="-228600" fontAlgn="t">
              <a:lnSpc>
                <a:spcPct val="90000"/>
              </a:lnSpc>
              <a:spcAft>
                <a:spcPts val="600"/>
              </a:spcAft>
              <a:buFont typeface="Arial" panose="020B0604020202020204" pitchFamily="34" charset="0"/>
              <a:buChar char="•"/>
            </a:pPr>
            <a:r>
              <a:rPr lang="en-US" sz="1500" b="1" i="0" dirty="0">
                <a:effectLst/>
              </a:rPr>
              <a:t>Anti-Social </a:t>
            </a:r>
            <a:r>
              <a:rPr lang="en-US" sz="1500" b="1" i="0" dirty="0" err="1">
                <a:effectLst/>
              </a:rPr>
              <a:t>Behaviour</a:t>
            </a:r>
            <a:r>
              <a:rPr lang="en-US" sz="1500" b="1" i="0" dirty="0">
                <a:effectLst/>
              </a:rPr>
              <a:t>, Crime &amp; Policing Act 2014</a:t>
            </a:r>
            <a:r>
              <a:rPr lang="en-US" sz="1500" b="0" i="0" dirty="0">
                <a:effectLst/>
              </a:rPr>
              <a:t> – Used against tenants whose hoarding impacts housing management or others.</a:t>
            </a:r>
          </a:p>
          <a:p>
            <a:pPr marL="285750" indent="-228600" fontAlgn="t">
              <a:lnSpc>
                <a:spcPct val="90000"/>
              </a:lnSpc>
              <a:spcAft>
                <a:spcPts val="600"/>
              </a:spcAft>
              <a:buFont typeface="Arial" panose="020B0604020202020204" pitchFamily="34" charset="0"/>
              <a:buChar char="•"/>
            </a:pPr>
            <a:r>
              <a:rPr lang="en-US" sz="1500" b="1" i="0" dirty="0">
                <a:effectLst/>
              </a:rPr>
              <a:t>Police and Criminal Evidence Act 1984 (PACE) Section 17</a:t>
            </a:r>
            <a:r>
              <a:rPr lang="en-US" sz="1500" b="0" i="0" dirty="0">
                <a:effectLst/>
              </a:rPr>
              <a:t> – Police can force entry if there’s risk to life or limb, often with a warrant or AMHP application.</a:t>
            </a:r>
          </a:p>
          <a:p>
            <a:pPr indent="-228600" fontAlgn="t">
              <a:lnSpc>
                <a:spcPct val="90000"/>
              </a:lnSpc>
              <a:spcAft>
                <a:spcPts val="600"/>
              </a:spcAft>
              <a:buFont typeface="Arial" panose="020B0604020202020204" pitchFamily="34" charset="0"/>
              <a:buChar char="•"/>
            </a:pPr>
            <a:endParaRPr lang="en-US" sz="1500" b="0" i="0" dirty="0">
              <a:effectLst/>
            </a:endParaRPr>
          </a:p>
          <a:p>
            <a:pPr fontAlgn="t">
              <a:lnSpc>
                <a:spcPct val="90000"/>
              </a:lnSpc>
              <a:spcAft>
                <a:spcPts val="600"/>
              </a:spcAft>
            </a:pPr>
            <a:r>
              <a:rPr lang="en-US" sz="1500" b="1" i="0" dirty="0">
                <a:effectLst/>
              </a:rPr>
              <a:t>Common Actions &amp; Tools</a:t>
            </a:r>
          </a:p>
          <a:p>
            <a:pPr marL="285750" indent="-228600" fontAlgn="t">
              <a:lnSpc>
                <a:spcPct val="90000"/>
              </a:lnSpc>
              <a:spcAft>
                <a:spcPts val="600"/>
              </a:spcAft>
              <a:buFont typeface="Arial" panose="020B0604020202020204" pitchFamily="34" charset="0"/>
              <a:buChar char="•"/>
            </a:pPr>
            <a:r>
              <a:rPr lang="en-US" sz="1500" b="1" i="0" dirty="0">
                <a:effectLst/>
              </a:rPr>
              <a:t>Injunctions / Possession Orders</a:t>
            </a:r>
            <a:r>
              <a:rPr lang="en-US" sz="1500" b="0" i="0" dirty="0">
                <a:effectLst/>
              </a:rPr>
              <a:t> – For tenants with capacity, usually a last resort.</a:t>
            </a:r>
          </a:p>
          <a:p>
            <a:pPr marL="285750" indent="-228600" fontAlgn="t">
              <a:lnSpc>
                <a:spcPct val="90000"/>
              </a:lnSpc>
              <a:spcAft>
                <a:spcPts val="600"/>
              </a:spcAft>
              <a:buFont typeface="Arial" panose="020B0604020202020204" pitchFamily="34" charset="0"/>
              <a:buChar char="•"/>
            </a:pPr>
            <a:r>
              <a:rPr lang="en-US" sz="1500" b="1" i="0" dirty="0">
                <a:effectLst/>
              </a:rPr>
              <a:t>Warrants</a:t>
            </a:r>
            <a:r>
              <a:rPr lang="en-US" sz="1500" b="0" i="0" dirty="0">
                <a:effectLst/>
              </a:rPr>
              <a:t> – For entry under PACE or Mental Health Act.</a:t>
            </a:r>
          </a:p>
          <a:p>
            <a:pPr marL="285750" indent="-228600" fontAlgn="t">
              <a:lnSpc>
                <a:spcPct val="90000"/>
              </a:lnSpc>
              <a:spcAft>
                <a:spcPts val="600"/>
              </a:spcAft>
              <a:buFont typeface="Arial" panose="020B0604020202020204" pitchFamily="34" charset="0"/>
              <a:buChar char="•"/>
            </a:pPr>
            <a:r>
              <a:rPr lang="en-US" sz="1500" b="1" i="0" dirty="0">
                <a:effectLst/>
              </a:rPr>
              <a:t>Improvement / Prohibition Notices</a:t>
            </a:r>
            <a:r>
              <a:rPr lang="en-US" sz="1500" b="0" i="0" dirty="0">
                <a:effectLst/>
              </a:rPr>
              <a:t> – Under Housing Act 2004 for hazardous conditions.</a:t>
            </a:r>
          </a:p>
          <a:p>
            <a:pPr indent="-228600">
              <a:lnSpc>
                <a:spcPct val="90000"/>
              </a:lnSpc>
              <a:spcAft>
                <a:spcPts val="600"/>
              </a:spcAft>
              <a:buFont typeface="Arial" panose="020B0604020202020204" pitchFamily="34" charset="0"/>
              <a:buChar char="•"/>
            </a:pPr>
            <a:endParaRPr lang="en-US" sz="1000" dirty="0"/>
          </a:p>
        </p:txBody>
      </p:sp>
      <p:sp>
        <p:nvSpPr>
          <p:cNvPr id="3" name="TextBox 2">
            <a:extLst>
              <a:ext uri="{FF2B5EF4-FFF2-40B4-BE49-F238E27FC236}">
                <a16:creationId xmlns:a16="http://schemas.microsoft.com/office/drawing/2014/main" id="{D9E95BF7-BDEC-827F-D551-79A7A05CF110}"/>
              </a:ext>
            </a:extLst>
          </p:cNvPr>
          <p:cNvSpPr txBox="1"/>
          <p:nvPr/>
        </p:nvSpPr>
        <p:spPr>
          <a:xfrm>
            <a:off x="838200" y="1574800"/>
            <a:ext cx="10515600" cy="1077218"/>
          </a:xfrm>
          <a:prstGeom prst="rect">
            <a:avLst/>
          </a:prstGeom>
          <a:noFill/>
        </p:spPr>
        <p:txBody>
          <a:bodyPr wrap="square" rtlCol="0">
            <a:spAutoFit/>
          </a:bodyPr>
          <a:lstStyle/>
          <a:p>
            <a:pPr>
              <a:spcAft>
                <a:spcPts val="600"/>
              </a:spcAft>
              <a:buFont typeface="Arial" panose="020B0604020202020204" pitchFamily="34" charset="0"/>
              <a:buChar char="•"/>
            </a:pPr>
            <a:endParaRPr lang="en-GB">
              <a:solidFill>
                <a:srgbClr val="4A678A"/>
              </a:solidFill>
              <a:latin typeface="Inter"/>
            </a:endParaRPr>
          </a:p>
          <a:p>
            <a:pPr fontAlgn="base">
              <a:spcAft>
                <a:spcPts val="600"/>
              </a:spcAft>
            </a:pPr>
            <a:endParaRPr lang="en-US"/>
          </a:p>
          <a:p>
            <a:pPr>
              <a:spcAft>
                <a:spcPts val="600"/>
              </a:spcAft>
            </a:pPr>
            <a:endParaRPr lang="en-GB"/>
          </a:p>
        </p:txBody>
      </p:sp>
    </p:spTree>
    <p:extLst>
      <p:ext uri="{BB962C8B-B14F-4D97-AF65-F5344CB8AC3E}">
        <p14:creationId xmlns:p14="http://schemas.microsoft.com/office/powerpoint/2010/main" val="402573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D893058-6523-5219-3A39-DC94C4E7264A}"/>
              </a:ext>
            </a:extLst>
          </p:cNvPr>
          <p:cNvSpPr>
            <a:spLocks noGrp="1"/>
          </p:cNvSpPr>
          <p:nvPr>
            <p:ph type="title"/>
          </p:nvPr>
        </p:nvSpPr>
        <p:spPr>
          <a:xfrm>
            <a:off x="838200" y="838199"/>
            <a:ext cx="4191000" cy="5338763"/>
          </a:xfrm>
        </p:spPr>
        <p:txBody>
          <a:bodyPr vert="horz" lIns="91440" tIns="45720" rIns="91440" bIns="45720" rtlCol="0" anchor="ctr">
            <a:normAutofit/>
          </a:bodyPr>
          <a:lstStyle/>
          <a:p>
            <a:r>
              <a:rPr lang="en-US" kern="1200">
                <a:solidFill>
                  <a:schemeClr val="tx1"/>
                </a:solidFill>
                <a:latin typeface="+mj-lt"/>
                <a:ea typeface="+mj-ea"/>
                <a:cs typeface="+mj-cs"/>
              </a:rPr>
              <a:t>Is it a safeguarding concern?</a:t>
            </a:r>
          </a:p>
        </p:txBody>
      </p:sp>
      <p:sp>
        <p:nvSpPr>
          <p:cNvPr id="5" name="TextBox 4">
            <a:extLst>
              <a:ext uri="{FF2B5EF4-FFF2-40B4-BE49-F238E27FC236}">
                <a16:creationId xmlns:a16="http://schemas.microsoft.com/office/drawing/2014/main" id="{266A9C41-8C45-A394-7A00-C4A5BBB3B101}"/>
              </a:ext>
            </a:extLst>
          </p:cNvPr>
          <p:cNvSpPr txBox="1"/>
          <p:nvPr/>
        </p:nvSpPr>
        <p:spPr>
          <a:xfrm>
            <a:off x="4310743" y="0"/>
            <a:ext cx="7750627" cy="6857999"/>
          </a:xfrm>
          <a:prstGeom prst="rect">
            <a:avLst/>
          </a:prstGeom>
        </p:spPr>
        <p:txBody>
          <a:bodyPr vert="horz" lIns="91440" tIns="45720" rIns="91440" bIns="45720" rtlCol="0" anchor="ctr">
            <a:normAutofit/>
          </a:bodyPr>
          <a:lstStyle/>
          <a:p>
            <a:pPr fontAlgn="t">
              <a:lnSpc>
                <a:spcPct val="90000"/>
              </a:lnSpc>
              <a:spcAft>
                <a:spcPts val="600"/>
              </a:spcAft>
            </a:pPr>
            <a:r>
              <a:rPr lang="en-US" sz="1400" b="1" dirty="0"/>
              <a:t>Not Every Case Triggers a Safeguarding Enquiry</a:t>
            </a:r>
            <a:br>
              <a:rPr lang="en-US" sz="1400" dirty="0"/>
            </a:br>
            <a:r>
              <a:rPr lang="en-US" sz="1400" dirty="0"/>
              <a:t>The duty applies only if the individual appears unable to self-protect by controlling their </a:t>
            </a:r>
            <a:r>
              <a:rPr lang="en-US" sz="1400" dirty="0" err="1"/>
              <a:t>behaviour</a:t>
            </a:r>
            <a:r>
              <a:rPr lang="en-US" sz="1400" dirty="0"/>
              <a:t>.</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Case-by-Case Approach</a:t>
            </a:r>
            <a:br>
              <a:rPr lang="en-US" sz="1400" dirty="0"/>
            </a:br>
            <a:r>
              <a:rPr lang="en-US" sz="1400" dirty="0"/>
              <a:t>Practitioners must consider whether the individual’s situation and associated risks meet the threshold for safeguarding intervention. They must also consider needs under the Care Act and ensure appropriate involvement from relevant agencies.</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Explore Hidden Risks</a:t>
            </a:r>
            <a:br>
              <a:rPr lang="en-US" sz="1400" dirty="0"/>
            </a:br>
            <a:r>
              <a:rPr lang="en-US" sz="1400" dirty="0"/>
              <a:t>Self-neglect can sometimes mask other forms of abuse or neglect, either by or towards someone else. Practitioners must investigate this possibility.</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Time for Relationship Building</a:t>
            </a:r>
            <a:br>
              <a:rPr lang="en-US" sz="1400" dirty="0"/>
            </a:br>
            <a:r>
              <a:rPr lang="en-US" sz="1400" dirty="0" err="1"/>
              <a:t>Building</a:t>
            </a:r>
            <a:r>
              <a:rPr lang="en-US" sz="1400" dirty="0"/>
              <a:t> rapport and engagement often takes longer than standard allocations. Ending work prematurely can compromise risk management and successful interventions. </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Professional Resources</a:t>
            </a:r>
          </a:p>
          <a:p>
            <a:pPr fontAlgn="t">
              <a:lnSpc>
                <a:spcPct val="90000"/>
              </a:lnSpc>
              <a:spcAft>
                <a:spcPts val="600"/>
              </a:spcAft>
            </a:pPr>
            <a:r>
              <a:rPr lang="en-US" sz="1400" dirty="0"/>
              <a:t>Salford Safeguarding Adults Board: </a:t>
            </a:r>
          </a:p>
          <a:p>
            <a:pPr marL="742950" lvl="1" indent="-228600" fontAlgn="t">
              <a:lnSpc>
                <a:spcPct val="90000"/>
              </a:lnSpc>
              <a:spcAft>
                <a:spcPts val="600"/>
              </a:spcAft>
              <a:buFont typeface="Arial" panose="020B0604020202020204" pitchFamily="34" charset="0"/>
              <a:buChar char="•"/>
            </a:pPr>
            <a:r>
              <a:rPr lang="en-US" sz="1400" dirty="0"/>
              <a:t>Self-neglect policy</a:t>
            </a:r>
          </a:p>
          <a:p>
            <a:pPr marL="742950" lvl="1" indent="-228600" fontAlgn="t">
              <a:lnSpc>
                <a:spcPct val="90000"/>
              </a:lnSpc>
              <a:spcAft>
                <a:spcPts val="600"/>
              </a:spcAft>
              <a:buFont typeface="Arial" panose="020B0604020202020204" pitchFamily="34" charset="0"/>
              <a:buChar char="•"/>
            </a:pPr>
            <a:r>
              <a:rPr lang="en-US" sz="1400" dirty="0"/>
              <a:t>Safeguarding policy and procedure</a:t>
            </a:r>
          </a:p>
          <a:p>
            <a:pPr marL="742950" lvl="1" indent="-228600" fontAlgn="t">
              <a:lnSpc>
                <a:spcPct val="90000"/>
              </a:lnSpc>
              <a:spcAft>
                <a:spcPts val="600"/>
              </a:spcAft>
              <a:buFont typeface="Arial" panose="020B0604020202020204" pitchFamily="34" charset="0"/>
              <a:buChar char="•"/>
            </a:pPr>
            <a:r>
              <a:rPr lang="en-US" sz="1400" dirty="0"/>
              <a:t>Multi-agency escalation policy</a:t>
            </a:r>
          </a:p>
          <a:p>
            <a:pPr marL="742950" lvl="1" indent="-228600" fontAlgn="t">
              <a:lnSpc>
                <a:spcPct val="90000"/>
              </a:lnSpc>
              <a:spcAft>
                <a:spcPts val="600"/>
              </a:spcAft>
              <a:buFont typeface="Arial" panose="020B0604020202020204" pitchFamily="34" charset="0"/>
              <a:buChar char="•"/>
            </a:pPr>
            <a:r>
              <a:rPr lang="en-US" sz="1400" dirty="0"/>
              <a:t>High-risk advisory panel information (including referral process)</a:t>
            </a:r>
          </a:p>
          <a:p>
            <a:pPr marL="742950" lvl="1" indent="-228600" fontAlgn="t">
              <a:lnSpc>
                <a:spcPct val="90000"/>
              </a:lnSpc>
              <a:spcAft>
                <a:spcPts val="600"/>
              </a:spcAft>
              <a:buFont typeface="Arial" panose="020B0604020202020204" pitchFamily="34" charset="0"/>
              <a:buChar char="•"/>
            </a:pPr>
            <a:endParaRPr lang="en-US" sz="1400" u="sng" dirty="0">
              <a:hlinkClick r:id="rId2"/>
            </a:endParaRPr>
          </a:p>
          <a:p>
            <a:pPr marL="228600" lvl="1" fontAlgn="t">
              <a:lnSpc>
                <a:spcPct val="90000"/>
              </a:lnSpc>
              <a:spcAft>
                <a:spcPts val="600"/>
              </a:spcAft>
            </a:pPr>
            <a:r>
              <a:rPr lang="en-US" sz="1400" u="sng" dirty="0">
                <a:hlinkClick r:id="rId2"/>
              </a:rPr>
              <a:t>Professionals | Salford Safeguarding Adults Board</a:t>
            </a:r>
            <a:r>
              <a:rPr lang="en-US" sz="1400" dirty="0"/>
              <a:t> </a:t>
            </a:r>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3853611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C3D615-B94B-9E88-7C63-5A9B5C067275}"/>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4000" kern="1200">
                <a:solidFill>
                  <a:schemeClr val="tx1"/>
                </a:solidFill>
                <a:latin typeface="+mj-lt"/>
                <a:ea typeface="+mj-ea"/>
                <a:cs typeface="+mj-cs"/>
              </a:rPr>
              <a:t>Making Safeguarding Personal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134BD402-AA75-F86B-F529-4CA8FA3C49A6}"/>
              </a:ext>
            </a:extLst>
          </p:cNvPr>
          <p:cNvSpPr txBox="1"/>
          <p:nvPr/>
        </p:nvSpPr>
        <p:spPr>
          <a:xfrm>
            <a:off x="5214901" y="131500"/>
            <a:ext cx="6803571" cy="6726500"/>
          </a:xfrm>
          <a:prstGeom prst="rect">
            <a:avLst/>
          </a:prstGeom>
        </p:spPr>
        <p:txBody>
          <a:bodyPr vert="horz" lIns="91440" tIns="45720" rIns="91440" bIns="45720" rtlCol="0" anchor="ctr">
            <a:normAutofit/>
          </a:bodyPr>
          <a:lstStyle/>
          <a:p>
            <a:pPr fontAlgn="base">
              <a:lnSpc>
                <a:spcPct val="90000"/>
              </a:lnSpc>
              <a:spcAft>
                <a:spcPts val="600"/>
              </a:spcAft>
            </a:pPr>
            <a:r>
              <a:rPr lang="en-US" dirty="0"/>
              <a:t>Interestingly Making Safeguarding Personal is not referred to in the Care Act itself but is detailed in the Care and Support Statutory Guidance. The guidance states that MSP means safeguarding enquiries should be </a:t>
            </a:r>
            <a:r>
              <a:rPr lang="en-US" b="1" dirty="0"/>
              <a:t>person-led</a:t>
            </a:r>
            <a:r>
              <a:rPr lang="en-US" dirty="0"/>
              <a:t> and </a:t>
            </a:r>
            <a:r>
              <a:rPr lang="en-US" b="1" dirty="0"/>
              <a:t>outcome-focused</a:t>
            </a:r>
            <a:r>
              <a:rPr lang="en-US" dirty="0"/>
              <a:t>. It is about engaging the person in a conversation about how best to respond to their safeguarding situation in a way that enhances </a:t>
            </a:r>
            <a:r>
              <a:rPr lang="en-US" b="1" dirty="0"/>
              <a:t>involvement, choice </a:t>
            </a:r>
            <a:r>
              <a:rPr lang="en-US" dirty="0"/>
              <a:t>and </a:t>
            </a:r>
            <a:r>
              <a:rPr lang="en-US" b="1" dirty="0"/>
              <a:t>control </a:t>
            </a:r>
            <a:r>
              <a:rPr lang="en-US" dirty="0"/>
              <a:t>as well as improving quality of life, wellbeing and safety. ​</a:t>
            </a:r>
          </a:p>
          <a:p>
            <a:pPr fontAlgn="base">
              <a:lnSpc>
                <a:spcPct val="90000"/>
              </a:lnSpc>
              <a:spcAft>
                <a:spcPts val="600"/>
              </a:spcAft>
            </a:pPr>
            <a:r>
              <a:rPr lang="en-US" dirty="0"/>
              <a:t>​</a:t>
            </a:r>
          </a:p>
          <a:p>
            <a:pPr fontAlgn="base">
              <a:lnSpc>
                <a:spcPct val="90000"/>
              </a:lnSpc>
              <a:spcAft>
                <a:spcPts val="600"/>
              </a:spcAft>
            </a:pPr>
            <a:r>
              <a:rPr lang="en-US" b="1" dirty="0"/>
              <a:t>Core Features of MSP</a:t>
            </a:r>
            <a:r>
              <a:rPr lang="en-US" dirty="0"/>
              <a:t>​</a:t>
            </a:r>
          </a:p>
          <a:p>
            <a:pPr indent="-228600" fontAlgn="base">
              <a:lnSpc>
                <a:spcPct val="90000"/>
              </a:lnSpc>
              <a:spcAft>
                <a:spcPts val="600"/>
              </a:spcAft>
              <a:buFont typeface="Arial" panose="020B0604020202020204" pitchFamily="34" charset="0"/>
              <a:buChar char="•"/>
            </a:pPr>
            <a:endParaRPr lang="en-US" dirty="0"/>
          </a:p>
          <a:p>
            <a:pPr marL="285750" indent="-228600" fontAlgn="base">
              <a:lnSpc>
                <a:spcPct val="90000"/>
              </a:lnSpc>
              <a:spcAft>
                <a:spcPts val="600"/>
              </a:spcAft>
              <a:buFont typeface="Arial" panose="020B0604020202020204" pitchFamily="34" charset="0"/>
              <a:buChar char="•"/>
            </a:pPr>
            <a:r>
              <a:rPr lang="en-US" dirty="0"/>
              <a:t>Listening to the adult’s views, wishes, feelings, and beliefs​</a:t>
            </a:r>
          </a:p>
          <a:p>
            <a:pPr marL="285750" indent="-228600" fontAlgn="base">
              <a:lnSpc>
                <a:spcPct val="90000"/>
              </a:lnSpc>
              <a:spcAft>
                <a:spcPts val="600"/>
              </a:spcAft>
              <a:buFont typeface="Arial" panose="020B0604020202020204" pitchFamily="34" charset="0"/>
              <a:buChar char="•"/>
            </a:pPr>
            <a:r>
              <a:rPr lang="en-US" dirty="0"/>
              <a:t>Recording desired outcomes throughout the enquiry​</a:t>
            </a:r>
          </a:p>
          <a:p>
            <a:pPr marL="285750" indent="-228600" fontAlgn="base">
              <a:lnSpc>
                <a:spcPct val="90000"/>
              </a:lnSpc>
              <a:spcAft>
                <a:spcPts val="600"/>
              </a:spcAft>
              <a:buFont typeface="Arial" panose="020B0604020202020204" pitchFamily="34" charset="0"/>
              <a:buChar char="•"/>
            </a:pPr>
            <a:r>
              <a:rPr lang="en-US" dirty="0"/>
              <a:t>Balancing risk and choice – ensuring proportionate responses​</a:t>
            </a:r>
          </a:p>
          <a:p>
            <a:pPr marL="285750" indent="-228600" fontAlgn="base">
              <a:lnSpc>
                <a:spcPct val="90000"/>
              </a:lnSpc>
              <a:spcAft>
                <a:spcPts val="600"/>
              </a:spcAft>
              <a:buFont typeface="Arial" panose="020B0604020202020204" pitchFamily="34" charset="0"/>
              <a:buChar char="•"/>
            </a:pPr>
            <a:r>
              <a:rPr lang="en-US" dirty="0"/>
              <a:t>Partnership working across agencies to achieve the desired outcome where possible​</a:t>
            </a:r>
          </a:p>
          <a:p>
            <a:pPr marL="285750" indent="-228600" fontAlgn="base">
              <a:lnSpc>
                <a:spcPct val="90000"/>
              </a:lnSpc>
              <a:spcAft>
                <a:spcPts val="600"/>
              </a:spcAft>
              <a:buFont typeface="Arial" panose="020B0604020202020204" pitchFamily="34" charset="0"/>
              <a:buChar char="•"/>
            </a:pPr>
            <a:r>
              <a:rPr lang="en-US" dirty="0"/>
              <a:t>Builds trust and promotes dignity, autonomy, and resilience</a:t>
            </a:r>
          </a:p>
          <a:p>
            <a:pPr marL="285750" indent="-228600" fontAlgn="base">
              <a:lnSpc>
                <a:spcPct val="90000"/>
              </a:lnSpc>
              <a:spcAft>
                <a:spcPts val="600"/>
              </a:spcAft>
              <a:buFont typeface="Arial" panose="020B0604020202020204" pitchFamily="34" charset="0"/>
              <a:buChar char="•"/>
            </a:pPr>
            <a:endParaRPr lang="en-US" dirty="0"/>
          </a:p>
          <a:p>
            <a:pPr marL="57150" fontAlgn="base">
              <a:lnSpc>
                <a:spcPct val="90000"/>
              </a:lnSpc>
              <a:spcAft>
                <a:spcPts val="600"/>
              </a:spcAft>
            </a:pPr>
            <a:r>
              <a:rPr lang="en-GB" b="1" i="1" dirty="0">
                <a:solidFill>
                  <a:srgbClr val="0B0C0C"/>
                </a:solidFill>
                <a:latin typeface="Aptos" panose="020B0004020202020204" pitchFamily="34" charset="0"/>
              </a:rPr>
              <a:t>What good is making someone safer if it merely makes them miserable</a:t>
            </a:r>
            <a:r>
              <a:rPr lang="en-GB" i="1" dirty="0">
                <a:solidFill>
                  <a:srgbClr val="0B0C0C"/>
                </a:solidFill>
                <a:latin typeface="Aptos" panose="020B0004020202020204" pitchFamily="34" charset="0"/>
              </a:rPr>
              <a:t>? </a:t>
            </a:r>
            <a:r>
              <a:rPr lang="en-GB" dirty="0">
                <a:solidFill>
                  <a:srgbClr val="0B0C0C"/>
                </a:solidFill>
                <a:latin typeface="Aptos" panose="020B0004020202020204" pitchFamily="34" charset="0"/>
              </a:rPr>
              <a:t>(Munby, 2007) </a:t>
            </a:r>
            <a:endParaRPr lang="en-GB" dirty="0">
              <a:latin typeface="Aptos" panose="020B0004020202020204" pitchFamily="34" charset="0"/>
            </a:endParaRPr>
          </a:p>
          <a:p>
            <a:pPr marL="285750" indent="-228600" fontAlgn="base">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21086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B06AF0-B5CA-BDC9-B7F2-EC9E6820BCCE}"/>
              </a:ext>
            </a:extLst>
          </p:cNvPr>
          <p:cNvGraphicFramePr>
            <a:graphicFrameLocks noGrp="1"/>
          </p:cNvGraphicFramePr>
          <p:nvPr>
            <p:extLst>
              <p:ext uri="{D42A27DB-BD31-4B8C-83A1-F6EECF244321}">
                <p14:modId xmlns:p14="http://schemas.microsoft.com/office/powerpoint/2010/main" val="1519350972"/>
              </p:ext>
            </p:extLst>
          </p:nvPr>
        </p:nvGraphicFramePr>
        <p:xfrm>
          <a:off x="1459021" y="-43545"/>
          <a:ext cx="9125472" cy="6901545"/>
        </p:xfrm>
        <a:graphic>
          <a:graphicData uri="http://schemas.openxmlformats.org/drawingml/2006/table">
            <a:tbl>
              <a:tblPr firstRow="1" bandRow="1">
                <a:tableStyleId>{21E4AEA4-8DFA-4A89-87EB-49C32662AFE0}</a:tableStyleId>
              </a:tblPr>
              <a:tblGrid>
                <a:gridCol w="2865773">
                  <a:extLst>
                    <a:ext uri="{9D8B030D-6E8A-4147-A177-3AD203B41FA5}">
                      <a16:colId xmlns:a16="http://schemas.microsoft.com/office/drawing/2014/main" val="649346229"/>
                    </a:ext>
                  </a:extLst>
                </a:gridCol>
                <a:gridCol w="6259699">
                  <a:extLst>
                    <a:ext uri="{9D8B030D-6E8A-4147-A177-3AD203B41FA5}">
                      <a16:colId xmlns:a16="http://schemas.microsoft.com/office/drawing/2014/main" val="666051594"/>
                    </a:ext>
                  </a:extLst>
                </a:gridCol>
              </a:tblGrid>
              <a:tr h="724791">
                <a:tc>
                  <a:txBody>
                    <a:bodyPr/>
                    <a:lstStyle/>
                    <a:p>
                      <a:pPr algn="ctr"/>
                      <a:r>
                        <a:rPr lang="en-GB" sz="2400" dirty="0"/>
                        <a:t>Parts</a:t>
                      </a:r>
                    </a:p>
                  </a:txBody>
                  <a:tcPr/>
                </a:tc>
                <a:tc>
                  <a:txBody>
                    <a:bodyPr/>
                    <a:lstStyle/>
                    <a:p>
                      <a:pPr algn="ctr"/>
                      <a:r>
                        <a:rPr lang="en-GB" sz="2400" dirty="0"/>
                        <a:t>Agenda Points</a:t>
                      </a:r>
                    </a:p>
                  </a:txBody>
                  <a:tcPr/>
                </a:tc>
                <a:extLst>
                  <a:ext uri="{0D108BD9-81ED-4DB2-BD59-A6C34878D82A}">
                    <a16:rowId xmlns:a16="http://schemas.microsoft.com/office/drawing/2014/main" val="2969634777"/>
                  </a:ext>
                </a:extLst>
              </a:tr>
              <a:tr h="876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ptos Black" panose="020B0004020202020204" pitchFamily="34" charset="0"/>
                          <a:ea typeface="+mn-ea"/>
                          <a:cs typeface="+mn-cs"/>
                        </a:rPr>
                        <a:t>Part 1 </a:t>
                      </a:r>
                      <a:r>
                        <a:rPr lang="en-GB" sz="1800" b="1" kern="1200" dirty="0">
                          <a:solidFill>
                            <a:schemeClr val="dk1"/>
                          </a:solidFill>
                          <a:effectLst/>
                          <a:latin typeface="+mn-lt"/>
                          <a:ea typeface="+mn-ea"/>
                          <a:cs typeface="+mn-cs"/>
                        </a:rPr>
                        <a:t>- Definitions and causes of Self Neglect</a:t>
                      </a:r>
                      <a:endParaRPr lang="en-GB" sz="1800" kern="1200" dirty="0">
                        <a:solidFill>
                          <a:schemeClr val="dk1"/>
                        </a:solidFill>
                        <a:effectLst/>
                        <a:latin typeface="+mn-lt"/>
                        <a:ea typeface="+mn-ea"/>
                        <a:cs typeface="+mn-cs"/>
                      </a:endParaRPr>
                    </a:p>
                    <a:p>
                      <a:endParaRPr lang="en-GB" sz="1600" dirty="0"/>
                    </a:p>
                  </a:txBody>
                  <a:tcPr/>
                </a:tc>
                <a:tc>
                  <a:txBody>
                    <a:bodyPr/>
                    <a:lstStyle/>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What is self neglect?</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Types of self neglect</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What can lead to self neglect</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4051235434"/>
                  </a:ext>
                </a:extLst>
              </a:tr>
              <a:tr h="1329365">
                <a:tc>
                  <a:txBody>
                    <a:bodyPr/>
                    <a:lstStyle/>
                    <a:p>
                      <a:r>
                        <a:rPr lang="en-GB" sz="1800" b="1" kern="1200" dirty="0">
                          <a:solidFill>
                            <a:schemeClr val="dk1"/>
                          </a:solidFill>
                          <a:effectLst/>
                          <a:latin typeface="Aptos Black" panose="020B0004020202020204" pitchFamily="34" charset="0"/>
                          <a:ea typeface="+mn-ea"/>
                          <a:cs typeface="+mn-cs"/>
                        </a:rPr>
                        <a:t>Part 2 </a:t>
                      </a:r>
                      <a:r>
                        <a:rPr lang="en-GB" sz="1800" b="1" kern="1200" dirty="0">
                          <a:solidFill>
                            <a:schemeClr val="dk1"/>
                          </a:solidFill>
                          <a:effectLst/>
                          <a:latin typeface="+mn-lt"/>
                          <a:ea typeface="+mn-ea"/>
                          <a:cs typeface="+mn-cs"/>
                        </a:rPr>
                        <a:t>- Hoarding (in context of Self-Neglect</a:t>
                      </a:r>
                      <a:endParaRPr lang="en-GB" sz="1800" dirty="0"/>
                    </a:p>
                  </a:txBody>
                  <a:tcPr/>
                </a:tc>
                <a:tc>
                  <a:txBody>
                    <a:bodyPr/>
                    <a:lstStyle/>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What is hoarding?</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Possible signs of self neglect and hoarding</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Why might someone hoard?</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When hoarding becomes a problem</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Clutter Image Rating Tool</a:t>
                      </a:r>
                      <a:endParaRPr lang="en-GB" sz="1400" kern="1200" dirty="0">
                        <a:solidFill>
                          <a:schemeClr val="dk1"/>
                        </a:solidFill>
                        <a:effectLst/>
                        <a:latin typeface="+mn-lt"/>
                        <a:ea typeface="+mn-ea"/>
                        <a:cs typeface="+mn-cs"/>
                      </a:endParaRPr>
                    </a:p>
                    <a:p>
                      <a:endParaRPr lang="en-GB" sz="1200" dirty="0"/>
                    </a:p>
                  </a:txBody>
                  <a:tcPr/>
                </a:tc>
                <a:extLst>
                  <a:ext uri="{0D108BD9-81ED-4DB2-BD59-A6C34878D82A}">
                    <a16:rowId xmlns:a16="http://schemas.microsoft.com/office/drawing/2014/main" val="980160750"/>
                  </a:ext>
                </a:extLst>
              </a:tr>
              <a:tr h="876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ptos Black" panose="020B0004020202020204" pitchFamily="34" charset="0"/>
                          <a:ea typeface="+mn-ea"/>
                          <a:cs typeface="+mn-cs"/>
                        </a:rPr>
                        <a:t>Part 3 </a:t>
                      </a:r>
                      <a:r>
                        <a:rPr lang="en-GB" sz="1800" b="1" kern="1200" dirty="0">
                          <a:solidFill>
                            <a:schemeClr val="dk1"/>
                          </a:solidFill>
                          <a:effectLst/>
                          <a:latin typeface="+mn-lt"/>
                          <a:ea typeface="+mn-ea"/>
                          <a:cs typeface="+mn-cs"/>
                        </a:rPr>
                        <a:t>–Working with people who Self-Neglect</a:t>
                      </a:r>
                      <a:endParaRPr lang="en-GB" sz="1800" kern="1200" dirty="0">
                        <a:solidFill>
                          <a:schemeClr val="dk1"/>
                        </a:solidFill>
                        <a:effectLst/>
                        <a:latin typeface="+mn-lt"/>
                        <a:ea typeface="+mn-ea"/>
                        <a:cs typeface="+mn-cs"/>
                      </a:endParaRPr>
                    </a:p>
                    <a:p>
                      <a:endParaRPr lang="en-GB" sz="1600" dirty="0"/>
                    </a:p>
                  </a:txBody>
                  <a:tcPr/>
                </a:tc>
                <a:tc>
                  <a:txBody>
                    <a:bodyPr/>
                    <a:lstStyle/>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Ways to support someone who self neglects or hoards</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Theories and models</a:t>
                      </a:r>
                      <a:endParaRPr lang="en-GB" sz="1400" kern="1200" dirty="0">
                        <a:solidFill>
                          <a:schemeClr val="dk1"/>
                        </a:solidFill>
                        <a:effectLst/>
                        <a:latin typeface="+mn-lt"/>
                        <a:ea typeface="+mn-ea"/>
                        <a:cs typeface="+mn-cs"/>
                      </a:endParaRPr>
                    </a:p>
                    <a:p>
                      <a:endParaRPr lang="en-GB" sz="1200" dirty="0"/>
                    </a:p>
                  </a:txBody>
                  <a:tcPr/>
                </a:tc>
                <a:extLst>
                  <a:ext uri="{0D108BD9-81ED-4DB2-BD59-A6C34878D82A}">
                    <a16:rowId xmlns:a16="http://schemas.microsoft.com/office/drawing/2014/main" val="1939847168"/>
                  </a:ext>
                </a:extLst>
              </a:tr>
              <a:tr h="1842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ptos Black" panose="020B0004020202020204" pitchFamily="34" charset="0"/>
                          <a:ea typeface="+mn-ea"/>
                          <a:cs typeface="+mn-cs"/>
                        </a:rPr>
                        <a:t>Part 4 </a:t>
                      </a:r>
                      <a:r>
                        <a:rPr lang="en-GB" sz="1800" b="1" kern="1200" dirty="0">
                          <a:solidFill>
                            <a:schemeClr val="dk1"/>
                          </a:solidFill>
                          <a:effectLst/>
                          <a:latin typeface="+mn-lt"/>
                          <a:ea typeface="+mn-ea"/>
                          <a:cs typeface="+mn-cs"/>
                        </a:rPr>
                        <a:t>– Legal Frameworks, policies, procedures</a:t>
                      </a:r>
                      <a:endParaRPr lang="en-GB" sz="1800" kern="1200" dirty="0">
                        <a:solidFill>
                          <a:schemeClr val="dk1"/>
                        </a:solidFill>
                        <a:effectLst/>
                        <a:latin typeface="+mn-lt"/>
                        <a:ea typeface="+mn-ea"/>
                        <a:cs typeface="+mn-cs"/>
                      </a:endParaRPr>
                    </a:p>
                    <a:p>
                      <a:endParaRPr lang="en-GB" dirty="0"/>
                    </a:p>
                  </a:txBody>
                  <a:tcPr/>
                </a:tc>
                <a:tc>
                  <a:txBody>
                    <a:bodyPr/>
                    <a:lstStyle/>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Self-neglect, hoarding and the law</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Mental capacity</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Additional legislation</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Is it a safeguarding concern?</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Partnership working and information sharing</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Salford High Risk Advisory Panel</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Policies and Procedures</a:t>
                      </a:r>
                      <a:endParaRPr lang="en-GB" sz="1400" kern="1200" dirty="0">
                        <a:solidFill>
                          <a:schemeClr val="dk1"/>
                        </a:solidFill>
                        <a:effectLst/>
                        <a:latin typeface="+mn-lt"/>
                        <a:ea typeface="+mn-ea"/>
                        <a:cs typeface="+mn-cs"/>
                      </a:endParaRPr>
                    </a:p>
                    <a:p>
                      <a:endParaRPr lang="en-GB" dirty="0"/>
                    </a:p>
                  </a:txBody>
                  <a:tcPr/>
                </a:tc>
                <a:extLst>
                  <a:ext uri="{0D108BD9-81ED-4DB2-BD59-A6C34878D82A}">
                    <a16:rowId xmlns:a16="http://schemas.microsoft.com/office/drawing/2014/main" val="209534276"/>
                  </a:ext>
                </a:extLst>
              </a:tr>
              <a:tr h="1208514">
                <a:tc>
                  <a:txBody>
                    <a:bodyPr/>
                    <a:lstStyle/>
                    <a:p>
                      <a:r>
                        <a:rPr lang="en-GB" sz="1800" b="1" kern="1200" dirty="0">
                          <a:solidFill>
                            <a:schemeClr val="dk1"/>
                          </a:solidFill>
                          <a:effectLst/>
                          <a:latin typeface="Aptos Black" panose="020B0004020202020204" pitchFamily="34" charset="0"/>
                          <a:ea typeface="+mn-ea"/>
                          <a:cs typeface="+mn-cs"/>
                        </a:rPr>
                        <a:t>Part 5 </a:t>
                      </a:r>
                      <a:r>
                        <a:rPr lang="en-GB" sz="1800" b="1" kern="1200" dirty="0">
                          <a:solidFill>
                            <a:schemeClr val="dk1"/>
                          </a:solidFill>
                          <a:effectLst/>
                          <a:latin typeface="+mn-lt"/>
                          <a:ea typeface="+mn-ea"/>
                          <a:cs typeface="+mn-cs"/>
                        </a:rPr>
                        <a:t>– Key principles</a:t>
                      </a:r>
                      <a:endParaRPr lang="en-GB" dirty="0"/>
                    </a:p>
                  </a:txBody>
                  <a:tcPr/>
                </a:tc>
                <a:tc>
                  <a:txBody>
                    <a:bodyPr/>
                    <a:lstStyle/>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Advocacy</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Risk assessment</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Professional curiosity</a:t>
                      </a:r>
                      <a:endParaRPr lang="en-GB"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Cultural competence</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3334544124"/>
                  </a:ext>
                </a:extLst>
              </a:tr>
            </a:tbl>
          </a:graphicData>
        </a:graphic>
      </p:graphicFrame>
    </p:spTree>
    <p:extLst>
      <p:ext uri="{BB962C8B-B14F-4D97-AF65-F5344CB8AC3E}">
        <p14:creationId xmlns:p14="http://schemas.microsoft.com/office/powerpoint/2010/main" val="3976481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F205324-57FF-1D12-809B-8A8A5F5455D3}"/>
              </a:ext>
            </a:extLst>
          </p:cNvPr>
          <p:cNvSpPr>
            <a:spLocks noGrp="1"/>
          </p:cNvSpPr>
          <p:nvPr>
            <p:ph type="title"/>
          </p:nvPr>
        </p:nvSpPr>
        <p:spPr>
          <a:xfrm>
            <a:off x="841246" y="673770"/>
            <a:ext cx="3644489" cy="2414488"/>
          </a:xfrm>
        </p:spPr>
        <p:txBody>
          <a:bodyPr vert="horz" lIns="91440" tIns="45720" rIns="91440" bIns="45720" rtlCol="0" anchor="t">
            <a:normAutofit/>
          </a:bodyPr>
          <a:lstStyle/>
          <a:p>
            <a:r>
              <a:rPr lang="en-US" sz="5400" kern="1200" dirty="0">
                <a:solidFill>
                  <a:srgbClr val="FFFFFF"/>
                </a:solidFill>
                <a:latin typeface="+mj-lt"/>
                <a:ea typeface="+mj-ea"/>
                <a:cs typeface="+mj-cs"/>
              </a:rPr>
              <a:t>Salford example of MSP</a:t>
            </a:r>
          </a:p>
        </p:txBody>
      </p:sp>
      <p:sp>
        <p:nvSpPr>
          <p:cNvPr id="3" name="TextBox 2">
            <a:extLst>
              <a:ext uri="{FF2B5EF4-FFF2-40B4-BE49-F238E27FC236}">
                <a16:creationId xmlns:a16="http://schemas.microsoft.com/office/drawing/2014/main" id="{8BFAB613-7066-33BA-B627-038A0030E5C0}"/>
              </a:ext>
            </a:extLst>
          </p:cNvPr>
          <p:cNvSpPr txBox="1"/>
          <p:nvPr/>
        </p:nvSpPr>
        <p:spPr>
          <a:xfrm>
            <a:off x="5878286" y="87087"/>
            <a:ext cx="6310665" cy="6629400"/>
          </a:xfrm>
          <a:prstGeom prst="rect">
            <a:avLst/>
          </a:prstGeom>
        </p:spPr>
        <p:txBody>
          <a:bodyPr vert="horz" lIns="91440" tIns="45720" rIns="91440" bIns="45720" rtlCol="0">
            <a:normAutofit/>
          </a:bodyPr>
          <a:lstStyle/>
          <a:p>
            <a:pPr fontAlgn="base">
              <a:lnSpc>
                <a:spcPct val="90000"/>
              </a:lnSpc>
              <a:spcAft>
                <a:spcPts val="600"/>
              </a:spcAft>
            </a:pPr>
            <a:r>
              <a:rPr lang="en-US" sz="1100" b="1" dirty="0"/>
              <a:t>Safeguarding Case Summary – Derek</a:t>
            </a:r>
            <a:r>
              <a:rPr lang="en-US" sz="1100" dirty="0"/>
              <a:t>​</a:t>
            </a:r>
          </a:p>
          <a:p>
            <a:pPr fontAlgn="base">
              <a:lnSpc>
                <a:spcPct val="90000"/>
              </a:lnSpc>
              <a:spcAft>
                <a:spcPts val="600"/>
              </a:spcAft>
            </a:pPr>
            <a:r>
              <a:rPr lang="en-US" sz="1100" dirty="0"/>
              <a:t>Provided by Helen Harvey. ​</a:t>
            </a:r>
          </a:p>
          <a:p>
            <a:pPr fontAlgn="base">
              <a:lnSpc>
                <a:spcPct val="90000"/>
              </a:lnSpc>
              <a:spcAft>
                <a:spcPts val="600"/>
              </a:spcAft>
            </a:pPr>
            <a:r>
              <a:rPr lang="en-US" sz="1100" dirty="0"/>
              <a:t>​</a:t>
            </a:r>
          </a:p>
          <a:p>
            <a:pPr fontAlgn="base">
              <a:lnSpc>
                <a:spcPct val="90000"/>
              </a:lnSpc>
              <a:spcAft>
                <a:spcPts val="600"/>
              </a:spcAft>
            </a:pPr>
            <a:r>
              <a:rPr lang="en-US" sz="1100" dirty="0"/>
              <a:t>Derek’s situation was identified as a safeguarding concern following a police welfare check initiated by his </a:t>
            </a:r>
            <a:r>
              <a:rPr lang="en-US" sz="1100" dirty="0" err="1"/>
              <a:t>neighbour</a:t>
            </a:r>
            <a:r>
              <a:rPr lang="en-US" sz="1100" dirty="0"/>
              <a:t>. He was admitted to hospital with poor foot hygiene and leg ulcers. Police visits to his two properties – one a City West tenancy, the other a privately owned property that is subject to a prohibition order -revealed significant hoarding, disrepair, and a strong smell. Derek was found unkempt, with poor mobility, and reported being asked for money by others. He had also experienced recurrent falls, one requiring ambulance attendance.​</a:t>
            </a:r>
          </a:p>
          <a:p>
            <a:pPr fontAlgn="base">
              <a:lnSpc>
                <a:spcPct val="90000"/>
              </a:lnSpc>
              <a:spcAft>
                <a:spcPts val="600"/>
              </a:spcAft>
            </a:pPr>
            <a:r>
              <a:rPr lang="en-US" sz="1100" dirty="0"/>
              <a:t>​</a:t>
            </a:r>
          </a:p>
          <a:p>
            <a:pPr fontAlgn="base">
              <a:lnSpc>
                <a:spcPct val="90000"/>
              </a:lnSpc>
              <a:spcAft>
                <a:spcPts val="600"/>
              </a:spcAft>
            </a:pPr>
            <a:r>
              <a:rPr lang="en-US" sz="1100" b="1" dirty="0"/>
              <a:t>Making Safeguarding Personal</a:t>
            </a:r>
            <a:r>
              <a:rPr lang="en-US" sz="1100" dirty="0"/>
              <a:t>​</a:t>
            </a:r>
          </a:p>
          <a:p>
            <a:pPr fontAlgn="base">
              <a:lnSpc>
                <a:spcPct val="90000"/>
              </a:lnSpc>
              <a:spcAft>
                <a:spcPts val="600"/>
              </a:spcAft>
            </a:pPr>
            <a:r>
              <a:rPr lang="en-US" sz="1100" dirty="0"/>
              <a:t>I visited Derek in hospital to explore his views. As Derek has autism and tends to dominate conversations, I provided small prompts and redirected him when needed. This approach revealed:​</a:t>
            </a:r>
          </a:p>
          <a:p>
            <a:pPr fontAlgn="base">
              <a:lnSpc>
                <a:spcPct val="90000"/>
              </a:lnSpc>
              <a:spcAft>
                <a:spcPts val="600"/>
              </a:spcAft>
            </a:pPr>
            <a:r>
              <a:rPr lang="en-US" sz="1100" dirty="0"/>
              <a:t>•            His awareness of declining health and frequent falls​</a:t>
            </a:r>
          </a:p>
          <a:p>
            <a:pPr fontAlgn="base">
              <a:lnSpc>
                <a:spcPct val="90000"/>
              </a:lnSpc>
              <a:spcAft>
                <a:spcPts val="600"/>
              </a:spcAft>
            </a:pPr>
            <a:r>
              <a:rPr lang="en-US" sz="1100" dirty="0"/>
              <a:t>•            Recognition that his generosity was being exploited​</a:t>
            </a:r>
          </a:p>
          <a:p>
            <a:pPr fontAlgn="base">
              <a:lnSpc>
                <a:spcPct val="90000"/>
              </a:lnSpc>
              <a:spcAft>
                <a:spcPts val="600"/>
              </a:spcAft>
            </a:pPr>
            <a:r>
              <a:rPr lang="en-US" sz="1100" dirty="0"/>
              <a:t>•            Desire to remain at his own property and repair it​</a:t>
            </a:r>
          </a:p>
          <a:p>
            <a:pPr fontAlgn="base">
              <a:lnSpc>
                <a:spcPct val="90000"/>
              </a:lnSpc>
              <a:spcAft>
                <a:spcPts val="600"/>
              </a:spcAft>
            </a:pPr>
            <a:r>
              <a:rPr lang="en-US" sz="1100" dirty="0"/>
              <a:t>•            Acceptance that his tenancy property was cluttered but embarrassment about support​</a:t>
            </a:r>
          </a:p>
          <a:p>
            <a:pPr fontAlgn="base">
              <a:lnSpc>
                <a:spcPct val="90000"/>
              </a:lnSpc>
              <a:spcAft>
                <a:spcPts val="600"/>
              </a:spcAft>
            </a:pPr>
            <a:r>
              <a:rPr lang="en-US" sz="1100" dirty="0"/>
              <a:t>​</a:t>
            </a:r>
          </a:p>
          <a:p>
            <a:pPr fontAlgn="base">
              <a:lnSpc>
                <a:spcPct val="90000"/>
              </a:lnSpc>
              <a:spcAft>
                <a:spcPts val="600"/>
              </a:spcAft>
            </a:pPr>
            <a:r>
              <a:rPr lang="en-US" sz="1100" b="1" dirty="0"/>
              <a:t>Planning and Options</a:t>
            </a:r>
            <a:r>
              <a:rPr lang="en-US" sz="1100" dirty="0"/>
              <a:t>​</a:t>
            </a:r>
          </a:p>
          <a:p>
            <a:pPr fontAlgn="base">
              <a:lnSpc>
                <a:spcPct val="90000"/>
              </a:lnSpc>
              <a:spcAft>
                <a:spcPts val="600"/>
              </a:spcAft>
            </a:pPr>
            <a:r>
              <a:rPr lang="en-US" sz="1100" dirty="0"/>
              <a:t>Ahead of a safeguarding/discharge meeting, I sent Derek a letter outlining concerns, potential risks (e.g., falls leading to prolonged immobility and health/property decline), and discharge options: respite with cleaning, For Housing guest room with cleaning, community support at home, or no support. He was asked to reflect and share his views.​</a:t>
            </a:r>
          </a:p>
          <a:p>
            <a:pPr fontAlgn="base">
              <a:lnSpc>
                <a:spcPct val="90000"/>
              </a:lnSpc>
              <a:spcAft>
                <a:spcPts val="600"/>
              </a:spcAft>
            </a:pPr>
            <a:r>
              <a:rPr lang="en-US" sz="1100" dirty="0"/>
              <a:t>At the meeting, although he hadn’t completed the form, Derek demonstrated understanding of the options and discussed pros and cons. He agreed to limited support on his terms, including referrals for smoke detectors, a key safe, and tenancy sustainment.​</a:t>
            </a:r>
          </a:p>
          <a:p>
            <a:pPr fontAlgn="base">
              <a:lnSpc>
                <a:spcPct val="90000"/>
              </a:lnSpc>
              <a:spcAft>
                <a:spcPts val="600"/>
              </a:spcAft>
            </a:pPr>
            <a:r>
              <a:rPr lang="en-US" sz="1100" dirty="0"/>
              <a:t>​</a:t>
            </a:r>
          </a:p>
          <a:p>
            <a:pPr fontAlgn="base">
              <a:lnSpc>
                <a:spcPct val="90000"/>
              </a:lnSpc>
              <a:spcAft>
                <a:spcPts val="600"/>
              </a:spcAft>
            </a:pPr>
            <a:r>
              <a:rPr lang="en-US" sz="1100" b="1" dirty="0"/>
              <a:t>Ongoing Work</a:t>
            </a:r>
            <a:r>
              <a:rPr lang="en-US" sz="1100" dirty="0"/>
              <a:t>​</a:t>
            </a:r>
          </a:p>
          <a:p>
            <a:pPr fontAlgn="base">
              <a:lnSpc>
                <a:spcPct val="90000"/>
              </a:lnSpc>
              <a:spcAft>
                <a:spcPts val="600"/>
              </a:spcAft>
            </a:pPr>
            <a:r>
              <a:rPr lang="en-US" sz="1100" dirty="0"/>
              <a:t>Through relationship building, Derek agreed to consider decluttering support. However, following further hospital admissions with similar symptoms, he declined cleaning services on discharge. Concerns grew about his ability to weigh information, leading to advocacy involvement and BI decisions. Despite this, Derek remained consulted and involved. Trust built through our relationship enabled practical interventions (heating repair, kitchen and fridge tidying) while he was in hospital, with his consent. He was discharged with Home First support.</a:t>
            </a:r>
          </a:p>
          <a:p>
            <a:pPr indent="-228600">
              <a:lnSpc>
                <a:spcPct val="90000"/>
              </a:lnSpc>
              <a:spcAft>
                <a:spcPts val="600"/>
              </a:spcAft>
              <a:buFont typeface="Arial" panose="020B0604020202020204" pitchFamily="34" charset="0"/>
              <a:buChar char="•"/>
            </a:pPr>
            <a:endParaRPr lang="en-US" sz="700" dirty="0"/>
          </a:p>
        </p:txBody>
      </p:sp>
    </p:spTree>
    <p:extLst>
      <p:ext uri="{BB962C8B-B14F-4D97-AF65-F5344CB8AC3E}">
        <p14:creationId xmlns:p14="http://schemas.microsoft.com/office/powerpoint/2010/main" val="3018227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56E3AA-229D-9467-A5D3-E44D157C8114}"/>
              </a:ext>
            </a:extLst>
          </p:cNvPr>
          <p:cNvSpPr>
            <a:spLocks noGrp="1"/>
          </p:cNvSpPr>
          <p:nvPr>
            <p:ph type="title"/>
          </p:nvPr>
        </p:nvSpPr>
        <p:spPr>
          <a:xfrm>
            <a:off x="841248" y="548640"/>
            <a:ext cx="3467862" cy="2731770"/>
          </a:xfrm>
        </p:spPr>
        <p:txBody>
          <a:bodyPr vert="horz" lIns="91440" tIns="45720" rIns="91440" bIns="45720" rtlCol="0" anchor="ctr">
            <a:normAutofit fontScale="90000"/>
          </a:bodyPr>
          <a:lstStyle/>
          <a:p>
            <a:r>
              <a:rPr lang="en-US" sz="5400" kern="1200" dirty="0">
                <a:solidFill>
                  <a:schemeClr val="tx1"/>
                </a:solidFill>
                <a:latin typeface="+mj-lt"/>
                <a:ea typeface="+mj-ea"/>
                <a:cs typeface="+mj-cs"/>
              </a:rPr>
              <a:t>Partnership working and sharing information</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D66A3A-E0E2-32F1-D1AC-FF6F99CF2894}"/>
              </a:ext>
            </a:extLst>
          </p:cNvPr>
          <p:cNvSpPr txBox="1"/>
          <p:nvPr/>
        </p:nvSpPr>
        <p:spPr>
          <a:xfrm>
            <a:off x="4775119" y="119199"/>
            <a:ext cx="7779593" cy="6858000"/>
          </a:xfrm>
          <a:prstGeom prst="rect">
            <a:avLst/>
          </a:prstGeom>
        </p:spPr>
        <p:txBody>
          <a:bodyPr vert="horz" lIns="91440" tIns="45720" rIns="91440" bIns="45720" rtlCol="0" anchor="ctr">
            <a:normAutofit fontScale="92500" lnSpcReduction="10000"/>
          </a:bodyPr>
          <a:lstStyle/>
          <a:p>
            <a:pPr fontAlgn="t">
              <a:lnSpc>
                <a:spcPct val="90000"/>
              </a:lnSpc>
              <a:spcAft>
                <a:spcPts val="600"/>
              </a:spcAft>
            </a:pPr>
            <a:r>
              <a:rPr lang="en-US" sz="1400" dirty="0"/>
              <a:t>Self-neglect is multi-dimensional, requiring coordinated responses from different agencies. Safeguarding Adult Reviews often highlight failures in multi-agency working as a key factor in poor outcomes.</a:t>
            </a:r>
          </a:p>
          <a:p>
            <a:pPr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1" dirty="0"/>
              <a:t>Key Challenges and Solutions</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Shared Understanding of Thresholds</a:t>
            </a:r>
            <a:br>
              <a:rPr lang="en-US" sz="1400" dirty="0"/>
            </a:br>
            <a:r>
              <a:rPr lang="en-US" sz="1400" dirty="0"/>
              <a:t>Agencies must agree when collective concern and action are warranted.</a:t>
            </a:r>
            <a:br>
              <a:rPr lang="en-US" sz="1400" dirty="0"/>
            </a:br>
            <a:r>
              <a:rPr lang="en-US" sz="1400" i="1" dirty="0"/>
              <a:t>Tools:</a:t>
            </a:r>
            <a:endParaRPr lang="en-US" sz="1400" dirty="0"/>
          </a:p>
          <a:p>
            <a:pPr marL="742950" lvl="1" indent="-228600" fontAlgn="t">
              <a:lnSpc>
                <a:spcPct val="90000"/>
              </a:lnSpc>
              <a:spcAft>
                <a:spcPts val="600"/>
              </a:spcAft>
              <a:buFont typeface="Arial" panose="020B0604020202020204" pitchFamily="34" charset="0"/>
              <a:buChar char="•"/>
            </a:pPr>
            <a:r>
              <a:rPr lang="en-US" sz="1400" dirty="0"/>
              <a:t>Clutter-rating images to gauge severity</a:t>
            </a:r>
          </a:p>
          <a:p>
            <a:pPr marL="742950" lvl="1" indent="-228600" fontAlgn="t">
              <a:lnSpc>
                <a:spcPct val="90000"/>
              </a:lnSpc>
              <a:spcAft>
                <a:spcPts val="600"/>
              </a:spcAft>
              <a:buFont typeface="Arial" panose="020B0604020202020204" pitchFamily="34" charset="0"/>
              <a:buChar char="•"/>
            </a:pPr>
            <a:r>
              <a:rPr lang="en-US" sz="1400" dirty="0"/>
              <a:t>Salford Safeguarding Adults Board Multi Agency Safeguarding Policy and Procedure</a:t>
            </a:r>
          </a:p>
          <a:p>
            <a:pPr marL="742950" lvl="1"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1" dirty="0"/>
              <a:t>Duties of Cooperation</a:t>
            </a:r>
            <a:br>
              <a:rPr lang="en-US" sz="1400" dirty="0"/>
            </a:br>
            <a:r>
              <a:rPr lang="en-US" sz="1400" dirty="0"/>
              <a:t>Refer explicitly to Care Act 2014 Sections 6 &amp; 7.</a:t>
            </a:r>
            <a:br>
              <a:rPr lang="en-US" sz="1400" dirty="0"/>
            </a:br>
            <a:r>
              <a:rPr lang="en-US" sz="1400" dirty="0"/>
              <a:t>Use escalation policies to resolve inter-agency disputes – SSAB have an escalation Policy</a:t>
            </a:r>
          </a:p>
          <a:p>
            <a:pPr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1" dirty="0"/>
              <a:t>Clear Lead Agency &amp; Coordinated Plan</a:t>
            </a:r>
            <a:br>
              <a:rPr lang="en-US" sz="1400" dirty="0"/>
            </a:br>
            <a:r>
              <a:rPr lang="en-US" sz="1400" dirty="0"/>
              <a:t>Agree on a lead agency and ensure all perspectives on risks and motivations are considered.</a:t>
            </a:r>
            <a:br>
              <a:rPr lang="en-US" sz="1400" dirty="0"/>
            </a:br>
            <a:r>
              <a:rPr lang="en-US" sz="1400" i="1" dirty="0"/>
              <a:t>(Braye et al., 2015; Brown &amp; Pain, 2014; Koenig et al., 2010)</a:t>
            </a:r>
          </a:p>
          <a:p>
            <a:pPr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1" dirty="0"/>
              <a:t>Forums for Information Exchange</a:t>
            </a:r>
            <a:br>
              <a:rPr lang="en-US" sz="1400" dirty="0"/>
            </a:br>
            <a:r>
              <a:rPr lang="en-US" sz="1400" dirty="0"/>
              <a:t>Different agencies often hold different views on self neglect—forums such as safeguarding or MDT meetings help align approaches.</a:t>
            </a:r>
            <a:br>
              <a:rPr lang="en-US" sz="1400" dirty="0"/>
            </a:br>
            <a:r>
              <a:rPr lang="en-US" sz="1400" dirty="0"/>
              <a:t>Social workers may act as mediators, bridging positions and advocating for the person.</a:t>
            </a:r>
          </a:p>
          <a:p>
            <a:pPr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1" dirty="0"/>
              <a:t>Proportionate Information Sharing</a:t>
            </a:r>
            <a:br>
              <a:rPr lang="en-US" sz="1400" dirty="0"/>
            </a:br>
            <a:r>
              <a:rPr lang="en-US" sz="1400" dirty="0"/>
              <a:t>Especially important when legal measures (e.g., safeguarding, environmental health, tenancy, animal welfare) are being considered.</a:t>
            </a:r>
          </a:p>
          <a:p>
            <a:pPr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1" dirty="0"/>
              <a:t>THINK FAMILY</a:t>
            </a:r>
          </a:p>
          <a:p>
            <a:pPr fontAlgn="t">
              <a:lnSpc>
                <a:spcPct val="90000"/>
              </a:lnSpc>
              <a:spcAft>
                <a:spcPts val="600"/>
              </a:spcAft>
            </a:pPr>
            <a:r>
              <a:rPr lang="en-US" sz="1400" dirty="0"/>
              <a:t>Safeguarding children and young people is everyone’s responsibility. When working with adults, be alert to issues affecting children in the household. Ensure appropriate referrals and support for the whole family. </a:t>
            </a:r>
            <a:r>
              <a:rPr lang="en-US" sz="1400" u="sng" dirty="0">
                <a:hlinkClick r:id="rId3"/>
              </a:rPr>
              <a:t>Think Family | Salford Safeguarding Adults Board</a:t>
            </a:r>
            <a:endParaRPr lang="en-US" sz="1400" dirty="0"/>
          </a:p>
          <a:p>
            <a:pPr indent="-228600">
              <a:lnSpc>
                <a:spcPct val="90000"/>
              </a:lnSpc>
              <a:spcAft>
                <a:spcPts val="600"/>
              </a:spcAft>
              <a:buFont typeface="Arial" panose="020B0604020202020204" pitchFamily="34" charset="0"/>
              <a:buChar char="•"/>
            </a:pPr>
            <a:endParaRPr lang="en-US" sz="900" dirty="0"/>
          </a:p>
        </p:txBody>
      </p:sp>
      <p:pic>
        <p:nvPicPr>
          <p:cNvPr id="3" name="Picture 2">
            <a:extLst>
              <a:ext uri="{FF2B5EF4-FFF2-40B4-BE49-F238E27FC236}">
                <a16:creationId xmlns:a16="http://schemas.microsoft.com/office/drawing/2014/main" id="{DA5A9695-F20D-7369-2C44-0A5078120D4D}"/>
              </a:ext>
            </a:extLst>
          </p:cNvPr>
          <p:cNvPicPr>
            <a:picLocks noChangeAspect="1"/>
          </p:cNvPicPr>
          <p:nvPr/>
        </p:nvPicPr>
        <p:blipFill>
          <a:blip r:embed="rId4"/>
          <a:stretch>
            <a:fillRect/>
          </a:stretch>
        </p:blipFill>
        <p:spPr>
          <a:xfrm>
            <a:off x="1335047" y="3660050"/>
            <a:ext cx="2105025" cy="2171700"/>
          </a:xfrm>
          <a:prstGeom prst="rect">
            <a:avLst/>
          </a:prstGeom>
        </p:spPr>
      </p:pic>
    </p:spTree>
    <p:extLst>
      <p:ext uri="{BB962C8B-B14F-4D97-AF65-F5344CB8AC3E}">
        <p14:creationId xmlns:p14="http://schemas.microsoft.com/office/powerpoint/2010/main" val="2792350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B7169B8-2507-43F4-A148-FA791CD9C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F08867-28C3-1C8B-EAC0-F9A3FDFE74DC}"/>
              </a:ext>
            </a:extLst>
          </p:cNvPr>
          <p:cNvSpPr>
            <a:spLocks noGrp="1"/>
          </p:cNvSpPr>
          <p:nvPr>
            <p:ph type="title"/>
          </p:nvPr>
        </p:nvSpPr>
        <p:spPr>
          <a:xfrm>
            <a:off x="623622" y="3163073"/>
            <a:ext cx="2714285" cy="3317613"/>
          </a:xfrm>
        </p:spPr>
        <p:txBody>
          <a:bodyPr vert="horz" lIns="91440" tIns="45720" rIns="91440" bIns="45720" rtlCol="0" anchor="b">
            <a:normAutofit fontScale="90000"/>
          </a:bodyPr>
          <a:lstStyle/>
          <a:p>
            <a:r>
              <a:rPr lang="en-US" sz="4800" kern="1200" dirty="0">
                <a:solidFill>
                  <a:schemeClr val="tx1"/>
                </a:solidFill>
                <a:latin typeface="+mj-lt"/>
                <a:ea typeface="+mj-ea"/>
                <a:cs typeface="+mj-cs"/>
              </a:rPr>
              <a:t>Salford</a:t>
            </a:r>
            <a:r>
              <a:rPr lang="en-US" sz="6000" kern="1200" dirty="0">
                <a:solidFill>
                  <a:schemeClr val="tx1"/>
                </a:solidFill>
                <a:latin typeface="+mj-lt"/>
                <a:ea typeface="+mj-ea"/>
                <a:cs typeface="+mj-cs"/>
              </a:rPr>
              <a:t> </a:t>
            </a:r>
            <a:r>
              <a:rPr lang="en-US" sz="4800" kern="1200" dirty="0">
                <a:solidFill>
                  <a:schemeClr val="tx1"/>
                </a:solidFill>
                <a:latin typeface="+mj-lt"/>
                <a:ea typeface="+mj-ea"/>
                <a:cs typeface="+mj-cs"/>
              </a:rPr>
              <a:t>High Risk Advisory Panel (SHRAP)</a:t>
            </a:r>
            <a:br>
              <a:rPr lang="en-US" sz="4800" kern="1200" dirty="0">
                <a:solidFill>
                  <a:schemeClr val="tx1"/>
                </a:solidFill>
                <a:latin typeface="+mj-lt"/>
                <a:ea typeface="+mj-ea"/>
                <a:cs typeface="+mj-cs"/>
              </a:rPr>
            </a:br>
            <a:br>
              <a:rPr lang="en-US" sz="4800" kern="1200" dirty="0">
                <a:solidFill>
                  <a:schemeClr val="tx1"/>
                </a:solidFill>
                <a:latin typeface="+mj-lt"/>
                <a:ea typeface="+mj-ea"/>
                <a:cs typeface="+mj-cs"/>
              </a:rPr>
            </a:br>
            <a:r>
              <a:rPr lang="en-US" sz="1600" dirty="0">
                <a:solidFill>
                  <a:schemeClr val="tx1">
                    <a:alpha val="80000"/>
                  </a:schemeClr>
                </a:solidFill>
              </a:rPr>
              <a:t>If you are interested in shadowing a SHRAP meeting, then please contact </a:t>
            </a:r>
            <a:r>
              <a:rPr lang="en-US" sz="1600" u="sng" dirty="0">
                <a:solidFill>
                  <a:schemeClr val="tx1">
                    <a:alpha val="80000"/>
                  </a:schemeClr>
                </a:solidFill>
                <a:hlinkClick r:id="rId3"/>
              </a:rPr>
              <a:t>adultpanel@nca.nhs.uk</a:t>
            </a:r>
            <a:r>
              <a:rPr lang="en-US" sz="1600" dirty="0">
                <a:solidFill>
                  <a:schemeClr val="tx1">
                    <a:alpha val="80000"/>
                  </a:schemeClr>
                </a:solidFill>
              </a:rPr>
              <a:t> to request this.</a:t>
            </a:r>
            <a:br>
              <a:rPr lang="en-US" sz="4800" dirty="0">
                <a:solidFill>
                  <a:schemeClr val="tx1">
                    <a:alpha val="80000"/>
                  </a:schemeClr>
                </a:solidFill>
              </a:rPr>
            </a:br>
            <a:br>
              <a:rPr lang="en-US" sz="4800" kern="1200" dirty="0">
                <a:solidFill>
                  <a:schemeClr val="tx1"/>
                </a:solidFill>
                <a:latin typeface="+mj-lt"/>
                <a:ea typeface="+mj-ea"/>
                <a:cs typeface="+mj-cs"/>
              </a:rPr>
            </a:br>
            <a:endParaRPr lang="en-US" sz="6000" kern="1200" dirty="0">
              <a:solidFill>
                <a:schemeClr val="tx1"/>
              </a:solidFill>
              <a:latin typeface="+mj-lt"/>
              <a:ea typeface="+mj-ea"/>
              <a:cs typeface="+mj-cs"/>
            </a:endParaRPr>
          </a:p>
        </p:txBody>
      </p:sp>
      <p:cxnSp>
        <p:nvCxnSpPr>
          <p:cNvPr id="10" name="Straight Connector 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8A6C276B-6B1A-531C-70E7-AF1F9347E5AE}"/>
              </a:ext>
            </a:extLst>
          </p:cNvPr>
          <p:cNvSpPr txBox="1"/>
          <p:nvPr/>
        </p:nvSpPr>
        <p:spPr>
          <a:xfrm>
            <a:off x="3337907" y="234564"/>
            <a:ext cx="8701052" cy="6476067"/>
          </a:xfrm>
          <a:prstGeom prst="rect">
            <a:avLst/>
          </a:prstGeom>
        </p:spPr>
        <p:txBody>
          <a:bodyPr vert="horz" lIns="91440" tIns="45720" rIns="91440" bIns="45720" rtlCol="0" anchor="b">
            <a:normAutofit fontScale="92500" lnSpcReduction="10000"/>
          </a:bodyPr>
          <a:lstStyle/>
          <a:p>
            <a:pPr marL="285750" indent="-285750" fontAlgn="base">
              <a:lnSpc>
                <a:spcPct val="90000"/>
              </a:lnSpc>
              <a:buFont typeface="Arial" panose="020B0604020202020204" pitchFamily="34" charset="0"/>
              <a:buChar char="•"/>
            </a:pPr>
            <a:r>
              <a:rPr lang="en-US" sz="1700" dirty="0">
                <a:solidFill>
                  <a:schemeClr val="tx1">
                    <a:alpha val="80000"/>
                  </a:schemeClr>
                </a:solidFill>
              </a:rPr>
              <a:t>The Salford High Risk Advisory Panel (SHRAP) is to support professionals working with adults who have complex needs and are at high risk of harm.​</a:t>
            </a:r>
          </a:p>
          <a:p>
            <a:pPr fontAlgn="base">
              <a:lnSpc>
                <a:spcPct val="90000"/>
              </a:lnSpc>
            </a:pPr>
            <a:endParaRPr lang="en-US" sz="1700" dirty="0">
              <a:solidFill>
                <a:schemeClr val="tx1">
                  <a:alpha val="80000"/>
                </a:schemeClr>
              </a:solidFill>
            </a:endParaRPr>
          </a:p>
          <a:p>
            <a:pPr marL="285750" indent="-285750" fontAlgn="base">
              <a:lnSpc>
                <a:spcPct val="90000"/>
              </a:lnSpc>
              <a:buFont typeface="Arial" panose="020B0604020202020204" pitchFamily="34" charset="0"/>
              <a:buChar char="•"/>
            </a:pPr>
            <a:r>
              <a:rPr lang="en-US" sz="1700" dirty="0">
                <a:solidFill>
                  <a:schemeClr val="tx1">
                    <a:alpha val="80000"/>
                  </a:schemeClr>
                </a:solidFill>
              </a:rPr>
              <a:t>Panel introduced following learning from Safeguarding Adult Reviews ‘SAR Andy’ &amp; ‘SAR Eric’</a:t>
            </a:r>
          </a:p>
          <a:p>
            <a:pPr fontAlgn="base">
              <a:lnSpc>
                <a:spcPct val="90000"/>
              </a:lnSpc>
            </a:pPr>
            <a:r>
              <a:rPr lang="en-US" sz="1700" dirty="0">
                <a:solidFill>
                  <a:schemeClr val="tx1">
                    <a:alpha val="80000"/>
                  </a:schemeClr>
                </a:solidFill>
              </a:rPr>
              <a:t>​</a:t>
            </a:r>
          </a:p>
          <a:p>
            <a:pPr fontAlgn="base">
              <a:lnSpc>
                <a:spcPct val="90000"/>
              </a:lnSpc>
            </a:pPr>
            <a:endParaRPr lang="en-US" sz="1700" dirty="0">
              <a:solidFill>
                <a:schemeClr val="tx1">
                  <a:alpha val="80000"/>
                </a:schemeClr>
              </a:solidFill>
            </a:endParaRPr>
          </a:p>
          <a:p>
            <a:pPr marL="285750" indent="-285750" fontAlgn="base">
              <a:lnSpc>
                <a:spcPct val="90000"/>
              </a:lnSpc>
              <a:buFont typeface="Arial" panose="020B0604020202020204" pitchFamily="34" charset="0"/>
              <a:buChar char="•"/>
            </a:pPr>
            <a:r>
              <a:rPr lang="en-US" sz="1700" dirty="0">
                <a:solidFill>
                  <a:schemeClr val="tx1">
                    <a:alpha val="80000"/>
                  </a:schemeClr>
                </a:solidFill>
              </a:rPr>
              <a:t>The panel provides a multi-agency risk enablement approach to advice and support in situations where:​</a:t>
            </a:r>
          </a:p>
          <a:p>
            <a:pPr fontAlgn="base">
              <a:lnSpc>
                <a:spcPct val="90000"/>
              </a:lnSpc>
            </a:pPr>
            <a:r>
              <a:rPr lang="en-US" sz="1700" dirty="0">
                <a:solidFill>
                  <a:schemeClr val="tx1">
                    <a:alpha val="80000"/>
                  </a:schemeClr>
                </a:solidFill>
              </a:rPr>
              <a:t>​</a:t>
            </a:r>
          </a:p>
          <a:p>
            <a:pPr algn="ctr" fontAlgn="base">
              <a:lnSpc>
                <a:spcPct val="90000"/>
              </a:lnSpc>
            </a:pPr>
            <a:r>
              <a:rPr lang="en-US" sz="1700" i="1" dirty="0">
                <a:solidFill>
                  <a:schemeClr val="tx1">
                    <a:alpha val="80000"/>
                  </a:schemeClr>
                </a:solidFill>
              </a:rPr>
              <a:t>1) The adult has care and support needs under the Care Act​</a:t>
            </a:r>
          </a:p>
          <a:p>
            <a:pPr algn="ctr" fontAlgn="base">
              <a:lnSpc>
                <a:spcPct val="90000"/>
              </a:lnSpc>
            </a:pPr>
            <a:r>
              <a:rPr lang="en-US" sz="1700" i="1" dirty="0">
                <a:solidFill>
                  <a:schemeClr val="tx1">
                    <a:alpha val="80000"/>
                  </a:schemeClr>
                </a:solidFill>
              </a:rPr>
              <a:t>2) The adult is at risk of death, severe harm, or self-neglect​</a:t>
            </a:r>
          </a:p>
          <a:p>
            <a:pPr algn="ctr" fontAlgn="base">
              <a:lnSpc>
                <a:spcPct val="90000"/>
              </a:lnSpc>
            </a:pPr>
            <a:r>
              <a:rPr lang="en-US" sz="1700" b="1" i="1" dirty="0">
                <a:solidFill>
                  <a:schemeClr val="tx1">
                    <a:alpha val="80000"/>
                  </a:schemeClr>
                </a:solidFill>
              </a:rPr>
              <a:t>AND ​</a:t>
            </a:r>
          </a:p>
          <a:p>
            <a:pPr algn="ctr" fontAlgn="base">
              <a:lnSpc>
                <a:spcPct val="90000"/>
              </a:lnSpc>
            </a:pPr>
            <a:r>
              <a:rPr lang="en-US" sz="1700" i="1" dirty="0">
                <a:solidFill>
                  <a:schemeClr val="tx1">
                    <a:alpha val="80000"/>
                  </a:schemeClr>
                </a:solidFill>
              </a:rPr>
              <a:t>3) Single agency / multi agency responses have been unable to reduce the level of risk ​</a:t>
            </a:r>
            <a:endParaRPr lang="en-US" sz="1700" dirty="0">
              <a:solidFill>
                <a:schemeClr val="tx1">
                  <a:alpha val="80000"/>
                </a:schemeClr>
              </a:solidFill>
            </a:endParaRPr>
          </a:p>
          <a:p>
            <a:pPr algn="ctr" fontAlgn="base">
              <a:lnSpc>
                <a:spcPct val="90000"/>
              </a:lnSpc>
            </a:pPr>
            <a:endParaRPr lang="en-US" sz="1700" dirty="0">
              <a:solidFill>
                <a:schemeClr val="tx1">
                  <a:alpha val="80000"/>
                </a:schemeClr>
              </a:solidFill>
            </a:endParaRPr>
          </a:p>
          <a:p>
            <a:pPr marL="285750" indent="-285750" fontAlgn="base">
              <a:lnSpc>
                <a:spcPct val="90000"/>
              </a:lnSpc>
              <a:buFont typeface="Arial" panose="020B0604020202020204" pitchFamily="34" charset="0"/>
              <a:buChar char="•"/>
            </a:pPr>
            <a:r>
              <a:rPr lang="en-US" dirty="0">
                <a:solidFill>
                  <a:schemeClr val="tx1">
                    <a:alpha val="80000"/>
                  </a:schemeClr>
                </a:solidFill>
              </a:rPr>
              <a:t>If the adult lacks capacity in decisions causing the risk, then action should be taken under the Mental Capacity Act in the adults’ best interests.​</a:t>
            </a:r>
          </a:p>
          <a:p>
            <a:pPr fontAlgn="base">
              <a:lnSpc>
                <a:spcPct val="90000"/>
              </a:lnSpc>
            </a:pPr>
            <a:endParaRPr lang="en-US" sz="1700" dirty="0">
              <a:solidFill>
                <a:schemeClr val="tx1">
                  <a:alpha val="80000"/>
                </a:schemeClr>
              </a:solidFill>
            </a:endParaRPr>
          </a:p>
          <a:p>
            <a:pPr fontAlgn="base">
              <a:lnSpc>
                <a:spcPct val="90000"/>
              </a:lnSpc>
            </a:pPr>
            <a:r>
              <a:rPr lang="en-US" sz="1700" dirty="0">
                <a:solidFill>
                  <a:schemeClr val="tx1">
                    <a:alpha val="80000"/>
                  </a:schemeClr>
                </a:solidFill>
              </a:rPr>
              <a:t>​</a:t>
            </a:r>
          </a:p>
          <a:p>
            <a:pPr marL="285750" indent="-285750" fontAlgn="base">
              <a:lnSpc>
                <a:spcPct val="90000"/>
              </a:lnSpc>
              <a:buFont typeface="Arial" panose="020B0604020202020204" pitchFamily="34" charset="0"/>
              <a:buChar char="•"/>
            </a:pPr>
            <a:r>
              <a:rPr lang="en-US" sz="1700" dirty="0">
                <a:solidFill>
                  <a:schemeClr val="tx1">
                    <a:alpha val="80000"/>
                  </a:schemeClr>
                </a:solidFill>
              </a:rPr>
              <a:t>The Panel has an advisory and supportive function and ensure all statutory responsibilities have been met – the  agency statutory duties and responsibilities remain with the relevant agencies. ​</a:t>
            </a:r>
          </a:p>
          <a:p>
            <a:pPr fontAlgn="base">
              <a:lnSpc>
                <a:spcPct val="90000"/>
              </a:lnSpc>
            </a:pPr>
            <a:endParaRPr lang="en-US" sz="1700" dirty="0">
              <a:solidFill>
                <a:schemeClr val="tx1">
                  <a:alpha val="80000"/>
                </a:schemeClr>
              </a:solidFill>
            </a:endParaRPr>
          </a:p>
          <a:p>
            <a:pPr fontAlgn="base">
              <a:lnSpc>
                <a:spcPct val="90000"/>
              </a:lnSpc>
            </a:pPr>
            <a:r>
              <a:rPr lang="en-US" sz="1700" dirty="0">
                <a:solidFill>
                  <a:schemeClr val="tx1">
                    <a:alpha val="80000"/>
                  </a:schemeClr>
                </a:solidFill>
              </a:rPr>
              <a:t>​</a:t>
            </a:r>
          </a:p>
          <a:p>
            <a:pPr fontAlgn="base">
              <a:lnSpc>
                <a:spcPct val="90000"/>
              </a:lnSpc>
            </a:pPr>
            <a:r>
              <a:rPr lang="en-US" sz="1700" dirty="0">
                <a:solidFill>
                  <a:schemeClr val="tx1">
                    <a:alpha val="80000"/>
                  </a:schemeClr>
                </a:solidFill>
              </a:rPr>
              <a:t>Following this link </a:t>
            </a:r>
            <a:r>
              <a:rPr lang="en-US" sz="1700" u="sng" dirty="0">
                <a:solidFill>
                  <a:schemeClr val="tx1">
                    <a:alpha val="80000"/>
                  </a:schemeClr>
                </a:solidFill>
                <a:hlinkClick r:id="rId4"/>
              </a:rPr>
              <a:t>High Risk Advisory Panel | Salford Safeguarding Adults Board</a:t>
            </a:r>
            <a:r>
              <a:rPr lang="en-US" sz="1700" dirty="0">
                <a:solidFill>
                  <a:schemeClr val="tx1">
                    <a:alpha val="80000"/>
                  </a:schemeClr>
                </a:solidFill>
              </a:rPr>
              <a:t> you will be able to access the SHRAP:​</a:t>
            </a:r>
          </a:p>
          <a:p>
            <a:pPr fontAlgn="base">
              <a:lnSpc>
                <a:spcPct val="90000"/>
              </a:lnSpc>
            </a:pPr>
            <a:r>
              <a:rPr lang="en-US" sz="1700" dirty="0">
                <a:solidFill>
                  <a:schemeClr val="tx1">
                    <a:alpha val="80000"/>
                  </a:schemeClr>
                </a:solidFill>
              </a:rPr>
              <a:t>​</a:t>
            </a:r>
          </a:p>
          <a:p>
            <a:pPr marL="342900" indent="-285750" fontAlgn="base">
              <a:lnSpc>
                <a:spcPct val="90000"/>
              </a:lnSpc>
              <a:buFont typeface="Arial" panose="020B0604020202020204" pitchFamily="34" charset="0"/>
              <a:buChar char="•"/>
            </a:pPr>
            <a:r>
              <a:rPr lang="en-US" sz="1700" dirty="0">
                <a:solidFill>
                  <a:schemeClr val="tx1">
                    <a:alpha val="80000"/>
                  </a:schemeClr>
                </a:solidFill>
              </a:rPr>
              <a:t>Terms of reference​</a:t>
            </a:r>
          </a:p>
          <a:p>
            <a:pPr marL="342900" indent="-285750" fontAlgn="base">
              <a:lnSpc>
                <a:spcPct val="90000"/>
              </a:lnSpc>
              <a:buFont typeface="Arial" panose="020B0604020202020204" pitchFamily="34" charset="0"/>
              <a:buChar char="•"/>
            </a:pPr>
            <a:r>
              <a:rPr lang="en-US" sz="1700" dirty="0">
                <a:solidFill>
                  <a:schemeClr val="tx1">
                    <a:alpha val="80000"/>
                  </a:schemeClr>
                </a:solidFill>
              </a:rPr>
              <a:t>7 Minute Briefing​</a:t>
            </a:r>
          </a:p>
          <a:p>
            <a:pPr marL="342900" indent="-285750" fontAlgn="base">
              <a:lnSpc>
                <a:spcPct val="90000"/>
              </a:lnSpc>
              <a:buFont typeface="Arial" panose="020B0604020202020204" pitchFamily="34" charset="0"/>
              <a:buChar char="•"/>
            </a:pPr>
            <a:r>
              <a:rPr lang="en-US" sz="1700" dirty="0">
                <a:solidFill>
                  <a:schemeClr val="tx1">
                    <a:alpha val="80000"/>
                  </a:schemeClr>
                </a:solidFill>
              </a:rPr>
              <a:t>Referral Form​</a:t>
            </a:r>
          </a:p>
          <a:p>
            <a:pPr marL="342900" indent="-285750" fontAlgn="base">
              <a:lnSpc>
                <a:spcPct val="90000"/>
              </a:lnSpc>
              <a:buFont typeface="Arial" panose="020B0604020202020204" pitchFamily="34" charset="0"/>
              <a:buChar char="•"/>
            </a:pPr>
            <a:r>
              <a:rPr lang="en-US" sz="1700" dirty="0">
                <a:solidFill>
                  <a:schemeClr val="tx1">
                    <a:alpha val="80000"/>
                  </a:schemeClr>
                </a:solidFill>
              </a:rPr>
              <a:t>Checklist</a:t>
            </a:r>
          </a:p>
          <a:p>
            <a:pPr indent="-228600">
              <a:lnSpc>
                <a:spcPct val="90000"/>
              </a:lnSpc>
              <a:spcAft>
                <a:spcPts val="600"/>
              </a:spcAft>
              <a:buFont typeface="Arial" panose="020B0604020202020204" pitchFamily="34" charset="0"/>
              <a:buChar char="•"/>
            </a:pPr>
            <a:endParaRPr lang="en-US" sz="1100" dirty="0">
              <a:solidFill>
                <a:schemeClr val="tx1">
                  <a:alpha val="80000"/>
                </a:schemeClr>
              </a:solidFill>
            </a:endParaRPr>
          </a:p>
        </p:txBody>
      </p:sp>
    </p:spTree>
    <p:extLst>
      <p:ext uri="{BB962C8B-B14F-4D97-AF65-F5344CB8AC3E}">
        <p14:creationId xmlns:p14="http://schemas.microsoft.com/office/powerpoint/2010/main" val="730954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0122F7-3317-E81F-97E9-6BA4B955CFF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Self neglect and hoarding policies and procedures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8C27B39-C584-9B7C-E5B8-EF8D5381C4F3}"/>
              </a:ext>
            </a:extLst>
          </p:cNvPr>
          <p:cNvSpPr txBox="1"/>
          <p:nvPr/>
        </p:nvSpPr>
        <p:spPr>
          <a:xfrm>
            <a:off x="838200" y="1929384"/>
            <a:ext cx="10515600" cy="4251960"/>
          </a:xfrm>
          <a:prstGeom prst="rect">
            <a:avLst/>
          </a:prstGeom>
        </p:spPr>
        <p:txBody>
          <a:bodyPr vert="horz" lIns="91440" tIns="45720" rIns="91440" bIns="45720" rtlCol="0">
            <a:normAutofit/>
          </a:bodyPr>
          <a:lstStyle/>
          <a:p>
            <a:pPr fontAlgn="base">
              <a:lnSpc>
                <a:spcPct val="90000"/>
              </a:lnSpc>
              <a:spcAft>
                <a:spcPts val="600"/>
              </a:spcAft>
            </a:pPr>
            <a:r>
              <a:rPr lang="en-US" sz="1900" dirty="0"/>
              <a:t>Following this link </a:t>
            </a:r>
            <a:r>
              <a:rPr lang="en-US" sz="1900" u="sng" dirty="0">
                <a:hlinkClick r:id="rId2"/>
              </a:rPr>
              <a:t>Professionals | Salford Safeguarding Adults Board</a:t>
            </a:r>
            <a:r>
              <a:rPr lang="en-US" sz="1900" dirty="0"/>
              <a:t> you will be able to access:​</a:t>
            </a:r>
          </a:p>
          <a:p>
            <a:pPr fontAlgn="base">
              <a:lnSpc>
                <a:spcPct val="90000"/>
              </a:lnSpc>
              <a:spcAft>
                <a:spcPts val="600"/>
              </a:spcAft>
            </a:pPr>
            <a:r>
              <a:rPr lang="en-US" sz="1900" dirty="0"/>
              <a:t>​</a:t>
            </a:r>
          </a:p>
          <a:p>
            <a:pPr marL="400050" indent="-342900" fontAlgn="base">
              <a:lnSpc>
                <a:spcPct val="90000"/>
              </a:lnSpc>
              <a:spcAft>
                <a:spcPts val="600"/>
              </a:spcAft>
              <a:buFont typeface="Arial" panose="020B0604020202020204" pitchFamily="34" charset="0"/>
              <a:buChar char="•"/>
            </a:pPr>
            <a:r>
              <a:rPr lang="en-US" sz="1900" dirty="0"/>
              <a:t>Safeguarding Policy and Procedure​</a:t>
            </a:r>
          </a:p>
          <a:p>
            <a:pPr marL="400050" indent="-342900" fontAlgn="base">
              <a:lnSpc>
                <a:spcPct val="90000"/>
              </a:lnSpc>
              <a:spcAft>
                <a:spcPts val="600"/>
              </a:spcAft>
              <a:buFont typeface="Arial" panose="020B0604020202020204" pitchFamily="34" charset="0"/>
              <a:buChar char="•"/>
            </a:pPr>
            <a:r>
              <a:rPr lang="en-US" sz="1900" dirty="0"/>
              <a:t>Self Neglect Policy​</a:t>
            </a:r>
          </a:p>
          <a:p>
            <a:pPr marL="400050" indent="-342900" fontAlgn="base">
              <a:lnSpc>
                <a:spcPct val="90000"/>
              </a:lnSpc>
              <a:spcAft>
                <a:spcPts val="600"/>
              </a:spcAft>
              <a:buFont typeface="Arial" panose="020B0604020202020204" pitchFamily="34" charset="0"/>
              <a:buChar char="•"/>
            </a:pPr>
            <a:r>
              <a:rPr lang="en-US" sz="1900" dirty="0"/>
              <a:t>Multi Agency Escalation Policy and Procedure​</a:t>
            </a:r>
          </a:p>
          <a:p>
            <a:pPr marL="400050" indent="-342900" fontAlgn="base">
              <a:lnSpc>
                <a:spcPct val="90000"/>
              </a:lnSpc>
              <a:spcAft>
                <a:spcPts val="600"/>
              </a:spcAft>
              <a:buFont typeface="Arial" panose="020B0604020202020204" pitchFamily="34" charset="0"/>
              <a:buChar char="•"/>
            </a:pPr>
            <a:r>
              <a:rPr lang="en-US" sz="1900" dirty="0"/>
              <a:t>High Risk Advisory Panel information​</a:t>
            </a:r>
          </a:p>
          <a:p>
            <a:pPr fontAlgn="base">
              <a:lnSpc>
                <a:spcPct val="90000"/>
              </a:lnSpc>
              <a:spcAft>
                <a:spcPts val="600"/>
              </a:spcAft>
            </a:pPr>
            <a:r>
              <a:rPr lang="en-US" sz="1900" dirty="0"/>
              <a:t>​</a:t>
            </a:r>
          </a:p>
          <a:p>
            <a:pPr fontAlgn="base">
              <a:lnSpc>
                <a:spcPct val="90000"/>
              </a:lnSpc>
              <a:spcAft>
                <a:spcPts val="600"/>
              </a:spcAft>
            </a:pPr>
            <a:r>
              <a:rPr lang="en-US" sz="1900" dirty="0"/>
              <a:t>There is also a Self Neglect and Hoarding section on the A-Z  in the Information Hub with additional resources to support in this complex area of work.​</a:t>
            </a:r>
          </a:p>
          <a:p>
            <a:pPr fontAlgn="base">
              <a:lnSpc>
                <a:spcPct val="90000"/>
              </a:lnSpc>
              <a:spcAft>
                <a:spcPts val="600"/>
              </a:spcAft>
            </a:pPr>
            <a:r>
              <a:rPr lang="en-US" sz="1900" dirty="0"/>
              <a:t>​</a:t>
            </a:r>
          </a:p>
          <a:p>
            <a:pPr fontAlgn="base">
              <a:lnSpc>
                <a:spcPct val="90000"/>
              </a:lnSpc>
              <a:spcAft>
                <a:spcPts val="600"/>
              </a:spcAft>
            </a:pPr>
            <a:r>
              <a:rPr lang="en-US" sz="1900" u="sng" dirty="0">
                <a:hlinkClick r:id="rId3"/>
              </a:rPr>
              <a:t>Standard Operating Procedures and Practice Guidance A-Z – Salford Adult Social Care Information Hub</a:t>
            </a:r>
            <a:r>
              <a:rPr lang="en-US" sz="1900" dirty="0"/>
              <a:t>​</a:t>
            </a:r>
          </a:p>
          <a:p>
            <a:pPr indent="-228600">
              <a:lnSpc>
                <a:spcPct val="90000"/>
              </a:lnSpc>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3620418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F8F3B01-CFF9-4BD2-22A6-DED0432163D0}"/>
              </a:ext>
            </a:extLst>
          </p:cNvPr>
          <p:cNvSpPr>
            <a:spLocks noGrp="1"/>
          </p:cNvSpPr>
          <p:nvPr>
            <p:ph type="title"/>
          </p:nvPr>
        </p:nvSpPr>
        <p:spPr>
          <a:xfrm>
            <a:off x="838198" y="713312"/>
            <a:ext cx="4038600" cy="5431376"/>
          </a:xfrm>
        </p:spPr>
        <p:txBody>
          <a:bodyPr vert="horz" lIns="91440" tIns="45720" rIns="91440" bIns="45720" rtlCol="0" anchor="ctr">
            <a:normAutofit/>
          </a:bodyPr>
          <a:lstStyle/>
          <a:p>
            <a:r>
              <a:rPr lang="en-US" kern="1200" dirty="0">
                <a:solidFill>
                  <a:schemeClr val="tx1"/>
                </a:solidFill>
                <a:latin typeface="+mj-lt"/>
                <a:ea typeface="+mj-ea"/>
                <a:cs typeface="+mj-cs"/>
              </a:rPr>
              <a:t>Advocacy in self neglect and hoarding</a:t>
            </a:r>
          </a:p>
        </p:txBody>
      </p:sp>
      <p:sp>
        <p:nvSpPr>
          <p:cNvPr id="5" name="TextBox 4">
            <a:extLst>
              <a:ext uri="{FF2B5EF4-FFF2-40B4-BE49-F238E27FC236}">
                <a16:creationId xmlns:a16="http://schemas.microsoft.com/office/drawing/2014/main" id="{C7DA88D1-D2CA-91BF-381C-12E6C89CDA1B}"/>
              </a:ext>
            </a:extLst>
          </p:cNvPr>
          <p:cNvSpPr txBox="1"/>
          <p:nvPr/>
        </p:nvSpPr>
        <p:spPr>
          <a:xfrm>
            <a:off x="5511705" y="108856"/>
            <a:ext cx="6506124" cy="6749143"/>
          </a:xfrm>
          <a:prstGeom prst="rect">
            <a:avLst/>
          </a:prstGeom>
        </p:spPr>
        <p:txBody>
          <a:bodyPr vert="horz" lIns="91440" tIns="45720" rIns="91440" bIns="45720" rtlCol="0" anchor="ctr">
            <a:normAutofit/>
          </a:bodyPr>
          <a:lstStyle/>
          <a:p>
            <a:pPr fontAlgn="t">
              <a:lnSpc>
                <a:spcPct val="90000"/>
              </a:lnSpc>
              <a:spcAft>
                <a:spcPts val="600"/>
              </a:spcAft>
            </a:pPr>
            <a:r>
              <a:rPr lang="en-US" sz="1400" b="1" dirty="0"/>
              <a:t>What is Advocacy?</a:t>
            </a:r>
            <a:br>
              <a:rPr lang="en-US" sz="1400" dirty="0"/>
            </a:br>
            <a:r>
              <a:rPr lang="en-US" sz="1400" dirty="0"/>
              <a:t>Advocacy ensures individuals’ voices are heard and their rights upheld, especially when they face barriers to decision-making or accessing services.</a:t>
            </a:r>
          </a:p>
          <a:p>
            <a:pPr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1" dirty="0"/>
              <a:t>Care Act 2014 (Sections 67 &amp; 68)</a:t>
            </a:r>
          </a:p>
          <a:p>
            <a:pPr fontAlgn="t">
              <a:lnSpc>
                <a:spcPct val="90000"/>
              </a:lnSpc>
              <a:spcAft>
                <a:spcPts val="600"/>
              </a:spcAft>
            </a:pPr>
            <a:r>
              <a:rPr lang="en-US" sz="1400" dirty="0"/>
              <a:t>Duty to arrange an </a:t>
            </a:r>
            <a:r>
              <a:rPr lang="en-US" sz="1400" b="1" dirty="0"/>
              <a:t>Independent Advocate</a:t>
            </a:r>
            <a:r>
              <a:rPr lang="en-US" sz="1400" dirty="0"/>
              <a:t> if a person has substantial difficulty in understanding or contributing to social care processes. Applies to </a:t>
            </a:r>
            <a:r>
              <a:rPr lang="en-US" sz="1400" b="1" dirty="0"/>
              <a:t>needs assessments, care planning, and safeguarding enquiries</a:t>
            </a:r>
            <a:r>
              <a:rPr lang="en-US" sz="1400" dirty="0"/>
              <a:t>.</a:t>
            </a:r>
          </a:p>
          <a:p>
            <a:pPr marL="742950" lvl="1"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1" dirty="0"/>
              <a:t>Mental Capacity Act 2005 (Sections 35–41)</a:t>
            </a:r>
            <a:endParaRPr lang="en-US" sz="1400" dirty="0"/>
          </a:p>
          <a:p>
            <a:pPr fontAlgn="t">
              <a:lnSpc>
                <a:spcPct val="90000"/>
              </a:lnSpc>
              <a:spcAft>
                <a:spcPts val="600"/>
              </a:spcAft>
            </a:pPr>
            <a:r>
              <a:rPr lang="en-US" sz="1400" b="1" dirty="0"/>
              <a:t>Independent Mental Capacity Advocate (IMCA)</a:t>
            </a:r>
            <a:r>
              <a:rPr lang="en-US" sz="1400" dirty="0"/>
              <a:t> required when: </a:t>
            </a:r>
          </a:p>
          <a:p>
            <a:pPr marL="1143000" lvl="2" indent="-228600" fontAlgn="t">
              <a:lnSpc>
                <a:spcPct val="90000"/>
              </a:lnSpc>
              <a:spcAft>
                <a:spcPts val="600"/>
              </a:spcAft>
              <a:buFont typeface="Arial" panose="020B0604020202020204" pitchFamily="34" charset="0"/>
              <a:buChar char="•"/>
            </a:pPr>
            <a:r>
              <a:rPr lang="en-US" sz="1400" dirty="0"/>
              <a:t>Person lacks capacity for serious medical treatment or accommodation decisions</a:t>
            </a:r>
          </a:p>
          <a:p>
            <a:pPr marL="1143000" lvl="2" indent="-228600" fontAlgn="t">
              <a:lnSpc>
                <a:spcPct val="90000"/>
              </a:lnSpc>
              <a:spcAft>
                <a:spcPts val="600"/>
              </a:spcAft>
              <a:buFont typeface="Arial" panose="020B0604020202020204" pitchFamily="34" charset="0"/>
              <a:buChar char="•"/>
            </a:pPr>
            <a:r>
              <a:rPr lang="en-US" sz="1400" dirty="0"/>
              <a:t>No appropriate family/friends to consult</a:t>
            </a:r>
          </a:p>
          <a:p>
            <a:pPr marL="514350" lvl="1" fontAlgn="t">
              <a:lnSpc>
                <a:spcPct val="90000"/>
              </a:lnSpc>
              <a:spcAft>
                <a:spcPts val="600"/>
              </a:spcAft>
            </a:pPr>
            <a:endParaRPr lang="en-US" sz="1400" dirty="0"/>
          </a:p>
          <a:p>
            <a:pPr fontAlgn="t">
              <a:lnSpc>
                <a:spcPct val="90000"/>
              </a:lnSpc>
              <a:spcAft>
                <a:spcPts val="600"/>
              </a:spcAft>
            </a:pPr>
            <a:r>
              <a:rPr lang="en-US" sz="1400" b="1" dirty="0"/>
              <a:t>Why Advocacy Matters in Self-Neglect &amp; Hoarding</a:t>
            </a:r>
          </a:p>
          <a:p>
            <a:pPr indent="-228600" fontAlgn="t">
              <a:lnSpc>
                <a:spcPct val="90000"/>
              </a:lnSpc>
              <a:spcAft>
                <a:spcPts val="600"/>
              </a:spcAft>
              <a:buFont typeface="Arial" panose="020B0604020202020204" pitchFamily="34" charset="0"/>
              <a:buChar char="•"/>
            </a:pPr>
            <a:r>
              <a:rPr lang="en-US" sz="1400" dirty="0"/>
              <a:t>Supports </a:t>
            </a:r>
            <a:r>
              <a:rPr lang="en-US" sz="1400" b="1" dirty="0"/>
              <a:t>informed decision-making</a:t>
            </a:r>
            <a:r>
              <a:rPr lang="en-US" sz="1400" dirty="0"/>
              <a:t> and understanding of options.</a:t>
            </a:r>
          </a:p>
          <a:p>
            <a:pPr indent="-228600" fontAlgn="t">
              <a:lnSpc>
                <a:spcPct val="90000"/>
              </a:lnSpc>
              <a:spcAft>
                <a:spcPts val="600"/>
              </a:spcAft>
              <a:buFont typeface="Arial" panose="020B0604020202020204" pitchFamily="34" charset="0"/>
              <a:buChar char="•"/>
            </a:pPr>
            <a:r>
              <a:rPr lang="en-US" sz="1400" dirty="0"/>
              <a:t>Ensures </a:t>
            </a:r>
            <a:r>
              <a:rPr lang="en-US" sz="1400" b="1" dirty="0"/>
              <a:t>rights and wishes are respected</a:t>
            </a:r>
            <a:r>
              <a:rPr lang="en-US" sz="1400" dirty="0"/>
              <a:t>.</a:t>
            </a:r>
          </a:p>
          <a:p>
            <a:pPr indent="-228600" fontAlgn="t">
              <a:lnSpc>
                <a:spcPct val="90000"/>
              </a:lnSpc>
              <a:spcAft>
                <a:spcPts val="600"/>
              </a:spcAft>
              <a:buFont typeface="Arial" panose="020B0604020202020204" pitchFamily="34" charset="0"/>
              <a:buChar char="•"/>
            </a:pPr>
            <a:r>
              <a:rPr lang="en-US" sz="1400" dirty="0"/>
              <a:t>Facilitates </a:t>
            </a:r>
            <a:r>
              <a:rPr lang="en-US" sz="1400" b="1" dirty="0"/>
              <a:t>engagement with multi-agency plans</a:t>
            </a:r>
            <a:r>
              <a:rPr lang="en-US" sz="1400" dirty="0"/>
              <a:t>.</a:t>
            </a:r>
          </a:p>
          <a:p>
            <a:pPr indent="-228600" fontAlgn="t">
              <a:lnSpc>
                <a:spcPct val="90000"/>
              </a:lnSpc>
              <a:spcAft>
                <a:spcPts val="600"/>
              </a:spcAft>
              <a:buFont typeface="Arial" panose="020B0604020202020204" pitchFamily="34" charset="0"/>
              <a:buChar char="•"/>
            </a:pPr>
            <a:r>
              <a:rPr lang="en-US" sz="1400" dirty="0"/>
              <a:t>Reduces risk of </a:t>
            </a:r>
            <a:r>
              <a:rPr lang="en-US" sz="1400" b="1" dirty="0"/>
              <a:t>exclusion or coercion</a:t>
            </a:r>
            <a:r>
              <a:rPr lang="en-US" sz="1400" dirty="0"/>
              <a:t>.</a:t>
            </a:r>
          </a:p>
          <a:p>
            <a:pPr indent="-228600" fontAlgn="t">
              <a:lnSpc>
                <a:spcPct val="90000"/>
              </a:lnSpc>
              <a:spcAft>
                <a:spcPts val="600"/>
              </a:spcAft>
              <a:buFont typeface="Arial" panose="020B0604020202020204" pitchFamily="34" charset="0"/>
              <a:buChar char="•"/>
            </a:pPr>
            <a:endParaRPr lang="en-US" sz="1400" b="1" dirty="0"/>
          </a:p>
          <a:p>
            <a:pPr fontAlgn="t">
              <a:lnSpc>
                <a:spcPct val="90000"/>
              </a:lnSpc>
              <a:spcAft>
                <a:spcPts val="600"/>
              </a:spcAft>
            </a:pPr>
            <a:r>
              <a:rPr lang="en-US" sz="1400" b="1" dirty="0"/>
              <a:t>Types of Advocacy</a:t>
            </a:r>
          </a:p>
          <a:p>
            <a:pPr indent="-228600" fontAlgn="t">
              <a:lnSpc>
                <a:spcPct val="90000"/>
              </a:lnSpc>
              <a:spcAft>
                <a:spcPts val="600"/>
              </a:spcAft>
              <a:buFont typeface="Arial" panose="020B0604020202020204" pitchFamily="34" charset="0"/>
              <a:buChar char="•"/>
            </a:pPr>
            <a:r>
              <a:rPr lang="en-US" sz="1400" b="1" dirty="0"/>
              <a:t>Care Act Advocacy</a:t>
            </a:r>
            <a:r>
              <a:rPr lang="en-US" sz="1400" dirty="0"/>
              <a:t> – statutory requirement for adults with care and support needs.</a:t>
            </a:r>
          </a:p>
          <a:p>
            <a:pPr indent="-228600" fontAlgn="t">
              <a:lnSpc>
                <a:spcPct val="90000"/>
              </a:lnSpc>
              <a:spcAft>
                <a:spcPts val="600"/>
              </a:spcAft>
              <a:buFont typeface="Arial" panose="020B0604020202020204" pitchFamily="34" charset="0"/>
              <a:buChar char="•"/>
            </a:pPr>
            <a:r>
              <a:rPr lang="en-US" sz="1400" b="1" dirty="0"/>
              <a:t>IMCA</a:t>
            </a:r>
            <a:r>
              <a:rPr lang="en-US" sz="1400" dirty="0"/>
              <a:t> – for those lacking capacity in key decisions.</a:t>
            </a:r>
          </a:p>
        </p:txBody>
      </p:sp>
      <p:pic>
        <p:nvPicPr>
          <p:cNvPr id="3" name="Picture 2">
            <a:extLst>
              <a:ext uri="{FF2B5EF4-FFF2-40B4-BE49-F238E27FC236}">
                <a16:creationId xmlns:a16="http://schemas.microsoft.com/office/drawing/2014/main" id="{2CB4F5D6-B646-7AF2-A926-8DDEBE77FB4E}"/>
              </a:ext>
            </a:extLst>
          </p:cNvPr>
          <p:cNvPicPr>
            <a:picLocks noChangeAspect="1"/>
          </p:cNvPicPr>
          <p:nvPr/>
        </p:nvPicPr>
        <p:blipFill>
          <a:blip r:embed="rId3"/>
          <a:stretch>
            <a:fillRect/>
          </a:stretch>
        </p:blipFill>
        <p:spPr>
          <a:xfrm>
            <a:off x="838199" y="4741186"/>
            <a:ext cx="3620724" cy="2116814"/>
          </a:xfrm>
          <a:prstGeom prst="rect">
            <a:avLst/>
          </a:prstGeom>
        </p:spPr>
      </p:pic>
      <p:sp>
        <p:nvSpPr>
          <p:cNvPr id="4" name="Oval 3">
            <a:extLst>
              <a:ext uri="{FF2B5EF4-FFF2-40B4-BE49-F238E27FC236}">
                <a16:creationId xmlns:a16="http://schemas.microsoft.com/office/drawing/2014/main" id="{D58186CB-1C58-AA14-5D13-2973DB5827A0}"/>
              </a:ext>
            </a:extLst>
          </p:cNvPr>
          <p:cNvSpPr/>
          <p:nvPr/>
        </p:nvSpPr>
        <p:spPr>
          <a:xfrm>
            <a:off x="174171" y="191911"/>
            <a:ext cx="5166411" cy="192490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dk1"/>
                </a:solidFill>
                <a:latin typeface="Aptos Black" panose="020B0004020202020204" pitchFamily="34" charset="0"/>
              </a:rPr>
              <a:t>Part 5 </a:t>
            </a:r>
            <a:r>
              <a:rPr lang="en-GB" sz="3600" b="1" dirty="0">
                <a:solidFill>
                  <a:schemeClr val="dk1"/>
                </a:solidFill>
              </a:rPr>
              <a:t>– Key principles</a:t>
            </a:r>
            <a:endParaRPr lang="en-GB" sz="3600" b="1" dirty="0"/>
          </a:p>
        </p:txBody>
      </p:sp>
    </p:spTree>
    <p:extLst>
      <p:ext uri="{BB962C8B-B14F-4D97-AF65-F5344CB8AC3E}">
        <p14:creationId xmlns:p14="http://schemas.microsoft.com/office/powerpoint/2010/main" val="1647017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4EC32D-E96C-E94A-5781-AEBD16C0AA9D}"/>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4000" kern="1200">
                <a:solidFill>
                  <a:schemeClr val="tx1"/>
                </a:solidFill>
                <a:latin typeface="+mj-lt"/>
                <a:ea typeface="+mj-ea"/>
                <a:cs typeface="+mj-cs"/>
              </a:rPr>
              <a:t>Focus on risk</a:t>
            </a:r>
          </a:p>
        </p:txBody>
      </p:sp>
      <p:sp>
        <p:nvSpPr>
          <p:cNvPr id="16" name="Rectangle 1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E85FD3F8-C3EB-1E03-76B5-3AED4425B02E}"/>
              </a:ext>
            </a:extLst>
          </p:cNvPr>
          <p:cNvSpPr txBox="1"/>
          <p:nvPr/>
        </p:nvSpPr>
        <p:spPr>
          <a:xfrm>
            <a:off x="4960620" y="195943"/>
            <a:ext cx="7231379" cy="6455227"/>
          </a:xfrm>
          <a:prstGeom prst="rect">
            <a:avLst/>
          </a:prstGeom>
        </p:spPr>
        <p:txBody>
          <a:bodyPr vert="horz" lIns="91440" tIns="45720" rIns="91440" bIns="45720" rtlCol="0" anchor="ctr">
            <a:normAutofit/>
          </a:bodyPr>
          <a:lstStyle/>
          <a:p>
            <a:pPr fontAlgn="t">
              <a:lnSpc>
                <a:spcPct val="90000"/>
              </a:lnSpc>
              <a:spcAft>
                <a:spcPts val="600"/>
              </a:spcAft>
            </a:pPr>
            <a:r>
              <a:rPr lang="en-US" sz="1600" b="0" i="0" dirty="0">
                <a:effectLst/>
              </a:rPr>
              <a:t>When working with hoarding or self-neglect, the priority is to </a:t>
            </a:r>
            <a:r>
              <a:rPr lang="en-US" sz="1600" b="1" i="0" dirty="0">
                <a:effectLst/>
              </a:rPr>
              <a:t>identify risks </a:t>
            </a:r>
            <a:r>
              <a:rPr lang="en-US" sz="1600" b="0" i="0" dirty="0">
                <a:effectLst/>
              </a:rPr>
              <a:t>and explore ways to </a:t>
            </a:r>
            <a:r>
              <a:rPr lang="en-US" sz="1600" b="1" i="0" dirty="0">
                <a:effectLst/>
              </a:rPr>
              <a:t>reduce harm</a:t>
            </a:r>
            <a:r>
              <a:rPr lang="en-US" sz="1600" b="0" i="0" dirty="0">
                <a:effectLst/>
              </a:rPr>
              <a:t>.</a:t>
            </a:r>
          </a:p>
          <a:p>
            <a:pPr indent="-228600" fontAlgn="t">
              <a:lnSpc>
                <a:spcPct val="90000"/>
              </a:lnSpc>
              <a:spcAft>
                <a:spcPts val="600"/>
              </a:spcAft>
              <a:buFont typeface="Arial" panose="020B0604020202020204" pitchFamily="34" charset="0"/>
              <a:buChar char="•"/>
            </a:pPr>
            <a:endParaRPr lang="en-US" sz="1600" b="0" i="0" dirty="0">
              <a:effectLst/>
            </a:endParaRPr>
          </a:p>
          <a:p>
            <a:pPr fontAlgn="t">
              <a:lnSpc>
                <a:spcPct val="90000"/>
              </a:lnSpc>
              <a:spcAft>
                <a:spcPts val="600"/>
              </a:spcAft>
            </a:pPr>
            <a:r>
              <a:rPr lang="en-US" sz="1600" b="1" i="0" dirty="0">
                <a:effectLst/>
              </a:rPr>
              <a:t>Common Risks</a:t>
            </a: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Fire Hazards</a:t>
            </a:r>
            <a:br>
              <a:rPr lang="en-US" sz="1600" b="0" i="0" dirty="0">
                <a:effectLst/>
              </a:rPr>
            </a:br>
            <a:r>
              <a:rPr lang="en-US" sz="1600" b="0" i="1" dirty="0">
                <a:effectLst/>
              </a:rPr>
              <a:t>Accumulated items can block exits and entrances, increasing fire risk and preventing escape.</a:t>
            </a:r>
            <a:endParaRPr lang="en-US" sz="1600" b="0" i="0" dirty="0">
              <a:effectLst/>
            </a:endParaRP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Structural Issues</a:t>
            </a:r>
            <a:br>
              <a:rPr lang="en-US" sz="1600" b="0" i="0" dirty="0">
                <a:effectLst/>
              </a:rPr>
            </a:br>
            <a:r>
              <a:rPr lang="en-US" sz="1600" b="0" i="1" dirty="0">
                <a:effectLst/>
              </a:rPr>
              <a:t>Excessive weight from possessions can cause damage to the home’s structure.</a:t>
            </a:r>
            <a:endParaRPr lang="en-US" sz="1600" b="0" i="0" dirty="0">
              <a:effectLst/>
            </a:endParaRP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Health Problems</a:t>
            </a:r>
            <a:br>
              <a:rPr lang="en-US" sz="1600" b="0" i="0" dirty="0">
                <a:effectLst/>
              </a:rPr>
            </a:br>
            <a:r>
              <a:rPr lang="en-US" sz="1600" b="0" i="1" dirty="0">
                <a:effectLst/>
              </a:rPr>
              <a:t>Poor sanitation and clutter can lead to pest infestations (rats, vermin) and health issues from damp and </a:t>
            </a:r>
            <a:r>
              <a:rPr lang="en-US" sz="1600" b="0" i="1" dirty="0" err="1">
                <a:effectLst/>
              </a:rPr>
              <a:t>mould</a:t>
            </a:r>
            <a:r>
              <a:rPr lang="en-US" sz="1600" b="0" i="1" dirty="0">
                <a:effectLst/>
              </a:rPr>
              <a:t>.</a:t>
            </a:r>
            <a:endParaRPr lang="en-US" sz="1600" b="0" i="0" dirty="0">
              <a:effectLst/>
            </a:endParaRP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Falls and Injuries</a:t>
            </a:r>
            <a:br>
              <a:rPr lang="en-US" sz="1600" b="0" i="0" dirty="0">
                <a:effectLst/>
              </a:rPr>
            </a:br>
            <a:r>
              <a:rPr lang="en-US" sz="1600" b="0" i="1" dirty="0">
                <a:effectLst/>
              </a:rPr>
              <a:t>Clutter increases the risk of slips, trips, and falls. Items may shift or collapse, trapping the person.</a:t>
            </a:r>
            <a:endParaRPr lang="en-US" sz="1600" b="0" i="0" dirty="0">
              <a:effectLst/>
            </a:endParaRP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Self-Neglect</a:t>
            </a:r>
            <a:br>
              <a:rPr lang="en-US" sz="1600" b="0" i="0" dirty="0">
                <a:effectLst/>
              </a:rPr>
            </a:br>
            <a:r>
              <a:rPr lang="en-US" sz="1600" b="0" i="1" dirty="0">
                <a:effectLst/>
              </a:rPr>
              <a:t>A cluttered environment can make self-care difficult, worsening health and well-being.</a:t>
            </a:r>
            <a:endParaRPr lang="en-US" sz="1600" b="0" i="0" dirty="0">
              <a:effectLst/>
            </a:endParaRPr>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2326088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7C493-BB02-3A15-85A8-06EAE74D7596}"/>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Risk assessment</a:t>
            </a:r>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DEF0CC-61B9-CB9F-E00F-D15E187730C8}"/>
              </a:ext>
            </a:extLst>
          </p:cNvPr>
          <p:cNvSpPr txBox="1"/>
          <p:nvPr/>
        </p:nvSpPr>
        <p:spPr>
          <a:xfrm>
            <a:off x="5126418" y="130629"/>
            <a:ext cx="6945839" cy="6629400"/>
          </a:xfrm>
          <a:prstGeom prst="rect">
            <a:avLst/>
          </a:prstGeom>
        </p:spPr>
        <p:txBody>
          <a:bodyPr vert="horz" lIns="91440" tIns="45720" rIns="91440" bIns="45720" rtlCol="0" anchor="ctr">
            <a:normAutofit/>
          </a:bodyPr>
          <a:lstStyle/>
          <a:p>
            <a:pPr algn="ctr" fontAlgn="t">
              <a:lnSpc>
                <a:spcPct val="90000"/>
              </a:lnSpc>
              <a:spcAft>
                <a:spcPts val="600"/>
              </a:spcAft>
            </a:pPr>
            <a:r>
              <a:rPr lang="en-US" b="1" i="0" dirty="0">
                <a:effectLst/>
              </a:rPr>
              <a:t>Likelihood + Potential Consequences = Risk</a:t>
            </a:r>
          </a:p>
          <a:p>
            <a:pPr indent="-228600" fontAlgn="t">
              <a:lnSpc>
                <a:spcPct val="90000"/>
              </a:lnSpc>
              <a:spcAft>
                <a:spcPts val="600"/>
              </a:spcAft>
              <a:buFont typeface="Arial" panose="020B0604020202020204" pitchFamily="34" charset="0"/>
              <a:buChar char="•"/>
            </a:pPr>
            <a:endParaRPr lang="en-US" sz="1400" b="0" i="0" dirty="0">
              <a:effectLst/>
            </a:endParaRPr>
          </a:p>
          <a:p>
            <a:pPr fontAlgn="t">
              <a:lnSpc>
                <a:spcPct val="90000"/>
              </a:lnSpc>
              <a:spcAft>
                <a:spcPts val="600"/>
              </a:spcAft>
            </a:pPr>
            <a:r>
              <a:rPr lang="en-US" sz="1400" b="1" i="0" dirty="0">
                <a:effectLst/>
              </a:rPr>
              <a:t>Key Principles for Risk Assessment</a:t>
            </a: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Establish Impact and Severity</a:t>
            </a:r>
            <a:br>
              <a:rPr lang="en-US" sz="1400" b="0" i="0" dirty="0">
                <a:effectLst/>
              </a:rPr>
            </a:br>
            <a:r>
              <a:rPr lang="en-US" sz="1400" b="0" i="0" dirty="0">
                <a:effectLst/>
              </a:rPr>
              <a:t>Assess actual or potential hazards thoroughly.</a:t>
            </a: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Consider Timeframes</a:t>
            </a:r>
            <a:br>
              <a:rPr lang="en-US" sz="1400" b="0" i="0" dirty="0">
                <a:effectLst/>
              </a:rPr>
            </a:br>
            <a:r>
              <a:rPr lang="en-US" sz="1400" b="0" i="0" dirty="0">
                <a:effectLst/>
              </a:rPr>
              <a:t>Past, current, future, and foreseeable risks (risk is non-static).</a:t>
            </a: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Strengths-Based Approach</a:t>
            </a:r>
            <a:br>
              <a:rPr lang="en-US" sz="1400" b="0" i="0" dirty="0">
                <a:effectLst/>
              </a:rPr>
            </a:br>
            <a:r>
              <a:rPr lang="en-US" sz="1400" b="0" i="0" dirty="0">
                <a:effectLst/>
              </a:rPr>
              <a:t>Identify mitigating factors and the person’s ability to safeguard themselves.</a:t>
            </a: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Least Intrusive Risk Management</a:t>
            </a:r>
            <a:br>
              <a:rPr lang="en-US" sz="1400" b="0" i="0" dirty="0">
                <a:effectLst/>
              </a:rPr>
            </a:br>
            <a:r>
              <a:rPr lang="en-US" sz="1400" b="0" i="0" dirty="0">
                <a:effectLst/>
              </a:rPr>
              <a:t>Grounded in the </a:t>
            </a:r>
            <a:r>
              <a:rPr lang="en-US" sz="1400" b="1" i="0" dirty="0">
                <a:effectLst/>
              </a:rPr>
              <a:t>desired outcomes of the individual</a:t>
            </a:r>
            <a:r>
              <a:rPr lang="en-US" sz="1400" b="0" i="0" dirty="0">
                <a:effectLst/>
              </a:rPr>
              <a:t>, not risk-averse practice.</a:t>
            </a: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Consider Risks to Others</a:t>
            </a:r>
            <a:br>
              <a:rPr lang="en-US" sz="1400" b="0" i="0" dirty="0">
                <a:effectLst/>
              </a:rPr>
            </a:br>
            <a:r>
              <a:rPr lang="en-US" sz="1400" b="0" i="0" dirty="0">
                <a:effectLst/>
              </a:rPr>
              <a:t>Including children and household members.</a:t>
            </a: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SMART Goals</a:t>
            </a:r>
            <a:br>
              <a:rPr lang="en-US" sz="1400" b="0" i="0" dirty="0">
                <a:effectLst/>
              </a:rPr>
            </a:br>
            <a:r>
              <a:rPr lang="en-US" sz="1400" b="0" i="0" dirty="0">
                <a:effectLst/>
              </a:rPr>
              <a:t>Shared accountability and professional judgment.</a:t>
            </a:r>
          </a:p>
          <a:p>
            <a:pPr indent="-228600" fontAlgn="t">
              <a:lnSpc>
                <a:spcPct val="90000"/>
              </a:lnSpc>
              <a:spcAft>
                <a:spcPts val="600"/>
              </a:spcAft>
              <a:buFont typeface="Arial" panose="020B0604020202020204" pitchFamily="34" charset="0"/>
              <a:buChar char="•"/>
            </a:pPr>
            <a:endParaRPr lang="en-US" sz="1400" b="1" i="0" dirty="0">
              <a:effectLst/>
            </a:endParaRPr>
          </a:p>
          <a:p>
            <a:pPr indent="-228600" fontAlgn="t">
              <a:lnSpc>
                <a:spcPct val="90000"/>
              </a:lnSpc>
              <a:spcAft>
                <a:spcPts val="600"/>
              </a:spcAft>
              <a:buFont typeface="Arial" panose="020B0604020202020204" pitchFamily="34" charset="0"/>
              <a:buChar char="•"/>
            </a:pPr>
            <a:r>
              <a:rPr lang="en-US" sz="1400" b="1" i="0" dirty="0">
                <a:effectLst/>
              </a:rPr>
              <a:t>Risk Enablement / Positive Risk-Taking</a:t>
            </a:r>
            <a:br>
              <a:rPr lang="en-US" sz="1400" b="0" i="0" dirty="0">
                <a:effectLst/>
              </a:rPr>
            </a:br>
            <a:r>
              <a:rPr lang="en-US" sz="1400" b="0" i="0" dirty="0" err="1">
                <a:effectLst/>
              </a:rPr>
              <a:t>Recognise</a:t>
            </a:r>
            <a:r>
              <a:rPr lang="en-US" sz="1400" b="0" i="0" dirty="0">
                <a:effectLst/>
              </a:rPr>
              <a:t> that risk is a normal part of everyday life.</a:t>
            </a:r>
          </a:p>
          <a:p>
            <a:pPr indent="-2286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2475948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84F6F76-D357-DAA8-083D-7F70C1F9A2D0}"/>
              </a:ext>
            </a:extLst>
          </p:cNvPr>
          <p:cNvPicPr>
            <a:picLocks noChangeAspect="1"/>
          </p:cNvPicPr>
          <p:nvPr/>
        </p:nvPicPr>
        <p:blipFill>
          <a:blip r:embed="rId2"/>
          <a:stretch>
            <a:fillRect/>
          </a:stretch>
        </p:blipFill>
        <p:spPr>
          <a:xfrm>
            <a:off x="618786" y="2564614"/>
            <a:ext cx="5294716" cy="1728771"/>
          </a:xfrm>
          <a:prstGeom prst="rect">
            <a:avLst/>
          </a:prstGeom>
        </p:spPr>
      </p:pic>
      <p:cxnSp>
        <p:nvCxnSpPr>
          <p:cNvPr id="13" name="Straight Connector 1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3BB7F37-3532-FE6C-C88F-712C41FBCF78}"/>
              </a:ext>
            </a:extLst>
          </p:cNvPr>
          <p:cNvPicPr>
            <a:picLocks noChangeAspect="1"/>
          </p:cNvPicPr>
          <p:nvPr/>
        </p:nvPicPr>
        <p:blipFill>
          <a:blip r:embed="rId3"/>
          <a:stretch>
            <a:fillRect/>
          </a:stretch>
        </p:blipFill>
        <p:spPr>
          <a:xfrm>
            <a:off x="6278499" y="1765690"/>
            <a:ext cx="5294715" cy="3326618"/>
          </a:xfrm>
          <a:prstGeom prst="rect">
            <a:avLst/>
          </a:prstGeom>
        </p:spPr>
      </p:pic>
    </p:spTree>
    <p:extLst>
      <p:ext uri="{BB962C8B-B14F-4D97-AF65-F5344CB8AC3E}">
        <p14:creationId xmlns:p14="http://schemas.microsoft.com/office/powerpoint/2010/main" val="182918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81B08E-6C5F-2D83-1F26-A6F93C49D31B}"/>
              </a:ext>
            </a:extLst>
          </p:cNvPr>
          <p:cNvSpPr>
            <a:spLocks noGrp="1"/>
          </p:cNvSpPr>
          <p:nvPr>
            <p:ph type="title"/>
          </p:nvPr>
        </p:nvSpPr>
        <p:spPr>
          <a:xfrm>
            <a:off x="621792" y="1161288"/>
            <a:ext cx="2834640" cy="4526280"/>
          </a:xfrm>
        </p:spPr>
        <p:txBody>
          <a:bodyPr vert="horz" lIns="91440" tIns="45720" rIns="91440" bIns="45720" rtlCol="0" anchor="ctr">
            <a:normAutofit/>
          </a:bodyPr>
          <a:lstStyle/>
          <a:p>
            <a:r>
              <a:rPr lang="en-US" sz="4000" kern="1200" dirty="0">
                <a:solidFill>
                  <a:schemeClr val="tx1"/>
                </a:solidFill>
                <a:latin typeface="+mj-lt"/>
                <a:ea typeface="+mj-ea"/>
                <a:cs typeface="+mj-cs"/>
              </a:rPr>
              <a:t>Risk assessment</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32829362-DCF5-6EC3-3239-4EFE2AE94C85}"/>
              </a:ext>
            </a:extLst>
          </p:cNvPr>
          <p:cNvSpPr txBox="1"/>
          <p:nvPr/>
        </p:nvSpPr>
        <p:spPr>
          <a:xfrm>
            <a:off x="3456432" y="0"/>
            <a:ext cx="5809487" cy="6858000"/>
          </a:xfrm>
          <a:prstGeom prst="rect">
            <a:avLst/>
          </a:prstGeom>
        </p:spPr>
        <p:txBody>
          <a:bodyPr vert="horz" lIns="91440" tIns="45720" rIns="91440" bIns="45720" rtlCol="0" anchor="ctr">
            <a:normAutofit fontScale="92500" lnSpcReduction="10000"/>
          </a:bodyPr>
          <a:lstStyle/>
          <a:p>
            <a:pPr fontAlgn="t">
              <a:lnSpc>
                <a:spcPct val="90000"/>
              </a:lnSpc>
              <a:spcAft>
                <a:spcPts val="600"/>
              </a:spcAft>
            </a:pPr>
            <a:r>
              <a:rPr lang="en-US" sz="1400" b="1" dirty="0"/>
              <a:t>Factors to Consider in Risk Assessment</a:t>
            </a:r>
          </a:p>
          <a:p>
            <a:pPr indent="-228600" fontAlgn="t">
              <a:lnSpc>
                <a:spcPct val="90000"/>
              </a:lnSpc>
              <a:spcAft>
                <a:spcPts val="600"/>
              </a:spcAft>
              <a:buFont typeface="Arial" panose="020B0604020202020204" pitchFamily="34" charset="0"/>
              <a:buChar char="•"/>
            </a:pPr>
            <a:endParaRPr lang="en-US" sz="1400" b="1" dirty="0"/>
          </a:p>
          <a:p>
            <a:pPr indent="-228600" fontAlgn="t">
              <a:lnSpc>
                <a:spcPct val="90000"/>
              </a:lnSpc>
              <a:spcAft>
                <a:spcPts val="600"/>
              </a:spcAft>
              <a:buFont typeface="Arial" panose="020B0604020202020204" pitchFamily="34" charset="0"/>
              <a:buChar char="•"/>
            </a:pPr>
            <a:r>
              <a:rPr lang="en-US" sz="1400" b="1" dirty="0"/>
              <a:t>Person’s Awareness and Attitude</a:t>
            </a:r>
            <a:br>
              <a:rPr lang="en-US" sz="1400" dirty="0"/>
            </a:br>
            <a:r>
              <a:rPr lang="en-US" sz="1400" dirty="0"/>
              <a:t>Do they </a:t>
            </a:r>
            <a:r>
              <a:rPr lang="en-US" sz="1400" dirty="0" err="1"/>
              <a:t>recognise</a:t>
            </a:r>
            <a:r>
              <a:rPr lang="en-US" sz="1400" dirty="0"/>
              <a:t> the risks and their implications?</a:t>
            </a:r>
          </a:p>
          <a:p>
            <a:pPr indent="-228600" fontAlgn="t">
              <a:lnSpc>
                <a:spcPct val="90000"/>
              </a:lnSpc>
              <a:spcAft>
                <a:spcPts val="600"/>
              </a:spcAft>
              <a:buFont typeface="Arial" panose="020B0604020202020204" pitchFamily="34" charset="0"/>
              <a:buChar char="•"/>
            </a:pPr>
            <a:endParaRPr lang="en-US" sz="1400" b="1" dirty="0"/>
          </a:p>
          <a:p>
            <a:pPr indent="-228600" fontAlgn="t">
              <a:lnSpc>
                <a:spcPct val="90000"/>
              </a:lnSpc>
              <a:spcAft>
                <a:spcPts val="600"/>
              </a:spcAft>
              <a:buFont typeface="Arial" panose="020B0604020202020204" pitchFamily="34" charset="0"/>
              <a:buChar char="•"/>
            </a:pPr>
            <a:r>
              <a:rPr lang="en-US" sz="1400" b="1" dirty="0"/>
              <a:t>Environmental Risks</a:t>
            </a:r>
            <a:br>
              <a:rPr lang="en-US" sz="1400" dirty="0"/>
            </a:br>
            <a:r>
              <a:rPr lang="en-US" sz="1400" dirty="0"/>
              <a:t>Fire hazards, sanitation, hygiene, structural safety, and blocked exits.</a:t>
            </a:r>
          </a:p>
          <a:p>
            <a:pPr indent="-228600" fontAlgn="t">
              <a:lnSpc>
                <a:spcPct val="90000"/>
              </a:lnSpc>
              <a:spcAft>
                <a:spcPts val="600"/>
              </a:spcAft>
              <a:buFont typeface="Arial" panose="020B0604020202020204" pitchFamily="34" charset="0"/>
              <a:buChar char="•"/>
            </a:pPr>
            <a:endParaRPr lang="en-US" sz="1400" b="1" dirty="0"/>
          </a:p>
          <a:p>
            <a:pPr indent="-228600" fontAlgn="t">
              <a:lnSpc>
                <a:spcPct val="90000"/>
              </a:lnSpc>
              <a:spcAft>
                <a:spcPts val="600"/>
              </a:spcAft>
              <a:buFont typeface="Arial" panose="020B0604020202020204" pitchFamily="34" charset="0"/>
              <a:buChar char="•"/>
            </a:pPr>
            <a:r>
              <a:rPr lang="en-US" sz="1400" b="1" dirty="0"/>
              <a:t>Impact on Daily Life</a:t>
            </a:r>
            <a:br>
              <a:rPr lang="en-US" sz="1400" dirty="0"/>
            </a:br>
            <a:r>
              <a:rPr lang="en-US" sz="1400" dirty="0"/>
              <a:t>How much does hoarding interfere with essential activities?</a:t>
            </a:r>
          </a:p>
          <a:p>
            <a:pPr indent="-228600" fontAlgn="t">
              <a:lnSpc>
                <a:spcPct val="90000"/>
              </a:lnSpc>
              <a:spcAft>
                <a:spcPts val="600"/>
              </a:spcAft>
              <a:buFont typeface="Arial" panose="020B0604020202020204" pitchFamily="34" charset="0"/>
              <a:buChar char="•"/>
            </a:pPr>
            <a:endParaRPr lang="en-US" sz="1400" b="1" dirty="0"/>
          </a:p>
          <a:p>
            <a:pPr indent="-228600" fontAlgn="t">
              <a:lnSpc>
                <a:spcPct val="90000"/>
              </a:lnSpc>
              <a:spcAft>
                <a:spcPts val="600"/>
              </a:spcAft>
              <a:buFont typeface="Arial" panose="020B0604020202020204" pitchFamily="34" charset="0"/>
              <a:buChar char="•"/>
            </a:pPr>
            <a:r>
              <a:rPr lang="en-US" sz="1400" b="1" dirty="0"/>
              <a:t>Health </a:t>
            </a:r>
            <a:br>
              <a:rPr lang="en-US" sz="1400" dirty="0"/>
            </a:br>
            <a:r>
              <a:rPr lang="en-US" sz="1400" dirty="0"/>
              <a:t>Mental or physical health issues that may increase risk.</a:t>
            </a:r>
          </a:p>
          <a:p>
            <a:pPr indent="-228600" fontAlgn="t">
              <a:lnSpc>
                <a:spcPct val="90000"/>
              </a:lnSpc>
              <a:spcAft>
                <a:spcPts val="600"/>
              </a:spcAft>
              <a:buFont typeface="Arial" panose="020B0604020202020204" pitchFamily="34" charset="0"/>
              <a:buChar char="•"/>
            </a:pPr>
            <a:endParaRPr lang="en-US" sz="1400" b="1" dirty="0"/>
          </a:p>
          <a:p>
            <a:pPr indent="-228600" fontAlgn="t">
              <a:lnSpc>
                <a:spcPct val="90000"/>
              </a:lnSpc>
              <a:spcAft>
                <a:spcPts val="600"/>
              </a:spcAft>
              <a:buFont typeface="Arial" panose="020B0604020202020204" pitchFamily="34" charset="0"/>
              <a:buChar char="•"/>
            </a:pPr>
            <a:r>
              <a:rPr lang="en-US" sz="1400" b="1" dirty="0"/>
              <a:t>Strengths and Protective Factors</a:t>
            </a:r>
            <a:br>
              <a:rPr lang="en-US" sz="1400" dirty="0"/>
            </a:br>
            <a:r>
              <a:rPr lang="en-US" sz="1400" dirty="0"/>
              <a:t>What resources or supports can reduce risk?</a:t>
            </a:r>
          </a:p>
          <a:p>
            <a:pPr indent="-228600" fontAlgn="t">
              <a:lnSpc>
                <a:spcPct val="90000"/>
              </a:lnSpc>
              <a:spcAft>
                <a:spcPts val="600"/>
              </a:spcAft>
              <a:buFont typeface="Arial" panose="020B0604020202020204" pitchFamily="34" charset="0"/>
              <a:buChar char="•"/>
            </a:pPr>
            <a:endParaRPr lang="en-US" sz="1400" b="1" dirty="0"/>
          </a:p>
          <a:p>
            <a:pPr indent="-228600" fontAlgn="t">
              <a:lnSpc>
                <a:spcPct val="90000"/>
              </a:lnSpc>
              <a:spcAft>
                <a:spcPts val="600"/>
              </a:spcAft>
              <a:buFont typeface="Arial" panose="020B0604020202020204" pitchFamily="34" charset="0"/>
              <a:buChar char="•"/>
            </a:pPr>
            <a:r>
              <a:rPr lang="en-US" sz="1400" b="1" dirty="0"/>
              <a:t>Risks to Others</a:t>
            </a:r>
            <a:br>
              <a:rPr lang="en-US" sz="1400" dirty="0"/>
            </a:br>
            <a:r>
              <a:rPr lang="en-US" sz="1400" dirty="0"/>
              <a:t>Household members, </a:t>
            </a:r>
            <a:r>
              <a:rPr lang="en-US" sz="1400" dirty="0" err="1"/>
              <a:t>neighbours</a:t>
            </a:r>
            <a:r>
              <a:rPr lang="en-US" sz="1400" dirty="0"/>
              <a:t>, or carers.</a:t>
            </a:r>
          </a:p>
          <a:p>
            <a:pPr indent="-228600" fontAlgn="t">
              <a:lnSpc>
                <a:spcPct val="90000"/>
              </a:lnSpc>
              <a:spcAft>
                <a:spcPts val="600"/>
              </a:spcAft>
              <a:buFont typeface="Arial" panose="020B0604020202020204" pitchFamily="34" charset="0"/>
              <a:buChar char="•"/>
            </a:pPr>
            <a:endParaRPr lang="en-US" sz="1400" b="1" dirty="0"/>
          </a:p>
          <a:p>
            <a:pPr indent="-228600" fontAlgn="t">
              <a:lnSpc>
                <a:spcPct val="90000"/>
              </a:lnSpc>
              <a:spcAft>
                <a:spcPts val="600"/>
              </a:spcAft>
              <a:buFont typeface="Arial" panose="020B0604020202020204" pitchFamily="34" charset="0"/>
              <a:buChar char="•"/>
            </a:pPr>
            <a:r>
              <a:rPr lang="en-US" sz="1400" b="1" dirty="0"/>
              <a:t>Relationship Dynamics</a:t>
            </a:r>
            <a:br>
              <a:rPr lang="en-US" sz="1400" dirty="0"/>
            </a:br>
            <a:r>
              <a:rPr lang="en-US" sz="1400" dirty="0"/>
              <a:t>With carers or other involved parties.</a:t>
            </a:r>
          </a:p>
          <a:p>
            <a:pPr indent="-228600" fontAlgn="t">
              <a:lnSpc>
                <a:spcPct val="90000"/>
              </a:lnSpc>
              <a:spcAft>
                <a:spcPts val="600"/>
              </a:spcAft>
              <a:buFont typeface="Arial" panose="020B0604020202020204" pitchFamily="34" charset="0"/>
              <a:buChar char="•"/>
            </a:pPr>
            <a:endParaRPr lang="en-US" sz="1400" b="1" dirty="0"/>
          </a:p>
          <a:p>
            <a:pPr indent="-228600" fontAlgn="t">
              <a:lnSpc>
                <a:spcPct val="90000"/>
              </a:lnSpc>
              <a:spcAft>
                <a:spcPts val="600"/>
              </a:spcAft>
              <a:buFont typeface="Arial" panose="020B0604020202020204" pitchFamily="34" charset="0"/>
              <a:buChar char="•"/>
            </a:pPr>
            <a:r>
              <a:rPr lang="en-US" sz="1400" b="1" dirty="0"/>
              <a:t>Mental Capacity</a:t>
            </a:r>
            <a:br>
              <a:rPr lang="en-US" sz="1400" dirty="0"/>
            </a:br>
            <a:r>
              <a:rPr lang="en-US" sz="1400" dirty="0"/>
              <a:t>Ability to make decisions about hoarding and self-neglect.</a:t>
            </a:r>
            <a:br>
              <a:rPr lang="en-US" sz="1400" dirty="0"/>
            </a:br>
            <a:r>
              <a:rPr lang="en-US" sz="1400" i="1" dirty="0"/>
              <a:t>(Brown &amp; Pain, 2014)</a:t>
            </a:r>
          </a:p>
          <a:p>
            <a:pPr indent="-228600" fontAlgn="t">
              <a:lnSpc>
                <a:spcPct val="90000"/>
              </a:lnSpc>
              <a:spcAft>
                <a:spcPts val="600"/>
              </a:spcAft>
              <a:buFont typeface="Arial" panose="020B0604020202020204" pitchFamily="34" charset="0"/>
              <a:buChar char="•"/>
            </a:pPr>
            <a:endParaRPr lang="en-US" sz="1400" dirty="0"/>
          </a:p>
          <a:p>
            <a:pPr fontAlgn="t">
              <a:lnSpc>
                <a:spcPct val="90000"/>
              </a:lnSpc>
              <a:spcAft>
                <a:spcPts val="600"/>
              </a:spcAft>
            </a:pPr>
            <a:r>
              <a:rPr lang="en-US" sz="1400" b="1" dirty="0"/>
              <a:t>Risk Assessment Tools</a:t>
            </a:r>
          </a:p>
          <a:p>
            <a:pPr indent="-228600" fontAlgn="t">
              <a:lnSpc>
                <a:spcPct val="90000"/>
              </a:lnSpc>
              <a:spcAft>
                <a:spcPts val="600"/>
              </a:spcAft>
              <a:buFont typeface="Arial" panose="020B0604020202020204" pitchFamily="34" charset="0"/>
              <a:buChar char="•"/>
            </a:pPr>
            <a:endParaRPr lang="en-US" sz="1400" dirty="0"/>
          </a:p>
          <a:p>
            <a:pPr marL="285750" indent="-228600" fontAlgn="t">
              <a:lnSpc>
                <a:spcPct val="90000"/>
              </a:lnSpc>
              <a:spcAft>
                <a:spcPts val="600"/>
              </a:spcAft>
              <a:buFont typeface="Arial" panose="020B0604020202020204" pitchFamily="34" charset="0"/>
              <a:buChar char="•"/>
            </a:pPr>
            <a:r>
              <a:rPr lang="en-US" sz="1400" dirty="0"/>
              <a:t>Clutter Image Rating</a:t>
            </a:r>
          </a:p>
          <a:p>
            <a:pPr marL="285750" indent="-228600" fontAlgn="t">
              <a:lnSpc>
                <a:spcPct val="90000"/>
              </a:lnSpc>
              <a:spcAft>
                <a:spcPts val="600"/>
              </a:spcAft>
              <a:buFont typeface="Arial" panose="020B0604020202020204" pitchFamily="34" charset="0"/>
              <a:buChar char="•"/>
            </a:pPr>
            <a:r>
              <a:rPr lang="en-US" sz="1400" dirty="0"/>
              <a:t>Chronologies</a:t>
            </a:r>
          </a:p>
          <a:p>
            <a:pPr marL="285750" indent="-228600" fontAlgn="t">
              <a:lnSpc>
                <a:spcPct val="90000"/>
              </a:lnSpc>
              <a:spcAft>
                <a:spcPts val="600"/>
              </a:spcAft>
              <a:buFont typeface="Arial" panose="020B0604020202020204" pitchFamily="34" charset="0"/>
              <a:buChar char="•"/>
            </a:pPr>
            <a:r>
              <a:rPr lang="en-US" sz="1400" dirty="0"/>
              <a:t>Self-Neglect Policy</a:t>
            </a:r>
          </a:p>
        </p:txBody>
      </p:sp>
      <p:sp>
        <p:nvSpPr>
          <p:cNvPr id="3" name="TextBox 2">
            <a:extLst>
              <a:ext uri="{FF2B5EF4-FFF2-40B4-BE49-F238E27FC236}">
                <a16:creationId xmlns:a16="http://schemas.microsoft.com/office/drawing/2014/main" id="{498B5535-1D58-F16F-E51A-53643EC4F01A}"/>
              </a:ext>
            </a:extLst>
          </p:cNvPr>
          <p:cNvSpPr txBox="1"/>
          <p:nvPr/>
        </p:nvSpPr>
        <p:spPr>
          <a:xfrm>
            <a:off x="9464585" y="1762752"/>
            <a:ext cx="2727417" cy="5095248"/>
          </a:xfrm>
          <a:prstGeom prst="rect">
            <a:avLst/>
          </a:prstGeom>
        </p:spPr>
        <p:txBody>
          <a:bodyPr vert="horz" lIns="91440" tIns="45720" rIns="91440" bIns="45720" rtlCol="0" anchor="t">
            <a:normAutofit/>
          </a:bodyPr>
          <a:lstStyle/>
          <a:p>
            <a:pPr fontAlgn="t">
              <a:lnSpc>
                <a:spcPct val="90000"/>
              </a:lnSpc>
              <a:spcAft>
                <a:spcPts val="600"/>
              </a:spcAft>
            </a:pPr>
            <a:r>
              <a:rPr lang="en-US" sz="1600" b="1" i="0" dirty="0">
                <a:effectLst/>
              </a:rPr>
              <a:t>STOP and Reflect</a:t>
            </a:r>
          </a:p>
          <a:p>
            <a:pPr indent="-228600" fontAlgn="t">
              <a:lnSpc>
                <a:spcPct val="90000"/>
              </a:lnSpc>
              <a:spcAft>
                <a:spcPts val="600"/>
              </a:spcAft>
              <a:buFont typeface="Arial" panose="020B0604020202020204" pitchFamily="34" charset="0"/>
              <a:buChar char="•"/>
            </a:pPr>
            <a:endParaRPr lang="en-US" sz="1600" b="1" i="0" dirty="0">
              <a:effectLst/>
            </a:endParaRPr>
          </a:p>
          <a:p>
            <a:pPr fontAlgn="t">
              <a:lnSpc>
                <a:spcPct val="90000"/>
              </a:lnSpc>
              <a:spcAft>
                <a:spcPts val="600"/>
              </a:spcAft>
            </a:pPr>
            <a:r>
              <a:rPr lang="en-US" sz="1600" b="0" i="0" dirty="0">
                <a:effectLst/>
              </a:rPr>
              <a:t>When assessing self-neglect, remember:</a:t>
            </a:r>
          </a:p>
          <a:p>
            <a:pPr indent="-228600" fontAlgn="t">
              <a:lnSpc>
                <a:spcPct val="90000"/>
              </a:lnSpc>
              <a:spcAft>
                <a:spcPts val="600"/>
              </a:spcAft>
              <a:buFont typeface="Arial" panose="020B0604020202020204" pitchFamily="34" charset="0"/>
              <a:buChar char="•"/>
            </a:pPr>
            <a:endParaRPr lang="en-US" sz="1600" b="0" i="0" dirty="0">
              <a:effectLst/>
            </a:endParaRPr>
          </a:p>
          <a:p>
            <a:pPr fontAlgn="t">
              <a:lnSpc>
                <a:spcPct val="90000"/>
              </a:lnSpc>
              <a:spcAft>
                <a:spcPts val="600"/>
              </a:spcAft>
            </a:pPr>
            <a:r>
              <a:rPr lang="en-US" sz="1600" b="1" i="0" dirty="0">
                <a:effectLst/>
              </a:rPr>
              <a:t>Context Matters</a:t>
            </a:r>
            <a:br>
              <a:rPr lang="en-US" sz="1600" b="0" i="0" dirty="0">
                <a:effectLst/>
              </a:rPr>
            </a:br>
            <a:r>
              <a:rPr lang="en-US" sz="1600" b="0" i="0" dirty="0">
                <a:effectLst/>
              </a:rPr>
              <a:t>Determining self-neglect depends on the individual circumstances and the severity of risks posed to the person or others.</a:t>
            </a:r>
          </a:p>
          <a:p>
            <a:pPr indent="-228600" fontAlgn="t">
              <a:lnSpc>
                <a:spcPct val="90000"/>
              </a:lnSpc>
              <a:spcAft>
                <a:spcPts val="600"/>
              </a:spcAft>
              <a:buFont typeface="Arial" panose="020B0604020202020204" pitchFamily="34" charset="0"/>
              <a:buChar char="•"/>
            </a:pPr>
            <a:endParaRPr lang="en-US" sz="1600" b="0" i="0" dirty="0">
              <a:effectLst/>
            </a:endParaRPr>
          </a:p>
          <a:p>
            <a:pPr fontAlgn="t">
              <a:lnSpc>
                <a:spcPct val="90000"/>
              </a:lnSpc>
              <a:spcAft>
                <a:spcPts val="600"/>
              </a:spcAft>
            </a:pPr>
            <a:r>
              <a:rPr lang="en-US" sz="1600" b="1" i="0" dirty="0">
                <a:effectLst/>
              </a:rPr>
              <a:t>Check Your Bias</a:t>
            </a:r>
            <a:br>
              <a:rPr lang="en-US" sz="1600" b="0" i="0" dirty="0">
                <a:effectLst/>
              </a:rPr>
            </a:br>
            <a:r>
              <a:rPr lang="en-US" sz="1600" b="0" i="0" dirty="0">
                <a:effectLst/>
              </a:rPr>
              <a:t>Always be mindful of personal assumptions and judgments—they can influence decision-making.</a:t>
            </a:r>
          </a:p>
          <a:p>
            <a:pPr indent="-228600">
              <a:lnSpc>
                <a:spcPct val="90000"/>
              </a:lnSpc>
              <a:spcAft>
                <a:spcPts val="600"/>
              </a:spcAft>
              <a:buFont typeface="Arial" panose="020B0604020202020204" pitchFamily="34" charset="0"/>
              <a:buChar char="•"/>
            </a:pPr>
            <a:endParaRPr lang="en-US" sz="1400" dirty="0"/>
          </a:p>
        </p:txBody>
      </p:sp>
      <p:pic>
        <p:nvPicPr>
          <p:cNvPr id="4" name="Picture 3" descr="A stop sign with a field of grass in the background&#10;&#10;AI-generated content may be incorrect.">
            <a:extLst>
              <a:ext uri="{FF2B5EF4-FFF2-40B4-BE49-F238E27FC236}">
                <a16:creationId xmlns:a16="http://schemas.microsoft.com/office/drawing/2014/main" id="{317133D3-D862-4A28-D611-3C1C6ABE17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305" r="-1" b="-1"/>
          <a:stretch>
            <a:fillRect/>
          </a:stretch>
        </p:blipFill>
        <p:spPr>
          <a:xfrm>
            <a:off x="9400556" y="0"/>
            <a:ext cx="2791444" cy="1611631"/>
          </a:xfrm>
          <a:prstGeom prst="rect">
            <a:avLst/>
          </a:prstGeom>
        </p:spPr>
      </p:pic>
    </p:spTree>
    <p:extLst>
      <p:ext uri="{BB962C8B-B14F-4D97-AF65-F5344CB8AC3E}">
        <p14:creationId xmlns:p14="http://schemas.microsoft.com/office/powerpoint/2010/main" val="3570582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keyboard with a tag&#10;&#10;AI-generated content may be incorrect.">
            <a:extLst>
              <a:ext uri="{FF2B5EF4-FFF2-40B4-BE49-F238E27FC236}">
                <a16:creationId xmlns:a16="http://schemas.microsoft.com/office/drawing/2014/main" id="{5D770CCE-AE20-4ECF-4286-6C9AD8802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5" b="14961"/>
          <a:stretch>
            <a:fillRect/>
          </a:stretch>
        </p:blipFill>
        <p:spPr>
          <a:xfrm>
            <a:off x="20" y="1282"/>
            <a:ext cx="12191980" cy="6856718"/>
          </a:xfrm>
          <a:prstGeom prst="rect">
            <a:avLst/>
          </a:prstGeom>
        </p:spPr>
      </p:pic>
    </p:spTree>
    <p:extLst>
      <p:ext uri="{BB962C8B-B14F-4D97-AF65-F5344CB8AC3E}">
        <p14:creationId xmlns:p14="http://schemas.microsoft.com/office/powerpoint/2010/main" val="10600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F2BC314-A2CE-5CF2-D70D-8202620E3033}"/>
              </a:ext>
            </a:extLst>
          </p:cNvPr>
          <p:cNvSpPr>
            <a:spLocks noGrp="1"/>
          </p:cNvSpPr>
          <p:nvPr>
            <p:ph type="title"/>
          </p:nvPr>
        </p:nvSpPr>
        <p:spPr>
          <a:xfrm>
            <a:off x="838200" y="838199"/>
            <a:ext cx="4191000" cy="5338763"/>
          </a:xfrm>
        </p:spPr>
        <p:txBody>
          <a:bodyPr vert="horz" lIns="91440" tIns="45720" rIns="91440" bIns="45720" rtlCol="0" anchor="ctr">
            <a:normAutofit/>
          </a:bodyPr>
          <a:lstStyle/>
          <a:p>
            <a:r>
              <a:rPr lang="en-US" kern="1200">
                <a:solidFill>
                  <a:schemeClr val="tx1"/>
                </a:solidFill>
                <a:latin typeface="+mj-lt"/>
                <a:ea typeface="+mj-ea"/>
                <a:cs typeface="+mj-cs"/>
              </a:rPr>
              <a:t>Exercise</a:t>
            </a:r>
          </a:p>
        </p:txBody>
      </p:sp>
      <p:sp>
        <p:nvSpPr>
          <p:cNvPr id="5" name="TextBox 4">
            <a:extLst>
              <a:ext uri="{FF2B5EF4-FFF2-40B4-BE49-F238E27FC236}">
                <a16:creationId xmlns:a16="http://schemas.microsoft.com/office/drawing/2014/main" id="{2F124A57-3EA8-3961-C9D1-FE27E229833D}"/>
              </a:ext>
            </a:extLst>
          </p:cNvPr>
          <p:cNvSpPr txBox="1"/>
          <p:nvPr/>
        </p:nvSpPr>
        <p:spPr>
          <a:xfrm>
            <a:off x="5302332" y="838199"/>
            <a:ext cx="6051468" cy="5338763"/>
          </a:xfrm>
          <a:prstGeom prst="rect">
            <a:avLst/>
          </a:prstGeom>
        </p:spPr>
        <p:txBody>
          <a:bodyPr vert="horz" lIns="91440" tIns="45720" rIns="91440" bIns="45720" rtlCol="0" anchor="ctr">
            <a:normAutofit/>
          </a:bodyPr>
          <a:lstStyle/>
          <a:p>
            <a:pPr>
              <a:lnSpc>
                <a:spcPct val="90000"/>
              </a:lnSpc>
              <a:spcAft>
                <a:spcPts val="600"/>
              </a:spcAft>
            </a:pPr>
            <a:r>
              <a:rPr lang="en-US" sz="2000" dirty="0"/>
              <a:t>Let’s start with a quick self check</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On a scale of 1 to 10, how confident are you in your knowledge of self neglect and hoarding?</a:t>
            </a:r>
          </a:p>
          <a:p>
            <a:pPr indent="-228600">
              <a:lnSpc>
                <a:spcPct val="90000"/>
              </a:lnSpc>
              <a:spcAft>
                <a:spcPts val="600"/>
              </a:spcAft>
              <a:buFont typeface="Arial" panose="020B0604020202020204" pitchFamily="34" charset="0"/>
              <a:buChar char="•"/>
            </a:pPr>
            <a:endParaRPr lang="en-US" sz="2000" dirty="0"/>
          </a:p>
          <a:p>
            <a:pPr marL="342900" indent="-342900">
              <a:lnSpc>
                <a:spcPct val="90000"/>
              </a:lnSpc>
              <a:spcAft>
                <a:spcPts val="600"/>
              </a:spcAft>
              <a:buFont typeface="Arial" panose="020B0604020202020204" pitchFamily="34" charset="0"/>
              <a:buChar char="•"/>
            </a:pPr>
            <a:r>
              <a:rPr lang="en-US" sz="2000" dirty="0"/>
              <a:t>1 – I know nothing about these topics</a:t>
            </a:r>
          </a:p>
          <a:p>
            <a:pPr indent="-228600">
              <a:lnSpc>
                <a:spcPct val="90000"/>
              </a:lnSpc>
              <a:spcAft>
                <a:spcPts val="600"/>
              </a:spcAft>
              <a:buFont typeface="Arial" panose="020B0604020202020204" pitchFamily="34" charset="0"/>
              <a:buChar char="•"/>
            </a:pPr>
            <a:endParaRPr lang="en-US" sz="2000" dirty="0"/>
          </a:p>
          <a:p>
            <a:pPr marL="342900" indent="-342900">
              <a:lnSpc>
                <a:spcPct val="90000"/>
              </a:lnSpc>
              <a:spcAft>
                <a:spcPts val="600"/>
              </a:spcAft>
              <a:buFont typeface="Arial" panose="020B0604020202020204" pitchFamily="34" charset="0"/>
              <a:buChar char="•"/>
            </a:pPr>
            <a:r>
              <a:rPr lang="en-US" sz="2000" dirty="0"/>
              <a:t>10 – I’m highly knowledgeable and could explain them to others</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What made you choose that number? (Think about your experience, previous training, or what you’ve encountered in this or other roles).</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018743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B000D-A09E-4B9E-F6F8-B0EF538781C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Professional Curiosity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7487D4-B55E-8C81-76E9-1D6D8A9022EF}"/>
              </a:ext>
            </a:extLst>
          </p:cNvPr>
          <p:cNvSpPr txBox="1"/>
          <p:nvPr/>
        </p:nvSpPr>
        <p:spPr>
          <a:xfrm>
            <a:off x="130629" y="1929383"/>
            <a:ext cx="11919857" cy="4732673"/>
          </a:xfrm>
          <a:prstGeom prst="rect">
            <a:avLst/>
          </a:prstGeom>
        </p:spPr>
        <p:txBody>
          <a:bodyPr vert="horz" lIns="91440" tIns="45720" rIns="91440" bIns="45720" rtlCol="0">
            <a:normAutofit/>
          </a:bodyPr>
          <a:lstStyle/>
          <a:p>
            <a:pPr fontAlgn="base">
              <a:lnSpc>
                <a:spcPct val="90000"/>
              </a:lnSpc>
              <a:spcAft>
                <a:spcPts val="600"/>
              </a:spcAft>
            </a:pPr>
            <a:r>
              <a:rPr lang="en-US" sz="1600" b="1" dirty="0"/>
              <a:t>What Is Professional Curiosity?</a:t>
            </a:r>
            <a:r>
              <a:rPr lang="en-US" sz="1600" dirty="0"/>
              <a:t>​​</a:t>
            </a:r>
          </a:p>
          <a:p>
            <a:pPr fontAlgn="base">
              <a:lnSpc>
                <a:spcPct val="90000"/>
              </a:lnSpc>
              <a:spcAft>
                <a:spcPts val="600"/>
              </a:spcAft>
            </a:pPr>
            <a:r>
              <a:rPr lang="en-US" sz="1600" dirty="0"/>
              <a:t>Professional curiosity involves looking beyond surface-level information, challenging assumptions, and asking thoughtful questions to understand the full picture of a person’s life.​​</a:t>
            </a:r>
          </a:p>
          <a:p>
            <a:pPr fontAlgn="base">
              <a:lnSpc>
                <a:spcPct val="90000"/>
              </a:lnSpc>
              <a:spcAft>
                <a:spcPts val="600"/>
              </a:spcAft>
            </a:pPr>
            <a:r>
              <a:rPr lang="en-US" sz="1600" dirty="0"/>
              <a:t>​</a:t>
            </a:r>
          </a:p>
          <a:p>
            <a:pPr fontAlgn="base">
              <a:lnSpc>
                <a:spcPct val="90000"/>
              </a:lnSpc>
              <a:spcAft>
                <a:spcPts val="600"/>
              </a:spcAft>
            </a:pPr>
            <a:r>
              <a:rPr lang="en-US" sz="1600" dirty="0"/>
              <a:t>It’s a proactive stance that helps social workers identify hidden risks, unmet needs, or signs of abuse, neglect, or coercive control.​​</a:t>
            </a:r>
          </a:p>
          <a:p>
            <a:pPr fontAlgn="base">
              <a:lnSpc>
                <a:spcPct val="90000"/>
              </a:lnSpc>
              <a:spcAft>
                <a:spcPts val="600"/>
              </a:spcAft>
            </a:pPr>
            <a:r>
              <a:rPr lang="en-US" sz="1600" dirty="0"/>
              <a:t>​</a:t>
            </a:r>
          </a:p>
          <a:p>
            <a:pPr fontAlgn="base">
              <a:lnSpc>
                <a:spcPct val="90000"/>
              </a:lnSpc>
              <a:spcAft>
                <a:spcPts val="600"/>
              </a:spcAft>
            </a:pPr>
            <a:r>
              <a:rPr lang="en-US" sz="1600" dirty="0"/>
              <a:t>In practice it is actively questioning, exploring, and seeking deeper understanding of individuals' circumstances to safeguard and support them effectively.​​</a:t>
            </a:r>
          </a:p>
          <a:p>
            <a:pPr fontAlgn="base">
              <a:lnSpc>
                <a:spcPct val="90000"/>
              </a:lnSpc>
              <a:spcAft>
                <a:spcPts val="600"/>
              </a:spcAft>
            </a:pPr>
            <a:r>
              <a:rPr lang="en-US" sz="1600" dirty="0"/>
              <a:t>​</a:t>
            </a:r>
          </a:p>
          <a:p>
            <a:pPr fontAlgn="base">
              <a:lnSpc>
                <a:spcPct val="90000"/>
              </a:lnSpc>
              <a:spcAft>
                <a:spcPts val="600"/>
              </a:spcAft>
            </a:pPr>
            <a:r>
              <a:rPr lang="en-US" sz="1600" b="1" dirty="0"/>
              <a:t>Why It Matters</a:t>
            </a:r>
            <a:r>
              <a:rPr lang="en-US" sz="1600" dirty="0"/>
              <a:t>​​</a:t>
            </a:r>
          </a:p>
          <a:p>
            <a:pPr indent="-228600" fontAlgn="base">
              <a:lnSpc>
                <a:spcPct val="90000"/>
              </a:lnSpc>
              <a:spcAft>
                <a:spcPts val="600"/>
              </a:spcAft>
              <a:buFont typeface="Arial" panose="020B0604020202020204" pitchFamily="34" charset="0"/>
              <a:buChar char="•"/>
            </a:pPr>
            <a:endParaRPr lang="en-US" sz="1600" dirty="0"/>
          </a:p>
          <a:p>
            <a:pPr fontAlgn="base">
              <a:lnSpc>
                <a:spcPct val="90000"/>
              </a:lnSpc>
              <a:spcAft>
                <a:spcPts val="600"/>
              </a:spcAft>
            </a:pPr>
            <a:r>
              <a:rPr lang="en-US" sz="1600" b="1" dirty="0"/>
              <a:t>Safeguarding</a:t>
            </a:r>
            <a:r>
              <a:rPr lang="en-US" sz="1600" dirty="0"/>
              <a:t>: It plays a crucial role in protecting vulnerable adults and children by uncovering concerns that may not be immediately visible. We may be working with an adult, but we should always Think Family.​​</a:t>
            </a:r>
          </a:p>
          <a:p>
            <a:pPr fontAlgn="base">
              <a:lnSpc>
                <a:spcPct val="90000"/>
              </a:lnSpc>
              <a:spcAft>
                <a:spcPts val="600"/>
              </a:spcAft>
            </a:pPr>
            <a:r>
              <a:rPr lang="en-US" sz="1600" b="1" dirty="0"/>
              <a:t>Holistic understanding</a:t>
            </a:r>
            <a:r>
              <a:rPr lang="en-US" sz="1600" dirty="0"/>
              <a:t>: Helps practitioners grasp the lived experiences of individuals, enabling more accurate assessments and tailored interventions.​​</a:t>
            </a:r>
          </a:p>
          <a:p>
            <a:pPr fontAlgn="base">
              <a:lnSpc>
                <a:spcPct val="90000"/>
              </a:lnSpc>
              <a:spcAft>
                <a:spcPts val="600"/>
              </a:spcAft>
            </a:pPr>
            <a:r>
              <a:rPr lang="en-US" sz="1600" b="1" dirty="0"/>
              <a:t>Improved outcomes</a:t>
            </a:r>
            <a:r>
              <a:rPr lang="en-US" sz="1600" dirty="0"/>
              <a:t>: Encourages better decision-making and more effective support plans by ensuring no critical detail is overlooked.</a:t>
            </a:r>
          </a:p>
          <a:p>
            <a:pPr indent="-228600">
              <a:lnSpc>
                <a:spcPct val="90000"/>
              </a:lnSpc>
              <a:spcAft>
                <a:spcPts val="6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18226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52119E2-BFCE-B6CC-7F71-E6B6122001FF}"/>
              </a:ext>
            </a:extLst>
          </p:cNvPr>
          <p:cNvSpPr>
            <a:spLocks noGrp="1"/>
          </p:cNvSpPr>
          <p:nvPr>
            <p:ph type="title"/>
          </p:nvPr>
        </p:nvSpPr>
        <p:spPr>
          <a:xfrm>
            <a:off x="838200" y="838199"/>
            <a:ext cx="4191000" cy="5338763"/>
          </a:xfrm>
        </p:spPr>
        <p:txBody>
          <a:bodyPr vert="horz" lIns="91440" tIns="45720" rIns="91440" bIns="45720" rtlCol="0" anchor="ctr">
            <a:normAutofit/>
          </a:bodyPr>
          <a:lstStyle/>
          <a:p>
            <a:r>
              <a:rPr lang="en-US" kern="1200">
                <a:solidFill>
                  <a:schemeClr val="tx1"/>
                </a:solidFill>
                <a:latin typeface="+mj-lt"/>
                <a:ea typeface="+mj-ea"/>
                <a:cs typeface="+mj-cs"/>
              </a:rPr>
              <a:t>Professional Curiosity</a:t>
            </a:r>
          </a:p>
        </p:txBody>
      </p:sp>
      <p:sp>
        <p:nvSpPr>
          <p:cNvPr id="3" name="TextBox 2">
            <a:extLst>
              <a:ext uri="{FF2B5EF4-FFF2-40B4-BE49-F238E27FC236}">
                <a16:creationId xmlns:a16="http://schemas.microsoft.com/office/drawing/2014/main" id="{D29EB7ED-B52E-A9B2-3C8F-619B1491DBDF}"/>
              </a:ext>
            </a:extLst>
          </p:cNvPr>
          <p:cNvSpPr txBox="1"/>
          <p:nvPr/>
        </p:nvSpPr>
        <p:spPr>
          <a:xfrm>
            <a:off x="5302332" y="838199"/>
            <a:ext cx="6051468" cy="5338763"/>
          </a:xfrm>
          <a:prstGeom prst="rect">
            <a:avLst/>
          </a:prstGeom>
        </p:spPr>
        <p:txBody>
          <a:bodyPr vert="horz" lIns="91440" tIns="45720" rIns="91440" bIns="45720" rtlCol="0" anchor="ctr">
            <a:normAutofit/>
          </a:bodyPr>
          <a:lstStyle/>
          <a:p>
            <a:pPr fontAlgn="base">
              <a:lnSpc>
                <a:spcPct val="90000"/>
              </a:lnSpc>
              <a:spcAft>
                <a:spcPts val="600"/>
              </a:spcAft>
            </a:pPr>
            <a:r>
              <a:rPr lang="en-US" sz="1600" b="1" dirty="0"/>
              <a:t>How It’s Practiced</a:t>
            </a:r>
            <a:r>
              <a:rPr lang="en-US" sz="1600" dirty="0"/>
              <a:t>​​</a:t>
            </a:r>
          </a:p>
          <a:p>
            <a:pPr marL="285750" indent="-285750" fontAlgn="base">
              <a:lnSpc>
                <a:spcPct val="90000"/>
              </a:lnSpc>
              <a:spcAft>
                <a:spcPts val="600"/>
              </a:spcAft>
              <a:buFont typeface="Arial" panose="020B0604020202020204" pitchFamily="34" charset="0"/>
              <a:buChar char="•"/>
            </a:pPr>
            <a:r>
              <a:rPr lang="en-US" sz="1600" b="1" dirty="0"/>
              <a:t>Questioning and listening</a:t>
            </a:r>
            <a:r>
              <a:rPr lang="en-US" sz="1600" dirty="0"/>
              <a:t>: Asking direct but respectful questions, observing </a:t>
            </a:r>
            <a:r>
              <a:rPr lang="en-US" sz="1600" dirty="0" err="1"/>
              <a:t>behaviour</a:t>
            </a:r>
            <a:r>
              <a:rPr lang="en-US" sz="1600" dirty="0"/>
              <a:t>, and listening actively.​​</a:t>
            </a:r>
          </a:p>
          <a:p>
            <a:pPr marL="285750" indent="-285750" fontAlgn="base">
              <a:lnSpc>
                <a:spcPct val="90000"/>
              </a:lnSpc>
              <a:spcAft>
                <a:spcPts val="600"/>
              </a:spcAft>
              <a:buFont typeface="Arial" panose="020B0604020202020204" pitchFamily="34" charset="0"/>
              <a:buChar char="•"/>
            </a:pPr>
            <a:r>
              <a:rPr lang="en-US" sz="1600" b="1" dirty="0"/>
              <a:t>Cross-checking information</a:t>
            </a:r>
            <a:r>
              <a:rPr lang="en-US" sz="1600" dirty="0"/>
              <a:t>: Validating facts from multiple sources to avoid taking things at face value.​​</a:t>
            </a:r>
          </a:p>
          <a:p>
            <a:pPr marL="285750" indent="-285750" fontAlgn="base">
              <a:lnSpc>
                <a:spcPct val="90000"/>
              </a:lnSpc>
              <a:spcAft>
                <a:spcPts val="600"/>
              </a:spcAft>
              <a:buFont typeface="Arial" panose="020B0604020202020204" pitchFamily="34" charset="0"/>
              <a:buChar char="•"/>
            </a:pPr>
            <a:r>
              <a:rPr lang="en-US" sz="1600" b="1" dirty="0"/>
              <a:t>Reflective practice</a:t>
            </a:r>
            <a:r>
              <a:rPr lang="en-US" sz="1600" dirty="0"/>
              <a:t>: Taking time to think critically about the information received and its implications.​​</a:t>
            </a:r>
          </a:p>
          <a:p>
            <a:pPr fontAlgn="base">
              <a:lnSpc>
                <a:spcPct val="90000"/>
              </a:lnSpc>
              <a:spcAft>
                <a:spcPts val="600"/>
              </a:spcAft>
            </a:pPr>
            <a:r>
              <a:rPr lang="en-US" sz="1600" dirty="0"/>
              <a:t>​</a:t>
            </a:r>
          </a:p>
          <a:p>
            <a:pPr fontAlgn="base">
              <a:lnSpc>
                <a:spcPct val="90000"/>
              </a:lnSpc>
              <a:spcAft>
                <a:spcPts val="600"/>
              </a:spcAft>
            </a:pPr>
            <a:r>
              <a:rPr lang="en-US" sz="1600" dirty="0"/>
              <a:t> </a:t>
            </a:r>
            <a:r>
              <a:rPr lang="en-US" sz="1600" b="1" dirty="0"/>
              <a:t>Barriers to Professional Curiosity</a:t>
            </a:r>
            <a:r>
              <a:rPr lang="en-US" sz="1600" dirty="0"/>
              <a:t>​​</a:t>
            </a:r>
          </a:p>
          <a:p>
            <a:pPr marL="285750" indent="-285750" fontAlgn="base">
              <a:lnSpc>
                <a:spcPct val="90000"/>
              </a:lnSpc>
              <a:spcAft>
                <a:spcPts val="600"/>
              </a:spcAft>
              <a:buFont typeface="Arial" panose="020B0604020202020204" pitchFamily="34" charset="0"/>
              <a:buChar char="•"/>
            </a:pPr>
            <a:r>
              <a:rPr lang="en-US" sz="1600" dirty="0"/>
              <a:t>Time pressures and high caseloads can limit opportunities for deep inquiry.​​</a:t>
            </a:r>
          </a:p>
          <a:p>
            <a:pPr marL="285750" indent="-285750" fontAlgn="base">
              <a:lnSpc>
                <a:spcPct val="90000"/>
              </a:lnSpc>
              <a:spcAft>
                <a:spcPts val="600"/>
              </a:spcAft>
              <a:buFont typeface="Arial" panose="020B0604020202020204" pitchFamily="34" charset="0"/>
              <a:buChar char="•"/>
            </a:pPr>
            <a:r>
              <a:rPr lang="en-US" sz="1600" dirty="0"/>
              <a:t>Assumptions and biases can cloud judgment and reduce curiosity.​​</a:t>
            </a:r>
          </a:p>
          <a:p>
            <a:pPr fontAlgn="base">
              <a:lnSpc>
                <a:spcPct val="90000"/>
              </a:lnSpc>
              <a:spcAft>
                <a:spcPts val="600"/>
              </a:spcAft>
            </a:pPr>
            <a:r>
              <a:rPr lang="en-US" sz="1600" dirty="0"/>
              <a:t>​</a:t>
            </a:r>
          </a:p>
          <a:p>
            <a:pPr fontAlgn="base">
              <a:lnSpc>
                <a:spcPct val="90000"/>
              </a:lnSpc>
              <a:spcAft>
                <a:spcPts val="600"/>
              </a:spcAft>
            </a:pPr>
            <a:r>
              <a:rPr lang="en-US" sz="1600" b="1" dirty="0"/>
              <a:t> Enablers of Curious Practice</a:t>
            </a:r>
            <a:r>
              <a:rPr lang="en-US" sz="1600" dirty="0"/>
              <a:t>​​</a:t>
            </a:r>
          </a:p>
          <a:p>
            <a:pPr marL="285750" indent="-285750" fontAlgn="base">
              <a:lnSpc>
                <a:spcPct val="90000"/>
              </a:lnSpc>
              <a:spcAft>
                <a:spcPts val="600"/>
              </a:spcAft>
              <a:buFont typeface="Arial" panose="020B0604020202020204" pitchFamily="34" charset="0"/>
              <a:buChar char="•"/>
            </a:pPr>
            <a:r>
              <a:rPr lang="en-US" sz="1600" dirty="0"/>
              <a:t>Supportive leadership that fosters a culture of inquiry.​​</a:t>
            </a:r>
          </a:p>
          <a:p>
            <a:pPr marL="285750" indent="-285750" fontAlgn="base">
              <a:lnSpc>
                <a:spcPct val="90000"/>
              </a:lnSpc>
              <a:spcAft>
                <a:spcPts val="600"/>
              </a:spcAft>
              <a:buFont typeface="Arial" panose="020B0604020202020204" pitchFamily="34" charset="0"/>
              <a:buChar char="•"/>
            </a:pPr>
            <a:r>
              <a:rPr lang="en-US" sz="1600" dirty="0"/>
              <a:t>Training and supervision that </a:t>
            </a:r>
            <a:r>
              <a:rPr lang="en-US" sz="1600" dirty="0" err="1"/>
              <a:t>emphasise</a:t>
            </a:r>
            <a:r>
              <a:rPr lang="en-US" sz="1600" dirty="0"/>
              <a:t> reflective thinking.​​</a:t>
            </a:r>
          </a:p>
          <a:p>
            <a:pPr marL="285750" indent="-285750" fontAlgn="base">
              <a:lnSpc>
                <a:spcPct val="90000"/>
              </a:lnSpc>
              <a:spcAft>
                <a:spcPts val="600"/>
              </a:spcAft>
              <a:buFont typeface="Arial" panose="020B0604020202020204" pitchFamily="34" charset="0"/>
              <a:buChar char="•"/>
            </a:pPr>
            <a:r>
              <a:rPr lang="en-US" sz="1600" dirty="0"/>
              <a:t>Collaborative environments where professionals feel safe to challenge and explore concerns.</a:t>
            </a:r>
          </a:p>
          <a:p>
            <a:pPr indent="-228600">
              <a:lnSpc>
                <a:spcPct val="90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26951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0DCFBE7-4B76-DFFA-E7DE-8CC809399B51}"/>
              </a:ext>
            </a:extLst>
          </p:cNvPr>
          <p:cNvSpPr>
            <a:spLocks noGrp="1"/>
          </p:cNvSpPr>
          <p:nvPr>
            <p:ph type="title"/>
          </p:nvPr>
        </p:nvSpPr>
        <p:spPr>
          <a:xfrm>
            <a:off x="905484" y="1065749"/>
            <a:ext cx="3748810" cy="4726502"/>
          </a:xfrm>
        </p:spPr>
        <p:txBody>
          <a:bodyPr vert="horz" lIns="91440" tIns="45720" rIns="91440" bIns="45720" rtlCol="0" anchor="ctr">
            <a:normAutofit/>
          </a:bodyPr>
          <a:lstStyle/>
          <a:p>
            <a:r>
              <a:rPr lang="en-US" kern="1200">
                <a:solidFill>
                  <a:schemeClr val="tx1"/>
                </a:solidFill>
                <a:latin typeface="+mj-lt"/>
                <a:ea typeface="+mj-ea"/>
                <a:cs typeface="+mj-cs"/>
              </a:rPr>
              <a:t>Professional curiosity – Case example</a:t>
            </a:r>
          </a:p>
        </p:txBody>
      </p:sp>
      <p:sp>
        <p:nvSpPr>
          <p:cNvPr id="3" name="TextBox 2">
            <a:extLst>
              <a:ext uri="{FF2B5EF4-FFF2-40B4-BE49-F238E27FC236}">
                <a16:creationId xmlns:a16="http://schemas.microsoft.com/office/drawing/2014/main" id="{26C76E9D-F56E-B0BD-05D5-8F9C3FCEFD29}"/>
              </a:ext>
            </a:extLst>
          </p:cNvPr>
          <p:cNvSpPr txBox="1"/>
          <p:nvPr/>
        </p:nvSpPr>
        <p:spPr>
          <a:xfrm>
            <a:off x="5464629" y="97971"/>
            <a:ext cx="6585857" cy="6640286"/>
          </a:xfrm>
          <a:prstGeom prst="rect">
            <a:avLst/>
          </a:prstGeom>
        </p:spPr>
        <p:txBody>
          <a:bodyPr vert="horz" lIns="91440" tIns="45720" rIns="91440" bIns="45720" rtlCol="0" anchor="ctr">
            <a:normAutofit/>
          </a:bodyPr>
          <a:lstStyle/>
          <a:p>
            <a:pPr fontAlgn="base">
              <a:lnSpc>
                <a:spcPct val="90000"/>
              </a:lnSpc>
              <a:spcAft>
                <a:spcPts val="600"/>
              </a:spcAft>
            </a:pPr>
            <a:r>
              <a:rPr lang="en-US" sz="1200" b="1" dirty="0"/>
              <a:t>Background</a:t>
            </a:r>
            <a:r>
              <a:rPr lang="en-US" sz="1200" dirty="0"/>
              <a:t>​</a:t>
            </a:r>
          </a:p>
          <a:p>
            <a:pPr fontAlgn="base">
              <a:lnSpc>
                <a:spcPct val="90000"/>
              </a:lnSpc>
              <a:spcAft>
                <a:spcPts val="600"/>
              </a:spcAft>
            </a:pPr>
            <a:r>
              <a:rPr lang="en-US" sz="1200" dirty="0"/>
              <a:t>Mr. Ahmed, a 72-year-old man, lives alone in his council flat. He has a history of diabetes and arthritis. </a:t>
            </a:r>
            <a:r>
              <a:rPr lang="en-US" sz="1200" dirty="0" err="1"/>
              <a:t>Neighbours</a:t>
            </a:r>
            <a:r>
              <a:rPr lang="en-US" sz="1200" dirty="0"/>
              <a:t> have raised concerns about his wellbeing, noting that he rarely leaves the property, his bins are overflowing, and there is a strong smell coming from his flat.​</a:t>
            </a:r>
          </a:p>
          <a:p>
            <a:pPr fontAlgn="base">
              <a:lnSpc>
                <a:spcPct val="90000"/>
              </a:lnSpc>
              <a:spcAft>
                <a:spcPts val="600"/>
              </a:spcAft>
            </a:pPr>
            <a:r>
              <a:rPr lang="en-US" sz="1200" b="1" dirty="0"/>
              <a:t>Initial Contact</a:t>
            </a:r>
            <a:r>
              <a:rPr lang="en-US" sz="1200" dirty="0"/>
              <a:t>​</a:t>
            </a:r>
          </a:p>
          <a:p>
            <a:pPr fontAlgn="base">
              <a:lnSpc>
                <a:spcPct val="90000"/>
              </a:lnSpc>
              <a:spcAft>
                <a:spcPts val="600"/>
              </a:spcAft>
            </a:pPr>
            <a:r>
              <a:rPr lang="en-US" sz="1200" dirty="0"/>
              <a:t>A social worker visits Mr. Ahmed. He appears polite but dismissive, saying:​</a:t>
            </a:r>
          </a:p>
          <a:p>
            <a:pPr fontAlgn="base">
              <a:lnSpc>
                <a:spcPct val="90000"/>
              </a:lnSpc>
              <a:spcAft>
                <a:spcPts val="600"/>
              </a:spcAft>
            </a:pPr>
            <a:r>
              <a:rPr lang="en-US" sz="1200" dirty="0"/>
              <a:t>“I’m fine, I don’t need any help. I like things the way they are.”​</a:t>
            </a:r>
          </a:p>
          <a:p>
            <a:pPr fontAlgn="base">
              <a:lnSpc>
                <a:spcPct val="90000"/>
              </a:lnSpc>
              <a:spcAft>
                <a:spcPts val="600"/>
              </a:spcAft>
            </a:pPr>
            <a:r>
              <a:rPr lang="en-US" sz="1200" dirty="0"/>
              <a:t>At first glance, it might be tempting to accept his statement and close the case. However, professional curiosity prompts the worker to look beyond the surface.​</a:t>
            </a:r>
          </a:p>
          <a:p>
            <a:pPr fontAlgn="base">
              <a:lnSpc>
                <a:spcPct val="90000"/>
              </a:lnSpc>
              <a:spcAft>
                <a:spcPts val="600"/>
              </a:spcAft>
            </a:pPr>
            <a:r>
              <a:rPr lang="en-US" sz="1200" b="1" dirty="0"/>
              <a:t>Applying Professional Curiosity</a:t>
            </a:r>
            <a:r>
              <a:rPr lang="en-US" sz="1200" dirty="0"/>
              <a:t>​</a:t>
            </a:r>
          </a:p>
          <a:p>
            <a:pPr fontAlgn="base">
              <a:lnSpc>
                <a:spcPct val="90000"/>
              </a:lnSpc>
              <a:spcAft>
                <a:spcPts val="600"/>
              </a:spcAft>
            </a:pPr>
            <a:r>
              <a:rPr lang="en-US" sz="1200" dirty="0"/>
              <a:t>Observation: The worker notices Mr. Ahmed’s clothes are stained, his skin looks sore, and there are unopened letters piled up.​</a:t>
            </a:r>
          </a:p>
          <a:p>
            <a:pPr fontAlgn="base">
              <a:lnSpc>
                <a:spcPct val="90000"/>
              </a:lnSpc>
              <a:spcAft>
                <a:spcPts val="600"/>
              </a:spcAft>
            </a:pPr>
            <a:r>
              <a:rPr lang="en-US" sz="1200" dirty="0"/>
              <a:t>Gentle questioning: Instead of challenging directly, the worker asks open questions:​</a:t>
            </a:r>
          </a:p>
          <a:p>
            <a:pPr indent="-228600" fontAlgn="base">
              <a:lnSpc>
                <a:spcPct val="90000"/>
              </a:lnSpc>
              <a:spcAft>
                <a:spcPts val="600"/>
              </a:spcAft>
              <a:buFont typeface="Arial" panose="020B0604020202020204" pitchFamily="34" charset="0"/>
              <a:buChar char="•"/>
            </a:pPr>
            <a:r>
              <a:rPr lang="en-US" sz="1200" dirty="0"/>
              <a:t>“How do you usually manage your meals?”​</a:t>
            </a:r>
          </a:p>
          <a:p>
            <a:pPr indent="-228600" fontAlgn="base">
              <a:lnSpc>
                <a:spcPct val="90000"/>
              </a:lnSpc>
              <a:spcAft>
                <a:spcPts val="600"/>
              </a:spcAft>
              <a:buFont typeface="Arial" panose="020B0604020202020204" pitchFamily="34" charset="0"/>
              <a:buChar char="•"/>
            </a:pPr>
            <a:r>
              <a:rPr lang="en-US" sz="1200" dirty="0"/>
              <a:t>“What’s been most difficult for you recently?”​</a:t>
            </a:r>
          </a:p>
          <a:p>
            <a:pPr indent="-228600" fontAlgn="base">
              <a:lnSpc>
                <a:spcPct val="90000"/>
              </a:lnSpc>
              <a:spcAft>
                <a:spcPts val="600"/>
              </a:spcAft>
              <a:buFont typeface="Arial" panose="020B0604020202020204" pitchFamily="34" charset="0"/>
              <a:buChar char="•"/>
            </a:pPr>
            <a:r>
              <a:rPr lang="en-US" sz="1200" dirty="0"/>
              <a:t>“I see you’ve got quite a few letters—are they hard to keep on top of?”​</a:t>
            </a:r>
          </a:p>
          <a:p>
            <a:pPr fontAlgn="base">
              <a:lnSpc>
                <a:spcPct val="90000"/>
              </a:lnSpc>
              <a:spcAft>
                <a:spcPts val="600"/>
              </a:spcAft>
            </a:pPr>
            <a:r>
              <a:rPr lang="en-US" sz="1200" b="1" dirty="0"/>
              <a:t>Exploring contradictions</a:t>
            </a:r>
            <a:r>
              <a:rPr lang="en-US" sz="1200" dirty="0"/>
              <a:t>: Mr. Ahmed says he eats well, but the fridge is empty except for milk. This prompts further exploration.​</a:t>
            </a:r>
          </a:p>
          <a:p>
            <a:pPr fontAlgn="base">
              <a:lnSpc>
                <a:spcPct val="90000"/>
              </a:lnSpc>
              <a:spcAft>
                <a:spcPts val="600"/>
              </a:spcAft>
            </a:pPr>
            <a:r>
              <a:rPr lang="en-US" sz="1200" b="1" dirty="0"/>
              <a:t>Seeking wider perspectives</a:t>
            </a:r>
            <a:r>
              <a:rPr lang="en-US" sz="1200" dirty="0"/>
              <a:t>: The worker contacts the GP and housing officer, who confirm missed medical appointments and complaints about pests in the flat.​</a:t>
            </a:r>
          </a:p>
          <a:p>
            <a:pPr fontAlgn="base">
              <a:lnSpc>
                <a:spcPct val="90000"/>
              </a:lnSpc>
              <a:spcAft>
                <a:spcPts val="600"/>
              </a:spcAft>
            </a:pPr>
            <a:r>
              <a:rPr lang="en-US" sz="1200" b="1" dirty="0"/>
              <a:t>Outcome</a:t>
            </a:r>
            <a:r>
              <a:rPr lang="en-US" sz="1200" dirty="0"/>
              <a:t>​</a:t>
            </a:r>
          </a:p>
          <a:p>
            <a:pPr fontAlgn="base">
              <a:lnSpc>
                <a:spcPct val="90000"/>
              </a:lnSpc>
              <a:spcAft>
                <a:spcPts val="600"/>
              </a:spcAft>
            </a:pPr>
            <a:r>
              <a:rPr lang="en-US" sz="1200" dirty="0"/>
              <a:t>Through curiosity and persistence, the worker learns that Mr. Ahmed’s arthritis makes cooking and cleaning painful, and he has been too embarrassed to ask for help. He has been rationing food and avoiding medical care.​</a:t>
            </a:r>
          </a:p>
          <a:p>
            <a:pPr fontAlgn="base">
              <a:lnSpc>
                <a:spcPct val="90000"/>
              </a:lnSpc>
              <a:spcAft>
                <a:spcPts val="600"/>
              </a:spcAft>
            </a:pPr>
            <a:r>
              <a:rPr lang="en-US" sz="1200" b="1" dirty="0"/>
              <a:t>Intervention</a:t>
            </a:r>
            <a:r>
              <a:rPr lang="en-US" sz="1200" dirty="0"/>
              <a:t>​</a:t>
            </a:r>
          </a:p>
          <a:p>
            <a:pPr indent="-228600" fontAlgn="base">
              <a:lnSpc>
                <a:spcPct val="90000"/>
              </a:lnSpc>
              <a:spcAft>
                <a:spcPts val="600"/>
              </a:spcAft>
              <a:buFont typeface="Arial" panose="020B0604020202020204" pitchFamily="34" charset="0"/>
              <a:buChar char="•"/>
            </a:pPr>
            <a:r>
              <a:rPr lang="en-US" sz="1200" dirty="0"/>
              <a:t>Arranging a home care package for meal preparation and cleaning support.​</a:t>
            </a:r>
          </a:p>
          <a:p>
            <a:pPr indent="-228600" fontAlgn="base">
              <a:lnSpc>
                <a:spcPct val="90000"/>
              </a:lnSpc>
              <a:spcAft>
                <a:spcPts val="600"/>
              </a:spcAft>
              <a:buFont typeface="Arial" panose="020B0604020202020204" pitchFamily="34" charset="0"/>
              <a:buChar char="•"/>
            </a:pPr>
            <a:r>
              <a:rPr lang="en-US" sz="1200" dirty="0"/>
              <a:t>Linking him with a community befriending service to reduce isolation.​</a:t>
            </a:r>
          </a:p>
          <a:p>
            <a:pPr indent="-228600" fontAlgn="base">
              <a:lnSpc>
                <a:spcPct val="90000"/>
              </a:lnSpc>
              <a:spcAft>
                <a:spcPts val="600"/>
              </a:spcAft>
              <a:buFont typeface="Arial" panose="020B0604020202020204" pitchFamily="34" charset="0"/>
              <a:buChar char="•"/>
            </a:pPr>
            <a:r>
              <a:rPr lang="en-US" sz="1200" dirty="0"/>
              <a:t>Supporting him to attend GP appointments with transport assistance.</a:t>
            </a:r>
          </a:p>
          <a:p>
            <a:pPr indent="-228600">
              <a:lnSpc>
                <a:spcPct val="90000"/>
              </a:lnSpc>
              <a:spcAft>
                <a:spcPts val="600"/>
              </a:spcAft>
              <a:buFont typeface="Arial" panose="020B0604020202020204" pitchFamily="34" charset="0"/>
              <a:buChar char="•"/>
            </a:pPr>
            <a:endParaRPr lang="en-US" sz="800" dirty="0"/>
          </a:p>
        </p:txBody>
      </p:sp>
    </p:spTree>
    <p:extLst>
      <p:ext uri="{BB962C8B-B14F-4D97-AF65-F5344CB8AC3E}">
        <p14:creationId xmlns:p14="http://schemas.microsoft.com/office/powerpoint/2010/main" val="1191440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3472B-FDEB-E935-52A3-B7311CA3830B}"/>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4800" kern="1200">
                <a:solidFill>
                  <a:schemeClr val="tx1"/>
                </a:solidFill>
                <a:latin typeface="+mj-lt"/>
                <a:ea typeface="+mj-ea"/>
                <a:cs typeface="+mj-cs"/>
              </a:rPr>
              <a:t>Professional Curiosity</a:t>
            </a:r>
          </a:p>
        </p:txBody>
      </p:sp>
      <p:sp>
        <p:nvSpPr>
          <p:cNvPr id="17"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CF6F21-216C-4BC7-6DF3-B266237AF23B}"/>
              </a:ext>
            </a:extLst>
          </p:cNvPr>
          <p:cNvSpPr txBox="1"/>
          <p:nvPr/>
        </p:nvSpPr>
        <p:spPr>
          <a:xfrm>
            <a:off x="4654295" y="502920"/>
            <a:ext cx="6894576" cy="4239768"/>
          </a:xfrm>
          <a:prstGeom prst="rect">
            <a:avLst/>
          </a:prstGeom>
        </p:spPr>
        <p:txBody>
          <a:bodyPr vert="horz" lIns="91440" tIns="45720" rIns="91440" bIns="45720" rtlCol="0" anchor="ctr">
            <a:normAutofit fontScale="92500" lnSpcReduction="20000"/>
          </a:bodyPr>
          <a:lstStyle/>
          <a:p>
            <a:pPr indent="-228600" fontAlgn="base">
              <a:lnSpc>
                <a:spcPct val="90000"/>
              </a:lnSpc>
              <a:spcAft>
                <a:spcPts val="600"/>
              </a:spcAft>
              <a:buFont typeface="Arial" panose="020B0604020202020204" pitchFamily="34" charset="0"/>
              <a:buChar char="•"/>
            </a:pPr>
            <a:r>
              <a:rPr lang="en-US" sz="2400" b="1" dirty="0"/>
              <a:t>Key Learning Points for Staff</a:t>
            </a:r>
            <a:r>
              <a:rPr lang="en-US" sz="2400" dirty="0"/>
              <a:t>​</a:t>
            </a:r>
          </a:p>
          <a:p>
            <a:pPr indent="-228600" fontAlgn="base">
              <a:lnSpc>
                <a:spcPct val="90000"/>
              </a:lnSpc>
              <a:spcAft>
                <a:spcPts val="600"/>
              </a:spcAft>
              <a:buFont typeface="Arial" panose="020B0604020202020204" pitchFamily="34" charset="0"/>
              <a:buChar char="•"/>
            </a:pPr>
            <a:endParaRPr lang="en-US" sz="2400" dirty="0"/>
          </a:p>
          <a:p>
            <a:pPr indent="-228600" fontAlgn="base">
              <a:lnSpc>
                <a:spcPct val="90000"/>
              </a:lnSpc>
              <a:spcAft>
                <a:spcPts val="600"/>
              </a:spcAft>
              <a:buFont typeface="Arial" panose="020B0604020202020204" pitchFamily="34" charset="0"/>
              <a:buChar char="•"/>
            </a:pPr>
            <a:r>
              <a:rPr lang="en-US" sz="2400" dirty="0"/>
              <a:t>Don’t accept “I’m fine” at face value.​</a:t>
            </a:r>
          </a:p>
          <a:p>
            <a:pPr indent="-228600" fontAlgn="base">
              <a:lnSpc>
                <a:spcPct val="90000"/>
              </a:lnSpc>
              <a:spcAft>
                <a:spcPts val="600"/>
              </a:spcAft>
              <a:buFont typeface="Arial" panose="020B0604020202020204" pitchFamily="34" charset="0"/>
              <a:buChar char="•"/>
            </a:pPr>
            <a:r>
              <a:rPr lang="en-US" sz="2400" dirty="0"/>
              <a:t>Notice the environment and non-verbal cues.​</a:t>
            </a:r>
          </a:p>
          <a:p>
            <a:pPr indent="-228600" fontAlgn="base">
              <a:lnSpc>
                <a:spcPct val="90000"/>
              </a:lnSpc>
              <a:spcAft>
                <a:spcPts val="600"/>
              </a:spcAft>
              <a:buFont typeface="Arial" panose="020B0604020202020204" pitchFamily="34" charset="0"/>
              <a:buChar char="•"/>
            </a:pPr>
            <a:r>
              <a:rPr lang="en-US" sz="2400" dirty="0"/>
              <a:t>Ask open, curious questions to uncover hidden needs.​</a:t>
            </a:r>
          </a:p>
          <a:p>
            <a:pPr indent="-228600" fontAlgn="base">
              <a:lnSpc>
                <a:spcPct val="90000"/>
              </a:lnSpc>
              <a:spcAft>
                <a:spcPts val="600"/>
              </a:spcAft>
              <a:buFont typeface="Arial" panose="020B0604020202020204" pitchFamily="34" charset="0"/>
              <a:buChar char="•"/>
            </a:pPr>
            <a:r>
              <a:rPr lang="en-US" sz="2400" dirty="0"/>
              <a:t>Cross-check with other professionals and sources of information.​</a:t>
            </a:r>
          </a:p>
          <a:p>
            <a:pPr indent="-228600" fontAlgn="base">
              <a:lnSpc>
                <a:spcPct val="90000"/>
              </a:lnSpc>
              <a:spcAft>
                <a:spcPts val="600"/>
              </a:spcAft>
              <a:buFont typeface="Arial" panose="020B0604020202020204" pitchFamily="34" charset="0"/>
              <a:buChar char="•"/>
            </a:pPr>
            <a:r>
              <a:rPr lang="en-US" sz="2400" dirty="0"/>
              <a:t>Balance respect for autonomy with safeguarding responsibilities.​</a:t>
            </a:r>
          </a:p>
          <a:p>
            <a:pPr indent="-228600" fontAlgn="base">
              <a:lnSpc>
                <a:spcPct val="90000"/>
              </a:lnSpc>
              <a:spcAft>
                <a:spcPts val="600"/>
              </a:spcAft>
              <a:buFont typeface="Arial" panose="020B0604020202020204" pitchFamily="34" charset="0"/>
              <a:buChar char="•"/>
            </a:pPr>
            <a:r>
              <a:rPr lang="en-US" sz="2400" dirty="0"/>
              <a:t>This example shows how professional curiosity helps staff move beyond surface-level interactions, uncovering risks and unmet needs that might otherwise remain hidden.</a:t>
            </a:r>
          </a:p>
          <a:p>
            <a:pPr indent="-228600">
              <a:lnSpc>
                <a:spcPct val="90000"/>
              </a:lnSpc>
              <a:spcAft>
                <a:spcPts val="600"/>
              </a:spcAft>
              <a:buFont typeface="Arial" panose="020B0604020202020204" pitchFamily="34" charset="0"/>
              <a:buChar char="•"/>
            </a:pPr>
            <a:endParaRPr lang="en-US" sz="600" dirty="0"/>
          </a:p>
        </p:txBody>
      </p:sp>
      <p:pic>
        <p:nvPicPr>
          <p:cNvPr id="4" name="Picture 3">
            <a:extLst>
              <a:ext uri="{FF2B5EF4-FFF2-40B4-BE49-F238E27FC236}">
                <a16:creationId xmlns:a16="http://schemas.microsoft.com/office/drawing/2014/main" id="{D60C4FED-3B3C-45D0-7F5D-395D6F5F6CD2}"/>
              </a:ext>
            </a:extLst>
          </p:cNvPr>
          <p:cNvPicPr>
            <a:picLocks noChangeAspect="1"/>
          </p:cNvPicPr>
          <p:nvPr/>
        </p:nvPicPr>
        <p:blipFill>
          <a:blip r:embed="rId3"/>
          <a:stretch>
            <a:fillRect/>
          </a:stretch>
        </p:blipFill>
        <p:spPr>
          <a:xfrm>
            <a:off x="2505456" y="4892040"/>
            <a:ext cx="6077712" cy="1965959"/>
          </a:xfrm>
          <a:prstGeom prst="rect">
            <a:avLst/>
          </a:prstGeom>
        </p:spPr>
      </p:pic>
    </p:spTree>
    <p:extLst>
      <p:ext uri="{BB962C8B-B14F-4D97-AF65-F5344CB8AC3E}">
        <p14:creationId xmlns:p14="http://schemas.microsoft.com/office/powerpoint/2010/main" val="923237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22DF0-263B-54AC-FC8B-9B693AA7772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Reflective questions which support professional curiosity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FACC530-3DE8-CA2E-CCB6-7476C5343494}"/>
              </a:ext>
            </a:extLst>
          </p:cNvPr>
          <p:cNvSpPr txBox="1"/>
          <p:nvPr/>
        </p:nvSpPr>
        <p:spPr>
          <a:xfrm>
            <a:off x="283029" y="1929383"/>
            <a:ext cx="11409097" cy="4754445"/>
          </a:xfrm>
          <a:prstGeom prst="rect">
            <a:avLst/>
          </a:prstGeom>
        </p:spPr>
        <p:txBody>
          <a:bodyPr vert="horz" lIns="91440" tIns="45720" rIns="91440" bIns="45720" rtlCol="0">
            <a:normAutofit/>
          </a:bodyPr>
          <a:lstStyle/>
          <a:p>
            <a:pPr marL="285750" indent="-285750" fontAlgn="base">
              <a:lnSpc>
                <a:spcPct val="90000"/>
              </a:lnSpc>
              <a:spcAft>
                <a:spcPts val="600"/>
              </a:spcAft>
              <a:buFont typeface="Arial" panose="020B0604020202020204" pitchFamily="34" charset="0"/>
              <a:buChar char="•"/>
            </a:pPr>
            <a:r>
              <a:rPr lang="en-US" dirty="0"/>
              <a:t>What is the person’s own view of the self-neglect? ​</a:t>
            </a:r>
          </a:p>
          <a:p>
            <a:pPr marL="285750" indent="-285750" fontAlgn="base">
              <a:lnSpc>
                <a:spcPct val="90000"/>
              </a:lnSpc>
              <a:spcAft>
                <a:spcPts val="600"/>
              </a:spcAft>
              <a:buFont typeface="Arial" panose="020B0604020202020204" pitchFamily="34" charset="0"/>
              <a:buChar char="•"/>
            </a:pPr>
            <a:r>
              <a:rPr lang="en-US" dirty="0"/>
              <a:t>Is the self-neglect important to the person in some way? ​</a:t>
            </a:r>
          </a:p>
          <a:p>
            <a:pPr marL="285750" indent="-285750" fontAlgn="base">
              <a:lnSpc>
                <a:spcPct val="90000"/>
              </a:lnSpc>
              <a:spcAft>
                <a:spcPts val="600"/>
              </a:spcAft>
              <a:buFont typeface="Arial" panose="020B0604020202020204" pitchFamily="34" charset="0"/>
              <a:buChar char="•"/>
            </a:pPr>
            <a:r>
              <a:rPr lang="en-US" dirty="0"/>
              <a:t>Is the self-neglect intentional, or an unintended consequence of something else? ​</a:t>
            </a:r>
          </a:p>
          <a:p>
            <a:pPr marL="285750" indent="-285750" fontAlgn="base">
              <a:lnSpc>
                <a:spcPct val="90000"/>
              </a:lnSpc>
              <a:spcAft>
                <a:spcPts val="600"/>
              </a:spcAft>
              <a:buFont typeface="Arial" panose="020B0604020202020204" pitchFamily="34" charset="0"/>
              <a:buChar char="•"/>
            </a:pPr>
            <a:r>
              <a:rPr lang="en-US" dirty="0"/>
              <a:t>Is the self-neglect a recent change or a long-standing pattern? ​</a:t>
            </a:r>
          </a:p>
          <a:p>
            <a:pPr marL="285750" indent="-285750" fontAlgn="base">
              <a:lnSpc>
                <a:spcPct val="90000"/>
              </a:lnSpc>
              <a:spcAft>
                <a:spcPts val="600"/>
              </a:spcAft>
              <a:buFont typeface="Arial" panose="020B0604020202020204" pitchFamily="34" charset="0"/>
              <a:buChar char="•"/>
            </a:pPr>
            <a:r>
              <a:rPr lang="en-US" dirty="0"/>
              <a:t>Does the person have mental capacity in relation to specific decisions about self-care and/or acceptance of care and support? ​</a:t>
            </a:r>
          </a:p>
          <a:p>
            <a:pPr marL="285750" indent="-285750" fontAlgn="base">
              <a:lnSpc>
                <a:spcPct val="90000"/>
              </a:lnSpc>
              <a:spcAft>
                <a:spcPts val="600"/>
              </a:spcAft>
              <a:buFont typeface="Arial" panose="020B0604020202020204" pitchFamily="34" charset="0"/>
              <a:buChar char="•"/>
            </a:pPr>
            <a:r>
              <a:rPr lang="en-US" dirty="0"/>
              <a:t>What strengths does the person have – what are they managing well and how might this be built on? What motivation for change does the person have? ​</a:t>
            </a:r>
          </a:p>
          <a:p>
            <a:pPr marL="285750" indent="-285750" fontAlgn="base">
              <a:lnSpc>
                <a:spcPct val="90000"/>
              </a:lnSpc>
              <a:spcAft>
                <a:spcPts val="600"/>
              </a:spcAft>
              <a:buFont typeface="Arial" panose="020B0604020202020204" pitchFamily="34" charset="0"/>
              <a:buChar char="•"/>
            </a:pPr>
            <a:r>
              <a:rPr lang="en-US" dirty="0"/>
              <a:t>Have there been recent changes of experience, attitude or </a:t>
            </a:r>
            <a:r>
              <a:rPr lang="en-US" dirty="0" err="1"/>
              <a:t>behaviour</a:t>
            </a:r>
            <a:r>
              <a:rPr lang="en-US" dirty="0"/>
              <a:t> that might provide a window of opportunity for change? ​</a:t>
            </a:r>
          </a:p>
          <a:p>
            <a:pPr marL="285750" indent="-285750" fontAlgn="base">
              <a:lnSpc>
                <a:spcPct val="90000"/>
              </a:lnSpc>
              <a:spcAft>
                <a:spcPts val="600"/>
              </a:spcAft>
              <a:buFont typeface="Arial" panose="020B0604020202020204" pitchFamily="34" charset="0"/>
              <a:buChar char="•"/>
            </a:pPr>
            <a:r>
              <a:rPr lang="en-US" dirty="0"/>
              <a:t>Are there links between the self-neglect and health or disability? ​</a:t>
            </a:r>
          </a:p>
          <a:p>
            <a:pPr marL="285750" indent="-285750" fontAlgn="base">
              <a:lnSpc>
                <a:spcPct val="90000"/>
              </a:lnSpc>
              <a:spcAft>
                <a:spcPts val="600"/>
              </a:spcAft>
              <a:buFont typeface="Arial" panose="020B0604020202020204" pitchFamily="34" charset="0"/>
              <a:buChar char="•"/>
            </a:pPr>
            <a:r>
              <a:rPr lang="en-US" dirty="0"/>
              <a:t>Is alcohol consumption or substance use related to the self-neglect? ​</a:t>
            </a:r>
          </a:p>
          <a:p>
            <a:pPr marL="285750" indent="-285750" fontAlgn="base">
              <a:lnSpc>
                <a:spcPct val="90000"/>
              </a:lnSpc>
              <a:spcAft>
                <a:spcPts val="600"/>
              </a:spcAft>
              <a:buFont typeface="Arial" panose="020B0604020202020204" pitchFamily="34" charset="0"/>
              <a:buChar char="•"/>
            </a:pPr>
            <a:r>
              <a:rPr lang="en-US" dirty="0"/>
              <a:t>How might the person’s life history, family or social relations be interconnected with the self-neglect? ​</a:t>
            </a:r>
          </a:p>
          <a:p>
            <a:pPr marL="285750" indent="-285750" fontAlgn="base">
              <a:lnSpc>
                <a:spcPct val="90000"/>
              </a:lnSpc>
              <a:spcAft>
                <a:spcPts val="600"/>
              </a:spcAft>
              <a:buFont typeface="Arial" panose="020B0604020202020204" pitchFamily="34" charset="0"/>
              <a:buChar char="•"/>
            </a:pPr>
            <a:r>
              <a:rPr lang="en-US" dirty="0"/>
              <a:t>Does the self-neglect play an important role as a coping mechanism? If so, is there anything else in the persons life that may play that role instead?</a:t>
            </a:r>
          </a:p>
          <a:p>
            <a:pPr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517915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 Safeguarding Adults Week: The Power of Professional Curiosity 🔍">
            <a:hlinkClick r:id="" action="ppaction://media"/>
            <a:extLst>
              <a:ext uri="{FF2B5EF4-FFF2-40B4-BE49-F238E27FC236}">
                <a16:creationId xmlns:a16="http://schemas.microsoft.com/office/drawing/2014/main" id="{1CC609D6-11EC-7D71-4625-C9E9D4FC6373}"/>
              </a:ext>
            </a:extLst>
          </p:cNvPr>
          <p:cNvPicPr>
            <a:picLocks noRot="1" noChangeAspect="1"/>
          </p:cNvPicPr>
          <p:nvPr>
            <a:videoFile r:link="rId1"/>
          </p:nvPr>
        </p:nvPicPr>
        <p:blipFill>
          <a:blip r:embed="rId3"/>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32833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4C5E2D-B90F-CFF8-58F0-ED347D580CB2}"/>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4000" kern="1200">
                <a:solidFill>
                  <a:schemeClr val="tx1"/>
                </a:solidFill>
                <a:latin typeface="+mj-lt"/>
                <a:ea typeface="+mj-ea"/>
                <a:cs typeface="+mj-cs"/>
              </a:rPr>
              <a:t>Cultural Competence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B0F42868-D60D-138A-2D73-25669B459526}"/>
              </a:ext>
            </a:extLst>
          </p:cNvPr>
          <p:cNvSpPr txBox="1"/>
          <p:nvPr/>
        </p:nvSpPr>
        <p:spPr>
          <a:xfrm>
            <a:off x="5029200" y="163286"/>
            <a:ext cx="6955971" cy="6553200"/>
          </a:xfrm>
          <a:prstGeom prst="rect">
            <a:avLst/>
          </a:prstGeom>
        </p:spPr>
        <p:txBody>
          <a:bodyPr vert="horz" lIns="91440" tIns="45720" rIns="91440" bIns="45720" rtlCol="0" anchor="ctr">
            <a:normAutofit/>
          </a:bodyPr>
          <a:lstStyle/>
          <a:p>
            <a:pPr fontAlgn="base">
              <a:lnSpc>
                <a:spcPct val="90000"/>
              </a:lnSpc>
              <a:spcAft>
                <a:spcPts val="600"/>
              </a:spcAft>
            </a:pPr>
            <a:r>
              <a:rPr lang="en-US" sz="1400" dirty="0"/>
              <a:t>Cultural competence is vital in addressing self-neglect by helping professionals accurately assess risk, build trust, and develop effective interventions tailored to an individual's cultural background, beliefs, and values. A lack of cultural understanding can lead to inaccurate risk assessments and a failure to </a:t>
            </a:r>
            <a:r>
              <a:rPr lang="en-US" sz="1400" dirty="0" err="1"/>
              <a:t>recognise</a:t>
            </a:r>
            <a:r>
              <a:rPr lang="en-US" sz="1400" dirty="0"/>
              <a:t> or address the root causes of self-neglect, such as mistrust of services or difficulty asking for help, thereby hindering effective support and safeguarding. ​</a:t>
            </a:r>
          </a:p>
          <a:p>
            <a:pPr fontAlgn="base">
              <a:lnSpc>
                <a:spcPct val="90000"/>
              </a:lnSpc>
              <a:spcAft>
                <a:spcPts val="600"/>
              </a:spcAft>
            </a:pPr>
            <a:r>
              <a:rPr lang="en-US" sz="1400" dirty="0"/>
              <a:t>​</a:t>
            </a:r>
          </a:p>
          <a:p>
            <a:pPr fontAlgn="base">
              <a:lnSpc>
                <a:spcPct val="90000"/>
              </a:lnSpc>
              <a:spcAft>
                <a:spcPts val="600"/>
              </a:spcAft>
            </a:pPr>
            <a:r>
              <a:rPr lang="en-US" sz="1400" b="1" dirty="0"/>
              <a:t>Why Cultural Competence Matters in Self-Neglect</a:t>
            </a:r>
            <a:r>
              <a:rPr lang="en-US" sz="1400" dirty="0"/>
              <a:t>​</a:t>
            </a:r>
          </a:p>
          <a:p>
            <a:pPr fontAlgn="base">
              <a:lnSpc>
                <a:spcPct val="90000"/>
              </a:lnSpc>
              <a:spcAft>
                <a:spcPts val="600"/>
              </a:spcAft>
            </a:pPr>
            <a:r>
              <a:rPr lang="en-US" sz="1400" b="1" dirty="0"/>
              <a:t>Accurate Assessment:</a:t>
            </a:r>
            <a:r>
              <a:rPr lang="en-US" sz="1400" dirty="0"/>
              <a:t> ​</a:t>
            </a:r>
          </a:p>
          <a:p>
            <a:pPr fontAlgn="base">
              <a:lnSpc>
                <a:spcPct val="90000"/>
              </a:lnSpc>
              <a:spcAft>
                <a:spcPts val="600"/>
              </a:spcAft>
            </a:pPr>
            <a:r>
              <a:rPr lang="en-US" sz="1400" dirty="0"/>
              <a:t>Professionals must have a basic understanding of diverse cultural and faith backgrounds to avoid overlooking safeguarding issues or making inaccurate assessments of risk. ​</a:t>
            </a:r>
          </a:p>
          <a:p>
            <a:pPr fontAlgn="base">
              <a:lnSpc>
                <a:spcPct val="90000"/>
              </a:lnSpc>
              <a:spcAft>
                <a:spcPts val="600"/>
              </a:spcAft>
            </a:pPr>
            <a:r>
              <a:rPr lang="en-US" sz="1400" b="1" dirty="0"/>
              <a:t>Building Trust:</a:t>
            </a:r>
            <a:r>
              <a:rPr lang="en-US" sz="1400" dirty="0"/>
              <a:t> ​</a:t>
            </a:r>
          </a:p>
          <a:p>
            <a:pPr fontAlgn="base">
              <a:lnSpc>
                <a:spcPct val="90000"/>
              </a:lnSpc>
              <a:spcAft>
                <a:spcPts val="600"/>
              </a:spcAft>
            </a:pPr>
            <a:r>
              <a:rPr lang="en-US" sz="1400" dirty="0"/>
              <a:t>Culturally competent practice involves understanding an individual's life history, social and economic situations, and potential reluctance to seek help due to cultural or personal reasons, which helps build the crucial rapport and trust needed for intervention. ​</a:t>
            </a:r>
          </a:p>
          <a:p>
            <a:pPr fontAlgn="base">
              <a:lnSpc>
                <a:spcPct val="90000"/>
              </a:lnSpc>
              <a:spcAft>
                <a:spcPts val="600"/>
              </a:spcAft>
            </a:pPr>
            <a:r>
              <a:rPr lang="en-US" sz="1400" b="1" dirty="0"/>
              <a:t>Understanding the Context of Self-Neglect:</a:t>
            </a:r>
            <a:r>
              <a:rPr lang="en-US" sz="1400" dirty="0"/>
              <a:t> ​</a:t>
            </a:r>
          </a:p>
          <a:p>
            <a:pPr fontAlgn="base">
              <a:lnSpc>
                <a:spcPct val="90000"/>
              </a:lnSpc>
              <a:spcAft>
                <a:spcPts val="600"/>
              </a:spcAft>
            </a:pPr>
            <a:r>
              <a:rPr lang="en-US" sz="1400" dirty="0"/>
              <a:t>Self-neglect can be a complex socio-cultural phenomenon, and a cultural perspective helps practitioners understand the "meaning of the mess" for the individual and the coping mechanisms at play. ​</a:t>
            </a:r>
          </a:p>
          <a:p>
            <a:pPr fontAlgn="base">
              <a:lnSpc>
                <a:spcPct val="90000"/>
              </a:lnSpc>
              <a:spcAft>
                <a:spcPts val="600"/>
              </a:spcAft>
            </a:pPr>
            <a:r>
              <a:rPr lang="en-US" sz="1400" b="1" dirty="0"/>
              <a:t>Effective Intervention:</a:t>
            </a:r>
            <a:r>
              <a:rPr lang="en-US" sz="1400" dirty="0"/>
              <a:t> ​</a:t>
            </a:r>
          </a:p>
          <a:p>
            <a:pPr fontAlgn="base">
              <a:lnSpc>
                <a:spcPct val="90000"/>
              </a:lnSpc>
              <a:spcAft>
                <a:spcPts val="600"/>
              </a:spcAft>
            </a:pPr>
            <a:r>
              <a:rPr lang="en-US" sz="1400" dirty="0"/>
              <a:t>Culturally competent care involves adapting practices to be more inclusive and effective. This can include learning key phrases in a person's language, respecting their beliefs, and using varied sources of information, such as family and community perspectives. </a:t>
            </a:r>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1944938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1" name="Rectangle 266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8B4CAD-EC29-C6E7-936B-3238919168C5}"/>
              </a:ext>
            </a:extLst>
          </p:cNvPr>
          <p:cNvSpPr>
            <a:spLocks noGrp="1"/>
          </p:cNvSpPr>
          <p:nvPr>
            <p:ph type="title"/>
          </p:nvPr>
        </p:nvSpPr>
        <p:spPr>
          <a:xfrm>
            <a:off x="484920" y="1308998"/>
            <a:ext cx="3571810" cy="5166447"/>
          </a:xfrm>
        </p:spPr>
        <p:txBody>
          <a:bodyPr vert="horz" lIns="91440" tIns="45720" rIns="91440" bIns="45720" rtlCol="0" anchor="b">
            <a:noAutofit/>
          </a:bodyPr>
          <a:lstStyle/>
          <a:p>
            <a:pPr algn="ctr"/>
            <a:r>
              <a:rPr lang="en-US" sz="3200" b="1" kern="1200" dirty="0">
                <a:solidFill>
                  <a:schemeClr val="tx1"/>
                </a:solidFill>
                <a:latin typeface="+mj-lt"/>
                <a:ea typeface="+mj-ea"/>
                <a:cs typeface="+mj-cs"/>
              </a:rPr>
              <a:t>Supporting cultural competence</a:t>
            </a:r>
            <a:br>
              <a:rPr lang="en-US" sz="3200" b="1" kern="1200" dirty="0">
                <a:solidFill>
                  <a:schemeClr val="tx1"/>
                </a:solidFill>
                <a:latin typeface="+mj-lt"/>
                <a:ea typeface="+mj-ea"/>
                <a:cs typeface="+mj-cs"/>
              </a:rPr>
            </a:br>
            <a:br>
              <a:rPr lang="en-US" sz="3200" kern="1200" dirty="0">
                <a:solidFill>
                  <a:schemeClr val="tx1"/>
                </a:solidFill>
                <a:latin typeface="+mj-lt"/>
                <a:ea typeface="+mj-ea"/>
                <a:cs typeface="+mj-cs"/>
              </a:rPr>
            </a:br>
            <a:r>
              <a:rPr lang="en-US" sz="2800" kern="1200" dirty="0">
                <a:solidFill>
                  <a:schemeClr val="tx1"/>
                </a:solidFill>
                <a:latin typeface="+mj-lt"/>
                <a:ea typeface="+mj-ea"/>
                <a:cs typeface="+mj-cs"/>
              </a:rPr>
              <a:t>1)</a:t>
            </a:r>
            <a:r>
              <a:rPr lang="en-US" sz="3200" kern="1200" dirty="0">
                <a:solidFill>
                  <a:schemeClr val="tx1"/>
                </a:solidFill>
                <a:latin typeface="+mj-lt"/>
                <a:ea typeface="+mj-ea"/>
                <a:cs typeface="+mj-cs"/>
              </a:rPr>
              <a:t> </a:t>
            </a:r>
            <a:r>
              <a:rPr lang="en-US" sz="2400" kern="1200" dirty="0">
                <a:solidFill>
                  <a:schemeClr val="tx1"/>
                </a:solidFill>
                <a:latin typeface="+mj-lt"/>
                <a:ea typeface="+mj-ea"/>
                <a:cs typeface="+mj-cs"/>
              </a:rPr>
              <a:t>Building awareness of own Graces</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2) Use Graces to Guide Curiosity and Engagemen</a:t>
            </a:r>
            <a:r>
              <a:rPr lang="en-US" sz="2400" dirty="0"/>
              <a:t>t </a:t>
            </a:r>
            <a:br>
              <a:rPr lang="en-US" sz="2400" dirty="0"/>
            </a:br>
            <a:br>
              <a:rPr lang="en-US" sz="2400" dirty="0"/>
            </a:br>
            <a:r>
              <a:rPr lang="en-US" sz="2400" dirty="0"/>
              <a:t>3) Apply GRACES to understand Resistance of Reluctance</a:t>
            </a:r>
            <a:br>
              <a:rPr lang="en-US" sz="2400" dirty="0"/>
            </a:br>
            <a:br>
              <a:rPr lang="en-US" sz="2400" dirty="0"/>
            </a:br>
            <a:r>
              <a:rPr lang="en-US" sz="2400" dirty="0"/>
              <a:t>4) Use Graces to Guide Curiosity and Engagement </a:t>
            </a:r>
            <a:endParaRPr lang="en-US" sz="3200" kern="1200" dirty="0">
              <a:solidFill>
                <a:schemeClr val="tx1"/>
              </a:solidFill>
              <a:latin typeface="+mj-lt"/>
              <a:ea typeface="+mj-ea"/>
              <a:cs typeface="+mj-cs"/>
            </a:endParaRPr>
          </a:p>
        </p:txBody>
      </p:sp>
      <p:sp>
        <p:nvSpPr>
          <p:cNvPr id="266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a:extLst>
              <a:ext uri="{FF2B5EF4-FFF2-40B4-BE49-F238E27FC236}">
                <a16:creationId xmlns:a16="http://schemas.microsoft.com/office/drawing/2014/main" id="{C71024D1-9175-410F-0CF2-38FB70CEC7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72454" y="640080"/>
            <a:ext cx="5578299"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471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7DD25CD-1620-621F-022F-6A3162202AFF}"/>
              </a:ext>
            </a:extLst>
          </p:cNvPr>
          <p:cNvSpPr>
            <a:spLocks noGrp="1"/>
          </p:cNvSpPr>
          <p:nvPr>
            <p:ph type="title"/>
          </p:nvPr>
        </p:nvSpPr>
        <p:spPr>
          <a:xfrm>
            <a:off x="838200" y="838199"/>
            <a:ext cx="4191000" cy="5338763"/>
          </a:xfrm>
        </p:spPr>
        <p:txBody>
          <a:bodyPr vert="horz" lIns="91440" tIns="45720" rIns="91440" bIns="45720" rtlCol="0" anchor="ctr">
            <a:normAutofit/>
          </a:bodyPr>
          <a:lstStyle/>
          <a:p>
            <a:r>
              <a:rPr lang="en-US" kern="1200">
                <a:solidFill>
                  <a:schemeClr val="tx1"/>
                </a:solidFill>
                <a:latin typeface="+mj-lt"/>
                <a:ea typeface="+mj-ea"/>
                <a:cs typeface="+mj-cs"/>
              </a:rPr>
              <a:t>Cultural competence activity</a:t>
            </a:r>
          </a:p>
        </p:txBody>
      </p:sp>
      <p:sp>
        <p:nvSpPr>
          <p:cNvPr id="3" name="TextBox 2">
            <a:extLst>
              <a:ext uri="{FF2B5EF4-FFF2-40B4-BE49-F238E27FC236}">
                <a16:creationId xmlns:a16="http://schemas.microsoft.com/office/drawing/2014/main" id="{B03D33D3-6147-DD66-CFBC-C4D7A315CE88}"/>
              </a:ext>
            </a:extLst>
          </p:cNvPr>
          <p:cNvSpPr txBox="1"/>
          <p:nvPr/>
        </p:nvSpPr>
        <p:spPr>
          <a:xfrm>
            <a:off x="5302332" y="838199"/>
            <a:ext cx="6051468" cy="5338763"/>
          </a:xfrm>
          <a:prstGeom prst="rect">
            <a:avLst/>
          </a:prstGeom>
        </p:spPr>
        <p:txBody>
          <a:bodyPr vert="horz" lIns="91440" tIns="45720" rIns="91440" bIns="45720" rtlCol="0" anchor="ctr">
            <a:normAutofit/>
          </a:bodyPr>
          <a:lstStyle/>
          <a:p>
            <a:pPr fontAlgn="base">
              <a:lnSpc>
                <a:spcPct val="90000"/>
              </a:lnSpc>
              <a:spcAft>
                <a:spcPts val="600"/>
              </a:spcAft>
            </a:pPr>
            <a:r>
              <a:rPr lang="en-US" sz="2000" dirty="0"/>
              <a:t>Going back to the case study on Mr. Ahmed, work in pairs or small groups to identify which elements of the Social Graces model are most relevant in this scenario.​</a:t>
            </a:r>
          </a:p>
          <a:p>
            <a:pPr fontAlgn="base">
              <a:lnSpc>
                <a:spcPct val="90000"/>
              </a:lnSpc>
              <a:spcAft>
                <a:spcPts val="600"/>
              </a:spcAft>
            </a:pPr>
            <a:r>
              <a:rPr lang="en-US" sz="2000" dirty="0"/>
              <a:t>​</a:t>
            </a:r>
          </a:p>
          <a:p>
            <a:pPr fontAlgn="base">
              <a:lnSpc>
                <a:spcPct val="90000"/>
              </a:lnSpc>
              <a:spcAft>
                <a:spcPts val="600"/>
              </a:spcAft>
            </a:pPr>
            <a:r>
              <a:rPr lang="en-US" sz="2000" dirty="0"/>
              <a:t>Aim to discuss how these factors might affect: ​</a:t>
            </a:r>
          </a:p>
          <a:p>
            <a:pPr indent="-228600" fontAlgn="base">
              <a:lnSpc>
                <a:spcPct val="90000"/>
              </a:lnSpc>
              <a:spcAft>
                <a:spcPts val="600"/>
              </a:spcAft>
              <a:buFont typeface="Arial" panose="020B0604020202020204" pitchFamily="34" charset="0"/>
              <a:buChar char="•"/>
            </a:pPr>
            <a:endParaRPr lang="en-US" sz="2000" dirty="0"/>
          </a:p>
          <a:p>
            <a:pPr marL="342900" indent="-342900" fontAlgn="base">
              <a:lnSpc>
                <a:spcPct val="90000"/>
              </a:lnSpc>
              <a:spcAft>
                <a:spcPts val="600"/>
              </a:spcAft>
              <a:buFont typeface="Arial" panose="020B0604020202020204" pitchFamily="34" charset="0"/>
              <a:buChar char="•"/>
            </a:pPr>
            <a:r>
              <a:rPr lang="en-US" sz="2000" dirty="0"/>
              <a:t>The adult’s willingness to engage with services ​</a:t>
            </a:r>
          </a:p>
          <a:p>
            <a:pPr marL="342900" indent="-342900" fontAlgn="base">
              <a:lnSpc>
                <a:spcPct val="90000"/>
              </a:lnSpc>
              <a:spcAft>
                <a:spcPts val="600"/>
              </a:spcAft>
              <a:buFont typeface="Arial" panose="020B0604020202020204" pitchFamily="34" charset="0"/>
              <a:buChar char="•"/>
            </a:pPr>
            <a:r>
              <a:rPr lang="en-US" sz="2000" dirty="0"/>
              <a:t>The professional’s assumptions or biases ​</a:t>
            </a:r>
          </a:p>
          <a:p>
            <a:pPr marL="342900" indent="-342900" fontAlgn="base">
              <a:lnSpc>
                <a:spcPct val="90000"/>
              </a:lnSpc>
              <a:spcAft>
                <a:spcPts val="600"/>
              </a:spcAft>
              <a:buFont typeface="Arial" panose="020B0604020202020204" pitchFamily="34" charset="0"/>
              <a:buChar char="•"/>
            </a:pPr>
            <a:r>
              <a:rPr lang="en-US" sz="2000" dirty="0"/>
              <a:t>The interventions​</a:t>
            </a:r>
          </a:p>
          <a:p>
            <a:pPr fontAlgn="base">
              <a:lnSpc>
                <a:spcPct val="90000"/>
              </a:lnSpc>
              <a:spcAft>
                <a:spcPts val="600"/>
              </a:spcAft>
            </a:pPr>
            <a:r>
              <a:rPr lang="en-US" sz="2000" dirty="0"/>
              <a:t>​</a:t>
            </a:r>
          </a:p>
          <a:p>
            <a:pPr fontAlgn="base">
              <a:lnSpc>
                <a:spcPct val="90000"/>
              </a:lnSpc>
              <a:spcAft>
                <a:spcPts val="600"/>
              </a:spcAft>
            </a:pPr>
            <a:r>
              <a:rPr lang="en-US" sz="2000" dirty="0"/>
              <a:t>We'll then have some feedback and discussion so please be prepared to share a couple of insights from your discussion with the group. </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982779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C27F0-E9FA-AE3F-6F14-F8BDD240D65D}"/>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Practitioner wellbeing</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30031C-69BD-998B-6A59-CEAFD9B22922}"/>
              </a:ext>
            </a:extLst>
          </p:cNvPr>
          <p:cNvSpPr txBox="1"/>
          <p:nvPr/>
        </p:nvSpPr>
        <p:spPr>
          <a:xfrm>
            <a:off x="5126418" y="130629"/>
            <a:ext cx="7025958" cy="6727370"/>
          </a:xfrm>
          <a:prstGeom prst="rect">
            <a:avLst/>
          </a:prstGeom>
        </p:spPr>
        <p:txBody>
          <a:bodyPr vert="horz" lIns="91440" tIns="45720" rIns="91440" bIns="45720" rtlCol="0" anchor="ctr">
            <a:normAutofit/>
          </a:bodyPr>
          <a:lstStyle/>
          <a:p>
            <a:pPr fontAlgn="t">
              <a:lnSpc>
                <a:spcPct val="90000"/>
              </a:lnSpc>
              <a:spcAft>
                <a:spcPts val="600"/>
              </a:spcAft>
            </a:pPr>
            <a:r>
              <a:rPr lang="en-US" sz="1400" b="0" i="0" dirty="0">
                <a:effectLst/>
              </a:rPr>
              <a:t>Supporting individuals who self-neglect can have a profound impact on practitioners.</a:t>
            </a:r>
            <a:br>
              <a:rPr lang="en-US" sz="1400" b="0" i="0" dirty="0">
                <a:effectLst/>
              </a:rPr>
            </a:br>
            <a:r>
              <a:rPr lang="en-US" sz="1400" b="0" i="0" dirty="0">
                <a:effectLst/>
              </a:rPr>
              <a:t>This work often leads to:</a:t>
            </a:r>
          </a:p>
          <a:p>
            <a:pPr indent="-228600" fontAlgn="t">
              <a:lnSpc>
                <a:spcPct val="90000"/>
              </a:lnSpc>
              <a:spcAft>
                <a:spcPts val="600"/>
              </a:spcAft>
              <a:buFont typeface="Arial" panose="020B0604020202020204" pitchFamily="34" charset="0"/>
              <a:buChar char="•"/>
            </a:pPr>
            <a:endParaRPr lang="en-US" sz="1400" b="0" i="0" dirty="0">
              <a:effectLst/>
            </a:endParaRPr>
          </a:p>
          <a:p>
            <a:pPr marL="342900" indent="-285750" fontAlgn="t">
              <a:lnSpc>
                <a:spcPct val="90000"/>
              </a:lnSpc>
              <a:spcAft>
                <a:spcPts val="600"/>
              </a:spcAft>
              <a:buFont typeface="Arial" panose="020B0604020202020204" pitchFamily="34" charset="0"/>
              <a:buChar char="•"/>
            </a:pPr>
            <a:r>
              <a:rPr lang="en-US" sz="1400" b="0" i="0" dirty="0">
                <a:effectLst/>
              </a:rPr>
              <a:t>Emotional strain – feelings of distress, vulnerability, and exhaustion</a:t>
            </a:r>
          </a:p>
          <a:p>
            <a:pPr marL="342900" indent="-285750" fontAlgn="t">
              <a:lnSpc>
                <a:spcPct val="90000"/>
              </a:lnSpc>
              <a:spcAft>
                <a:spcPts val="600"/>
              </a:spcAft>
              <a:buFont typeface="Arial" panose="020B0604020202020204" pitchFamily="34" charset="0"/>
              <a:buChar char="•"/>
            </a:pPr>
            <a:r>
              <a:rPr lang="en-US" sz="1400" b="0" i="0" dirty="0">
                <a:effectLst/>
              </a:rPr>
              <a:t>Physical reactions – triggered by sensory exposure</a:t>
            </a:r>
          </a:p>
          <a:p>
            <a:pPr marL="342900" indent="-285750" fontAlgn="t">
              <a:lnSpc>
                <a:spcPct val="90000"/>
              </a:lnSpc>
              <a:spcAft>
                <a:spcPts val="600"/>
              </a:spcAft>
              <a:buFont typeface="Arial" panose="020B0604020202020204" pitchFamily="34" charset="0"/>
              <a:buChar char="•"/>
            </a:pPr>
            <a:r>
              <a:rPr lang="en-US" sz="1400" b="0" i="0" dirty="0">
                <a:effectLst/>
              </a:rPr>
              <a:t>Health and safety risks – due to challenging environments</a:t>
            </a: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Strategies to Mitigate Challenges</a:t>
            </a: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Reflective Supervision</a:t>
            </a:r>
            <a:br>
              <a:rPr lang="en-US" sz="1400" b="0" i="0" dirty="0">
                <a:effectLst/>
              </a:rPr>
            </a:br>
            <a:r>
              <a:rPr lang="en-US" sz="1400" b="0" i="0" dirty="0">
                <a:effectLst/>
              </a:rPr>
              <a:t>Encourages reflection, fosters innovation, and nurtures creativity.</a:t>
            </a: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Peer Support</a:t>
            </a:r>
            <a:br>
              <a:rPr lang="en-US" sz="1400" b="0" i="0" dirty="0">
                <a:effectLst/>
              </a:rPr>
            </a:br>
            <a:r>
              <a:rPr lang="en-US" sz="1400" b="0" i="0" dirty="0">
                <a:effectLst/>
              </a:rPr>
              <a:t>Opportunities to share and discuss practice approaches with colleagues.</a:t>
            </a: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Access to Specialist Advice</a:t>
            </a:r>
            <a:br>
              <a:rPr lang="en-US" sz="1400" b="0" i="0" dirty="0">
                <a:effectLst/>
              </a:rPr>
            </a:br>
            <a:r>
              <a:rPr lang="en-US" sz="1400" b="0" i="0" dirty="0">
                <a:effectLst/>
              </a:rPr>
              <a:t>Legal, medical, and other expertise through formal liaison with partner agencies.</a:t>
            </a: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Clear Policies and Procedures</a:t>
            </a:r>
            <a:br>
              <a:rPr lang="en-US" sz="1400" b="0" i="0" dirty="0">
                <a:effectLst/>
              </a:rPr>
            </a:br>
            <a:r>
              <a:rPr lang="en-US" sz="1400" b="0" i="0" dirty="0">
                <a:effectLst/>
              </a:rPr>
              <a:t>Provide a framework for accountable and consistent practice.</a:t>
            </a: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Protective Equipment</a:t>
            </a:r>
            <a:br>
              <a:rPr lang="en-US" sz="1400" b="0" i="0" dirty="0">
                <a:effectLst/>
              </a:rPr>
            </a:br>
            <a:r>
              <a:rPr lang="en-US" sz="1400" b="0" i="0" dirty="0">
                <a:effectLst/>
              </a:rPr>
              <a:t>Essential for roles involving high-risk environments.</a:t>
            </a: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Personal Well-being Resources</a:t>
            </a:r>
            <a:br>
              <a:rPr lang="en-US" sz="1400" b="0" i="0" dirty="0">
                <a:effectLst/>
              </a:rPr>
            </a:br>
            <a:r>
              <a:rPr lang="en-US" sz="1400" b="0" i="0" dirty="0">
                <a:effectLst/>
              </a:rPr>
              <a:t>Supportive networks and self-care strategies beyond the workplace.</a:t>
            </a:r>
            <a:br>
              <a:rPr lang="en-US" sz="1400" b="0" i="0" dirty="0">
                <a:effectLst/>
              </a:rPr>
            </a:br>
            <a:r>
              <a:rPr lang="en-US" sz="1400" dirty="0">
                <a:hlinkClick r:id="rId2"/>
              </a:rPr>
              <a:t>SCARF Health and Wellbeing</a:t>
            </a:r>
            <a:endParaRPr lang="en-US" sz="1400" b="0" i="0" dirty="0">
              <a:effectLst/>
            </a:endParaRPr>
          </a:p>
          <a:p>
            <a:pPr indent="-2286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25778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CAD0A-38FC-BB91-7886-AD4AFE1D7A42}"/>
              </a:ext>
            </a:extLst>
          </p:cNvPr>
          <p:cNvSpPr>
            <a:spLocks noGrp="1"/>
          </p:cNvSpPr>
          <p:nvPr>
            <p:ph type="title"/>
          </p:nvPr>
        </p:nvSpPr>
        <p:spPr>
          <a:xfrm>
            <a:off x="669036" y="1014591"/>
            <a:ext cx="10515600" cy="1325563"/>
          </a:xfrm>
        </p:spPr>
        <p:txBody>
          <a:bodyPr vert="horz" lIns="91440" tIns="45720" rIns="91440" bIns="45720" rtlCol="0" anchor="ctr">
            <a:noAutofit/>
          </a:bodyPr>
          <a:lstStyle/>
          <a:p>
            <a:pPr algn="ctr"/>
            <a:br>
              <a:rPr lang="en-GB" b="1" dirty="0">
                <a:solidFill>
                  <a:schemeClr val="dk1"/>
                </a:solidFill>
              </a:rPr>
            </a:br>
            <a:r>
              <a:rPr lang="en-US" sz="3600" kern="1200" dirty="0">
                <a:solidFill>
                  <a:schemeClr val="tx1"/>
                </a:solidFill>
                <a:latin typeface="+mj-lt"/>
                <a:ea typeface="+mj-ea"/>
                <a:cs typeface="+mj-cs"/>
              </a:rPr>
              <a:t>What is self neglect?</a:t>
            </a:r>
            <a:endParaRPr lang="en-US"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791FB1-A196-5D54-3CC0-9081DCE07BF9}"/>
              </a:ext>
            </a:extLst>
          </p:cNvPr>
          <p:cNvSpPr txBox="1"/>
          <p:nvPr/>
        </p:nvSpPr>
        <p:spPr>
          <a:xfrm>
            <a:off x="248848" y="2400076"/>
            <a:ext cx="11691256" cy="4776216"/>
          </a:xfrm>
          <a:prstGeom prst="rect">
            <a:avLst/>
          </a:prstGeom>
        </p:spPr>
        <p:txBody>
          <a:bodyPr vert="horz" lIns="91440" tIns="45720" rIns="91440" bIns="45720" rtlCol="0">
            <a:normAutofit fontScale="92500" lnSpcReduction="10000"/>
          </a:bodyPr>
          <a:lstStyle/>
          <a:p>
            <a:pPr fontAlgn="t">
              <a:lnSpc>
                <a:spcPct val="90000"/>
              </a:lnSpc>
              <a:spcAft>
                <a:spcPts val="600"/>
              </a:spcAft>
            </a:pPr>
            <a:r>
              <a:rPr lang="en-US" sz="1500" dirty="0"/>
              <a:t>Statutory Guidance (Paragraph 14.17):</a:t>
            </a:r>
          </a:p>
          <a:p>
            <a:pPr fontAlgn="t">
              <a:lnSpc>
                <a:spcPct val="90000"/>
              </a:lnSpc>
              <a:spcAft>
                <a:spcPts val="600"/>
              </a:spcAft>
            </a:pPr>
            <a:r>
              <a:rPr lang="en-US" sz="1500" i="1" dirty="0"/>
              <a:t>“A wide range of </a:t>
            </a:r>
            <a:r>
              <a:rPr lang="en-US" sz="1500" i="1" dirty="0" err="1"/>
              <a:t>behaviour</a:t>
            </a:r>
            <a:r>
              <a:rPr lang="en-US" sz="1500" i="1" dirty="0"/>
              <a:t> neglecting to care for one's personal hygiene, health or surroundings and includes </a:t>
            </a:r>
            <a:r>
              <a:rPr lang="en-US" sz="1500" i="1" dirty="0" err="1"/>
              <a:t>behaviour</a:t>
            </a:r>
            <a:r>
              <a:rPr lang="en-US" sz="1500" i="1" dirty="0"/>
              <a:t> such as hoarding.”</a:t>
            </a:r>
          </a:p>
          <a:p>
            <a:pPr indent="-228600" fontAlgn="t">
              <a:lnSpc>
                <a:spcPct val="90000"/>
              </a:lnSpc>
              <a:spcAft>
                <a:spcPts val="600"/>
              </a:spcAft>
              <a:buFont typeface="Arial" panose="020B0604020202020204" pitchFamily="34" charset="0"/>
              <a:buChar char="•"/>
            </a:pPr>
            <a:endParaRPr lang="en-US" sz="1500" dirty="0"/>
          </a:p>
          <a:p>
            <a:pPr fontAlgn="t">
              <a:lnSpc>
                <a:spcPct val="90000"/>
              </a:lnSpc>
              <a:spcAft>
                <a:spcPts val="600"/>
              </a:spcAft>
            </a:pPr>
            <a:r>
              <a:rPr lang="en-US" sz="1500" b="1" dirty="0"/>
              <a:t>Before 2014</a:t>
            </a:r>
            <a:endParaRPr lang="en-US" sz="1500" dirty="0"/>
          </a:p>
          <a:p>
            <a:pPr fontAlgn="t">
              <a:lnSpc>
                <a:spcPct val="90000"/>
              </a:lnSpc>
              <a:spcAft>
                <a:spcPts val="600"/>
              </a:spcAft>
            </a:pPr>
            <a:r>
              <a:rPr lang="en-US" sz="1500" dirty="0"/>
              <a:t>Self-neglect was outside adult safeguarding systems.</a:t>
            </a:r>
          </a:p>
          <a:p>
            <a:pPr fontAlgn="t">
              <a:lnSpc>
                <a:spcPct val="90000"/>
              </a:lnSpc>
              <a:spcAft>
                <a:spcPts val="600"/>
              </a:spcAft>
            </a:pPr>
            <a:r>
              <a:rPr lang="en-US" sz="1500" dirty="0"/>
              <a:t>Guidance at the time (DH, 2000) focused on abuse and neglect by others, not self-neglect.</a:t>
            </a:r>
          </a:p>
          <a:p>
            <a:pPr fontAlgn="t">
              <a:lnSpc>
                <a:spcPct val="90000"/>
              </a:lnSpc>
              <a:spcAft>
                <a:spcPts val="600"/>
              </a:spcAft>
            </a:pPr>
            <a:r>
              <a:rPr lang="en-US" sz="1500" dirty="0"/>
              <a:t>Many Safeguarding Adults Boards (SABs) excluded self-neglect from their remit.</a:t>
            </a:r>
          </a:p>
          <a:p>
            <a:pPr fontAlgn="t">
              <a:lnSpc>
                <a:spcPct val="90000"/>
              </a:lnSpc>
              <a:spcAft>
                <a:spcPts val="600"/>
              </a:spcAft>
            </a:pPr>
            <a:r>
              <a:rPr lang="en-US" sz="1500" dirty="0"/>
              <a:t>Result: In some areas, agencies worked together on risk management, but elsewhere, self-neglect became nobody’s responsibility (Braye et al., 2014).</a:t>
            </a:r>
          </a:p>
          <a:p>
            <a:pPr indent="-228600" fontAlgn="t">
              <a:lnSpc>
                <a:spcPct val="90000"/>
              </a:lnSpc>
              <a:spcAft>
                <a:spcPts val="600"/>
              </a:spcAft>
              <a:buFont typeface="Arial" panose="020B0604020202020204" pitchFamily="34" charset="0"/>
              <a:buChar char="•"/>
            </a:pPr>
            <a:endParaRPr lang="en-US" sz="1500" dirty="0"/>
          </a:p>
          <a:p>
            <a:pPr fontAlgn="t">
              <a:lnSpc>
                <a:spcPct val="90000"/>
              </a:lnSpc>
              <a:spcAft>
                <a:spcPts val="600"/>
              </a:spcAft>
            </a:pPr>
            <a:r>
              <a:rPr lang="en-US" sz="1500" b="1" dirty="0"/>
              <a:t>After the Care Act 2014</a:t>
            </a:r>
            <a:endParaRPr lang="en-US" sz="1500" dirty="0"/>
          </a:p>
          <a:p>
            <a:pPr fontAlgn="t">
              <a:lnSpc>
                <a:spcPct val="90000"/>
              </a:lnSpc>
              <a:spcAft>
                <a:spcPts val="600"/>
              </a:spcAft>
            </a:pPr>
            <a:r>
              <a:rPr lang="en-US" sz="1500" dirty="0"/>
              <a:t>The Act introduced a broad definition of adults in need of care and support.</a:t>
            </a:r>
          </a:p>
          <a:p>
            <a:pPr fontAlgn="t">
              <a:lnSpc>
                <a:spcPct val="90000"/>
              </a:lnSpc>
              <a:spcAft>
                <a:spcPts val="600"/>
              </a:spcAft>
            </a:pPr>
            <a:r>
              <a:rPr lang="en-US" sz="1500" dirty="0"/>
              <a:t>SABs now have a statutory duty to help and protect adults who: </a:t>
            </a:r>
          </a:p>
          <a:p>
            <a:pPr marL="57150" fontAlgn="t">
              <a:lnSpc>
                <a:spcPct val="90000"/>
              </a:lnSpc>
              <a:spcAft>
                <a:spcPts val="600"/>
              </a:spcAft>
            </a:pPr>
            <a:r>
              <a:rPr lang="en-US" sz="1500" dirty="0"/>
              <a:t>Have care and support needs.</a:t>
            </a:r>
          </a:p>
          <a:p>
            <a:pPr marL="57150" fontAlgn="t">
              <a:lnSpc>
                <a:spcPct val="90000"/>
              </a:lnSpc>
              <a:spcAft>
                <a:spcPts val="600"/>
              </a:spcAft>
            </a:pPr>
            <a:r>
              <a:rPr lang="en-US" sz="1500" dirty="0"/>
              <a:t>Are experiencing or at risk of abuse or neglect.</a:t>
            </a:r>
          </a:p>
          <a:p>
            <a:pPr marL="57150" fontAlgn="t">
              <a:lnSpc>
                <a:spcPct val="90000"/>
              </a:lnSpc>
              <a:spcAft>
                <a:spcPts val="600"/>
              </a:spcAft>
            </a:pPr>
            <a:r>
              <a:rPr lang="en-US" sz="1500" dirty="0"/>
              <a:t>Cannot protect themselves because of those needs.</a:t>
            </a:r>
          </a:p>
          <a:p>
            <a:pPr marL="285750" indent="-228600" fontAlgn="t">
              <a:lnSpc>
                <a:spcPct val="90000"/>
              </a:lnSpc>
              <a:spcAft>
                <a:spcPts val="600"/>
              </a:spcAft>
              <a:buFont typeface="Arial" panose="020B0604020202020204" pitchFamily="34" charset="0"/>
              <a:buChar char="•"/>
            </a:pPr>
            <a:endParaRPr lang="en-US" sz="1500" dirty="0"/>
          </a:p>
          <a:p>
            <a:pPr fontAlgn="t">
              <a:lnSpc>
                <a:spcPct val="90000"/>
              </a:lnSpc>
              <a:spcAft>
                <a:spcPts val="600"/>
              </a:spcAft>
            </a:pPr>
            <a:r>
              <a:rPr lang="en-US" sz="1500" dirty="0"/>
              <a:t>Self-neglect is explicitly included in statutory guidance (DHSC, 2020) as a form of abuse and neglect.</a:t>
            </a:r>
          </a:p>
          <a:p>
            <a:pPr fontAlgn="t">
              <a:lnSpc>
                <a:spcPct val="90000"/>
              </a:lnSpc>
              <a:spcAft>
                <a:spcPts val="600"/>
              </a:spcAft>
            </a:pPr>
            <a:r>
              <a:rPr lang="en-US" sz="1500" dirty="0"/>
              <a:t>This places self-neglect firmly within the safeguarding arena. </a:t>
            </a:r>
          </a:p>
          <a:p>
            <a:pPr indent="-228600">
              <a:lnSpc>
                <a:spcPct val="90000"/>
              </a:lnSpc>
              <a:spcAft>
                <a:spcPts val="600"/>
              </a:spcAft>
              <a:buFont typeface="Arial" panose="020B0604020202020204" pitchFamily="34" charset="0"/>
              <a:buChar char="•"/>
            </a:pPr>
            <a:endParaRPr lang="en-US" sz="1000" dirty="0"/>
          </a:p>
        </p:txBody>
      </p:sp>
      <p:sp>
        <p:nvSpPr>
          <p:cNvPr id="3" name="Oval 2">
            <a:extLst>
              <a:ext uri="{FF2B5EF4-FFF2-40B4-BE49-F238E27FC236}">
                <a16:creationId xmlns:a16="http://schemas.microsoft.com/office/drawing/2014/main" id="{8C5DD980-F315-BB8D-00B2-72C12ACB5B8A}"/>
              </a:ext>
            </a:extLst>
          </p:cNvPr>
          <p:cNvSpPr/>
          <p:nvPr/>
        </p:nvSpPr>
        <p:spPr>
          <a:xfrm>
            <a:off x="2585466" y="194193"/>
            <a:ext cx="6515100" cy="128898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ptos Black" panose="020B0004020202020204" pitchFamily="34" charset="0"/>
              </a:rPr>
              <a:t>Part 1 </a:t>
            </a:r>
            <a:r>
              <a:rPr lang="en-GB" sz="3200" b="1" dirty="0">
                <a:solidFill>
                  <a:schemeClr val="tx1"/>
                </a:solidFill>
              </a:rPr>
              <a:t>- Definitions and causes of Self Neglect</a:t>
            </a:r>
            <a:endParaRPr lang="en-GB" sz="3200" dirty="0">
              <a:solidFill>
                <a:schemeClr val="tx1"/>
              </a:solidFill>
            </a:endParaRPr>
          </a:p>
        </p:txBody>
      </p:sp>
    </p:spTree>
    <p:extLst>
      <p:ext uri="{BB962C8B-B14F-4D97-AF65-F5344CB8AC3E}">
        <p14:creationId xmlns:p14="http://schemas.microsoft.com/office/powerpoint/2010/main" val="837029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dge over a river&#10;&#10;AI-generated content may be incorrect.">
            <a:extLst>
              <a:ext uri="{FF2B5EF4-FFF2-40B4-BE49-F238E27FC236}">
                <a16:creationId xmlns:a16="http://schemas.microsoft.com/office/drawing/2014/main" id="{343D7476-DB9C-4113-8572-9E440157F8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5436"/>
          <a:stretch>
            <a:fillRect/>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F713FD-4827-9E41-D8A1-DA19DAB0E832}"/>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Wellbeing Exercise</a:t>
            </a:r>
          </a:p>
        </p:txBody>
      </p:sp>
      <p:sp>
        <p:nvSpPr>
          <p:cNvPr id="5" name="TextBox 4">
            <a:extLst>
              <a:ext uri="{FF2B5EF4-FFF2-40B4-BE49-F238E27FC236}">
                <a16:creationId xmlns:a16="http://schemas.microsoft.com/office/drawing/2014/main" id="{27492223-3275-7BDF-8799-40CEB3ED2096}"/>
              </a:ext>
            </a:extLst>
          </p:cNvPr>
          <p:cNvSpPr txBox="1"/>
          <p:nvPr/>
        </p:nvSpPr>
        <p:spPr>
          <a:xfrm>
            <a:off x="87086" y="1970314"/>
            <a:ext cx="4573303" cy="4767943"/>
          </a:xfrm>
          <a:prstGeom prst="rect">
            <a:avLst/>
          </a:prstGeom>
        </p:spPr>
        <p:txBody>
          <a:bodyPr vert="horz" lIns="91440" tIns="45720" rIns="91440" bIns="45720" rtlCol="0">
            <a:normAutofit lnSpcReduction="10000"/>
          </a:bodyPr>
          <a:lstStyle/>
          <a:p>
            <a:pPr fontAlgn="t">
              <a:lnSpc>
                <a:spcPct val="90000"/>
              </a:lnSpc>
              <a:spcAft>
                <a:spcPts val="600"/>
              </a:spcAft>
            </a:pPr>
            <a:r>
              <a:rPr lang="en-US" sz="1100" b="1" dirty="0"/>
              <a:t>Purpose:</a:t>
            </a:r>
            <a:br>
              <a:rPr lang="en-US" sz="1100" dirty="0"/>
            </a:br>
            <a:r>
              <a:rPr lang="en-US" sz="1100" dirty="0"/>
              <a:t>To help us decompress, refocus, and leave the session feeling calm and positive.</a:t>
            </a:r>
          </a:p>
          <a:p>
            <a:pPr indent="-228600" fontAlgn="t">
              <a:lnSpc>
                <a:spcPct val="90000"/>
              </a:lnSpc>
              <a:spcAft>
                <a:spcPts val="600"/>
              </a:spcAft>
              <a:buFont typeface="Arial" panose="020B0604020202020204" pitchFamily="34" charset="0"/>
              <a:buChar char="•"/>
            </a:pPr>
            <a:endParaRPr lang="en-US" sz="1100" b="1" dirty="0"/>
          </a:p>
          <a:p>
            <a:pPr fontAlgn="t">
              <a:lnSpc>
                <a:spcPct val="90000"/>
              </a:lnSpc>
              <a:spcAft>
                <a:spcPts val="600"/>
              </a:spcAft>
            </a:pPr>
            <a:r>
              <a:rPr lang="en-US" sz="1100" b="1" dirty="0"/>
              <a:t>Step 1: Grounding (2 minutes)</a:t>
            </a:r>
          </a:p>
          <a:p>
            <a:pPr fontAlgn="t">
              <a:lnSpc>
                <a:spcPct val="90000"/>
              </a:lnSpc>
              <a:spcAft>
                <a:spcPts val="600"/>
              </a:spcAft>
            </a:pPr>
            <a:r>
              <a:rPr lang="en-US" sz="1100" dirty="0"/>
              <a:t>Sit comfortably and close your eyes if you wish.</a:t>
            </a:r>
            <a:br>
              <a:rPr lang="en-US" sz="1100" dirty="0"/>
            </a:br>
            <a:r>
              <a:rPr lang="en-US" sz="1100" dirty="0"/>
              <a:t>Take a slow, deep breath in… and out. Notice your feet on the floor. Feel the chair supporting you. Let your shoulders drop. Take two more deep breaths.</a:t>
            </a:r>
          </a:p>
          <a:p>
            <a:pPr indent="-228600" fontAlgn="t">
              <a:lnSpc>
                <a:spcPct val="90000"/>
              </a:lnSpc>
              <a:spcAft>
                <a:spcPts val="600"/>
              </a:spcAft>
              <a:buFont typeface="Arial" panose="020B0604020202020204" pitchFamily="34" charset="0"/>
              <a:buChar char="•"/>
            </a:pPr>
            <a:endParaRPr lang="en-US" sz="1100" b="1" dirty="0"/>
          </a:p>
          <a:p>
            <a:pPr fontAlgn="t">
              <a:lnSpc>
                <a:spcPct val="90000"/>
              </a:lnSpc>
              <a:spcAft>
                <a:spcPts val="600"/>
              </a:spcAft>
            </a:pPr>
            <a:r>
              <a:rPr lang="en-US" sz="1100" b="1" dirty="0"/>
              <a:t>Step 2: Gratitude Reflection (2 minutes)</a:t>
            </a:r>
          </a:p>
          <a:p>
            <a:pPr fontAlgn="t">
              <a:lnSpc>
                <a:spcPct val="90000"/>
              </a:lnSpc>
              <a:spcAft>
                <a:spcPts val="600"/>
              </a:spcAft>
            </a:pPr>
            <a:r>
              <a:rPr lang="en-US" sz="1100" dirty="0"/>
              <a:t>Think of one thing they are grateful for today—it could be something small like a good cup of coffee or a supportive colleague.</a:t>
            </a:r>
          </a:p>
          <a:p>
            <a:pPr fontAlgn="t">
              <a:lnSpc>
                <a:spcPct val="90000"/>
              </a:lnSpc>
              <a:spcAft>
                <a:spcPts val="600"/>
              </a:spcAft>
            </a:pPr>
            <a:br>
              <a:rPr lang="en-US" sz="1100" dirty="0"/>
            </a:br>
            <a:r>
              <a:rPr lang="en-US" sz="1100" dirty="0"/>
              <a:t>Hold that thought for a moment. Notice how it feels to focus on something positive.</a:t>
            </a:r>
          </a:p>
          <a:p>
            <a:pPr indent="-228600" fontAlgn="t">
              <a:lnSpc>
                <a:spcPct val="90000"/>
              </a:lnSpc>
              <a:spcAft>
                <a:spcPts val="600"/>
              </a:spcAft>
              <a:buFont typeface="Arial" panose="020B0604020202020204" pitchFamily="34" charset="0"/>
              <a:buChar char="•"/>
            </a:pPr>
            <a:endParaRPr lang="en-US" sz="1100" b="1" dirty="0"/>
          </a:p>
          <a:p>
            <a:pPr fontAlgn="t">
              <a:lnSpc>
                <a:spcPct val="90000"/>
              </a:lnSpc>
              <a:spcAft>
                <a:spcPts val="600"/>
              </a:spcAft>
            </a:pPr>
            <a:r>
              <a:rPr lang="en-US" sz="1100" b="1" dirty="0"/>
              <a:t>Step 3: Positive Closure (1 minute)</a:t>
            </a:r>
          </a:p>
          <a:p>
            <a:pPr fontAlgn="t">
              <a:lnSpc>
                <a:spcPct val="90000"/>
              </a:lnSpc>
              <a:spcAft>
                <a:spcPts val="600"/>
              </a:spcAft>
            </a:pPr>
            <a:r>
              <a:rPr lang="en-US" sz="1100" dirty="0"/>
              <a:t>We’re going to go around the room and would like you all to share one word that describes how you want to leave the session (e.g., “calm,” “hopeful,” “</a:t>
            </a:r>
            <a:r>
              <a:rPr lang="en-US" sz="1100" dirty="0" err="1"/>
              <a:t>energised</a:t>
            </a:r>
            <a:r>
              <a:rPr lang="en-US" sz="1100" dirty="0"/>
              <a:t>”).</a:t>
            </a:r>
          </a:p>
          <a:p>
            <a:pPr indent="-228600">
              <a:lnSpc>
                <a:spcPct val="90000"/>
              </a:lnSpc>
              <a:spcAft>
                <a:spcPts val="600"/>
              </a:spcAft>
              <a:buFont typeface="Arial" panose="020B0604020202020204" pitchFamily="34" charset="0"/>
              <a:buChar char="•"/>
            </a:pPr>
            <a:endParaRPr lang="en-US" sz="1100" dirty="0"/>
          </a:p>
          <a:p>
            <a:pPr>
              <a:lnSpc>
                <a:spcPct val="90000"/>
              </a:lnSpc>
              <a:spcAft>
                <a:spcPts val="600"/>
              </a:spcAft>
            </a:pPr>
            <a:r>
              <a:rPr lang="en-US" sz="1100" dirty="0"/>
              <a:t>Thank you all for your contributions to the session today, we hope you got a lot out of it. Remember to consider your wellbeing and make self care a priority. </a:t>
            </a:r>
          </a:p>
          <a:p>
            <a:pPr indent="-228600">
              <a:lnSpc>
                <a:spcPct val="90000"/>
              </a:lnSpc>
              <a:spcAft>
                <a:spcPts val="600"/>
              </a:spcAft>
              <a:buFont typeface="Arial" panose="020B0604020202020204" pitchFamily="34" charset="0"/>
              <a:buChar char="•"/>
            </a:pPr>
            <a:endParaRPr lang="en-US" sz="700" dirty="0"/>
          </a:p>
        </p:txBody>
      </p:sp>
      <p:sp>
        <p:nvSpPr>
          <p:cNvPr id="8" name="TextBox 7">
            <a:extLst>
              <a:ext uri="{FF2B5EF4-FFF2-40B4-BE49-F238E27FC236}">
                <a16:creationId xmlns:a16="http://schemas.microsoft.com/office/drawing/2014/main" id="{10EF811A-FABF-33ED-238A-CD3165E52CA1}"/>
              </a:ext>
            </a:extLst>
          </p:cNvPr>
          <p:cNvSpPr txBox="1"/>
          <p:nvPr/>
        </p:nvSpPr>
        <p:spPr>
          <a:xfrm>
            <a:off x="9739083" y="6657945"/>
            <a:ext cx="2452915"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blogk8er/278923622/">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GB" sz="700">
              <a:solidFill>
                <a:srgbClr val="FFFFFF"/>
              </a:solidFill>
            </a:endParaRPr>
          </a:p>
        </p:txBody>
      </p:sp>
    </p:spTree>
    <p:extLst>
      <p:ext uri="{BB962C8B-B14F-4D97-AF65-F5344CB8AC3E}">
        <p14:creationId xmlns:p14="http://schemas.microsoft.com/office/powerpoint/2010/main" val="256709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CB81FA-0704-6F65-97A4-FAC3A51A49C7}"/>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4000" kern="1200">
                <a:solidFill>
                  <a:schemeClr val="tx1"/>
                </a:solidFill>
                <a:latin typeface="+mj-lt"/>
                <a:ea typeface="+mj-ea"/>
                <a:cs typeface="+mj-cs"/>
              </a:rPr>
              <a:t>Types of self neglect</a:t>
            </a: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72C1E7A7-837F-71CE-FB64-837EC990252D}"/>
              </a:ext>
            </a:extLst>
          </p:cNvPr>
          <p:cNvSpPr txBox="1"/>
          <p:nvPr/>
        </p:nvSpPr>
        <p:spPr>
          <a:xfrm>
            <a:off x="5159829" y="206829"/>
            <a:ext cx="6847114" cy="6509657"/>
          </a:xfrm>
          <a:prstGeom prst="rect">
            <a:avLst/>
          </a:prstGeom>
        </p:spPr>
        <p:txBody>
          <a:bodyPr vert="horz" lIns="91440" tIns="45720" rIns="91440" bIns="45720" rtlCol="0" anchor="ctr">
            <a:normAutofit lnSpcReduction="10000"/>
          </a:bodyPr>
          <a:lstStyle/>
          <a:p>
            <a:pPr indent="-228600" fontAlgn="t">
              <a:lnSpc>
                <a:spcPct val="90000"/>
              </a:lnSpc>
              <a:spcAft>
                <a:spcPts val="600"/>
              </a:spcAft>
              <a:buFont typeface="Arial" panose="020B0604020202020204" pitchFamily="34" charset="0"/>
              <a:buChar char="•"/>
            </a:pPr>
            <a:r>
              <a:rPr lang="en-US" sz="1600" b="1" i="0" dirty="0">
                <a:effectLst/>
              </a:rPr>
              <a:t>Personal Hygiene</a:t>
            </a:r>
            <a:br>
              <a:rPr lang="en-US" sz="1600" b="0" i="0" dirty="0">
                <a:effectLst/>
              </a:rPr>
            </a:br>
            <a:r>
              <a:rPr lang="en-US" sz="1600" b="0" i="0" dirty="0">
                <a:effectLst/>
              </a:rPr>
              <a:t>Neglecting basic cleanliness such as bathing, grooming, and changing clothes.</a:t>
            </a:r>
            <a:br>
              <a:rPr lang="en-US" sz="1600" b="0" i="0" dirty="0">
                <a:effectLst/>
              </a:rPr>
            </a:br>
            <a:r>
              <a:rPr lang="en-US" sz="1600" b="0" i="1" dirty="0">
                <a:effectLst/>
              </a:rPr>
              <a:t>Impact:</a:t>
            </a:r>
            <a:r>
              <a:rPr lang="en-US" sz="1600" b="0" i="0" dirty="0">
                <a:effectLst/>
              </a:rPr>
              <a:t> Increased risk of skin infections and other health problems.</a:t>
            </a:r>
          </a:p>
          <a:p>
            <a:pPr indent="-228600" fontAlgn="t">
              <a:lnSpc>
                <a:spcPct val="90000"/>
              </a:lnSpc>
              <a:spcAft>
                <a:spcPts val="600"/>
              </a:spcAft>
              <a:buFont typeface="Arial" panose="020B0604020202020204" pitchFamily="34" charset="0"/>
              <a:buChar char="•"/>
            </a:pPr>
            <a:endParaRPr lang="en-US" sz="1600" b="0" i="0" dirty="0">
              <a:effectLst/>
            </a:endParaRPr>
          </a:p>
          <a:p>
            <a:pPr indent="-228600" fontAlgn="t">
              <a:lnSpc>
                <a:spcPct val="90000"/>
              </a:lnSpc>
              <a:spcAft>
                <a:spcPts val="600"/>
              </a:spcAft>
              <a:buFont typeface="Arial" panose="020B0604020202020204" pitchFamily="34" charset="0"/>
              <a:buChar char="•"/>
            </a:pPr>
            <a:r>
              <a:rPr lang="en-US" sz="1600" b="1" i="0" dirty="0">
                <a:effectLst/>
              </a:rPr>
              <a:t>Health</a:t>
            </a:r>
            <a:br>
              <a:rPr lang="en-US" sz="1600" b="0" i="0" dirty="0">
                <a:effectLst/>
              </a:rPr>
            </a:br>
            <a:r>
              <a:rPr lang="en-US" sz="1600" b="0" i="0" dirty="0">
                <a:effectLst/>
              </a:rPr>
              <a:t>Failing to seek medical attention for illnesses or injuries, manage chronic conditions, or take prescribed medication.</a:t>
            </a:r>
            <a:br>
              <a:rPr lang="en-US" sz="1600" b="0" i="0" dirty="0">
                <a:effectLst/>
              </a:rPr>
            </a:br>
            <a:r>
              <a:rPr lang="en-US" sz="1600" b="0" i="1" dirty="0">
                <a:effectLst/>
              </a:rPr>
              <a:t>Impact:</a:t>
            </a:r>
            <a:r>
              <a:rPr lang="en-US" sz="1600" b="0" i="0" dirty="0">
                <a:effectLst/>
              </a:rPr>
              <a:t> Worsening health and preventable complications.</a:t>
            </a:r>
          </a:p>
          <a:p>
            <a:pPr indent="-228600" fontAlgn="t">
              <a:lnSpc>
                <a:spcPct val="90000"/>
              </a:lnSpc>
              <a:spcAft>
                <a:spcPts val="600"/>
              </a:spcAft>
              <a:buFont typeface="Arial" panose="020B0604020202020204" pitchFamily="34" charset="0"/>
              <a:buChar char="•"/>
            </a:pPr>
            <a:endParaRPr lang="en-US" sz="1600" b="0" i="0" dirty="0">
              <a:effectLst/>
            </a:endParaRPr>
          </a:p>
          <a:p>
            <a:pPr indent="-228600" fontAlgn="t">
              <a:lnSpc>
                <a:spcPct val="90000"/>
              </a:lnSpc>
              <a:spcAft>
                <a:spcPts val="600"/>
              </a:spcAft>
              <a:buFont typeface="Arial" panose="020B0604020202020204" pitchFamily="34" charset="0"/>
              <a:buChar char="•"/>
            </a:pPr>
            <a:r>
              <a:rPr lang="en-US" sz="1600" b="1" i="0" dirty="0">
                <a:effectLst/>
              </a:rPr>
              <a:t>Surroundings</a:t>
            </a:r>
            <a:br>
              <a:rPr lang="en-US" sz="1600" b="0" i="0" dirty="0">
                <a:effectLst/>
              </a:rPr>
            </a:br>
            <a:r>
              <a:rPr lang="en-US" sz="1600" b="0" i="0" dirty="0">
                <a:effectLst/>
              </a:rPr>
              <a:t>Living in unsafe or unsanitary conditions, including hoarding.</a:t>
            </a:r>
            <a:br>
              <a:rPr lang="en-US" sz="1600" b="0" i="0" dirty="0">
                <a:effectLst/>
              </a:rPr>
            </a:br>
            <a:r>
              <a:rPr lang="en-US" sz="1600" b="0" i="1" dirty="0">
                <a:effectLst/>
              </a:rPr>
              <a:t>Impact:</a:t>
            </a:r>
            <a:r>
              <a:rPr lang="en-US" sz="1600" b="0" i="0" dirty="0">
                <a:effectLst/>
              </a:rPr>
              <a:t> Fire hazards, pest infestations, and increased risk of falls.</a:t>
            </a:r>
          </a:p>
          <a:p>
            <a:pPr indent="-228600" fontAlgn="t">
              <a:lnSpc>
                <a:spcPct val="90000"/>
              </a:lnSpc>
              <a:spcAft>
                <a:spcPts val="600"/>
              </a:spcAft>
              <a:buFont typeface="Arial" panose="020B0604020202020204" pitchFamily="34" charset="0"/>
              <a:buChar char="•"/>
            </a:pPr>
            <a:endParaRPr lang="en-US" sz="1600" b="0" i="0" dirty="0">
              <a:effectLst/>
            </a:endParaRPr>
          </a:p>
          <a:p>
            <a:pPr indent="-228600" fontAlgn="t">
              <a:lnSpc>
                <a:spcPct val="90000"/>
              </a:lnSpc>
              <a:spcAft>
                <a:spcPts val="600"/>
              </a:spcAft>
              <a:buFont typeface="Arial" panose="020B0604020202020204" pitchFamily="34" charset="0"/>
              <a:buChar char="•"/>
            </a:pPr>
            <a:r>
              <a:rPr lang="en-US" sz="1600" b="1" i="0" dirty="0">
                <a:effectLst/>
              </a:rPr>
              <a:t>Nutrition</a:t>
            </a:r>
            <a:br>
              <a:rPr lang="en-US" sz="1600" b="0" i="0" dirty="0">
                <a:effectLst/>
              </a:rPr>
            </a:br>
            <a:r>
              <a:rPr lang="en-US" sz="1600" b="0" i="0" dirty="0">
                <a:effectLst/>
              </a:rPr>
              <a:t>Not eating properly or relying on spoiled food.</a:t>
            </a:r>
            <a:br>
              <a:rPr lang="en-US" sz="1600" b="0" i="0" dirty="0">
                <a:effectLst/>
              </a:rPr>
            </a:br>
            <a:r>
              <a:rPr lang="en-US" sz="1600" b="0" i="1" dirty="0">
                <a:effectLst/>
              </a:rPr>
              <a:t>Impact:</a:t>
            </a:r>
            <a:r>
              <a:rPr lang="en-US" sz="1600" b="0" i="0" dirty="0">
                <a:effectLst/>
              </a:rPr>
              <a:t> Malnutrition and related health issues.</a:t>
            </a:r>
          </a:p>
          <a:p>
            <a:pPr indent="-228600" fontAlgn="t">
              <a:lnSpc>
                <a:spcPct val="90000"/>
              </a:lnSpc>
              <a:spcAft>
                <a:spcPts val="600"/>
              </a:spcAft>
              <a:buFont typeface="Arial" panose="020B0604020202020204" pitchFamily="34" charset="0"/>
              <a:buChar char="•"/>
            </a:pPr>
            <a:endParaRPr lang="en-US" sz="1600" b="0" i="0" dirty="0">
              <a:effectLst/>
            </a:endParaRPr>
          </a:p>
          <a:p>
            <a:pPr indent="-228600" fontAlgn="t">
              <a:lnSpc>
                <a:spcPct val="90000"/>
              </a:lnSpc>
              <a:spcAft>
                <a:spcPts val="600"/>
              </a:spcAft>
              <a:buFont typeface="Arial" panose="020B0604020202020204" pitchFamily="34" charset="0"/>
              <a:buChar char="•"/>
            </a:pPr>
            <a:r>
              <a:rPr lang="en-US" sz="1600" b="1" i="0" dirty="0">
                <a:effectLst/>
              </a:rPr>
              <a:t>Social Isolation</a:t>
            </a:r>
            <a:br>
              <a:rPr lang="en-US" sz="1600" b="1" i="0" dirty="0">
                <a:effectLst/>
              </a:rPr>
            </a:br>
            <a:r>
              <a:rPr lang="en-US" sz="1600" b="0" i="0" dirty="0">
                <a:effectLst/>
              </a:rPr>
              <a:t>Withdrawing from social contact and support networks.</a:t>
            </a:r>
            <a:br>
              <a:rPr lang="en-US" sz="1600" b="0" i="0" dirty="0">
                <a:effectLst/>
              </a:rPr>
            </a:br>
            <a:r>
              <a:rPr lang="en-US" sz="1600" b="0" i="1" dirty="0">
                <a:effectLst/>
              </a:rPr>
              <a:t>Impact:</a:t>
            </a:r>
            <a:r>
              <a:rPr lang="en-US" sz="1600" b="0" i="0" dirty="0">
                <a:effectLst/>
              </a:rPr>
              <a:t> Decline in mental and physical well-being.</a:t>
            </a:r>
          </a:p>
          <a:p>
            <a:pPr indent="-228600" fontAlgn="t">
              <a:lnSpc>
                <a:spcPct val="90000"/>
              </a:lnSpc>
              <a:spcAft>
                <a:spcPts val="600"/>
              </a:spcAft>
              <a:buFont typeface="Arial" panose="020B0604020202020204" pitchFamily="34" charset="0"/>
              <a:buChar char="•"/>
            </a:pPr>
            <a:endParaRPr lang="en-US" sz="1600" b="0" i="0" dirty="0">
              <a:effectLst/>
            </a:endParaRPr>
          </a:p>
          <a:p>
            <a:pPr indent="-228600" fontAlgn="t">
              <a:lnSpc>
                <a:spcPct val="90000"/>
              </a:lnSpc>
              <a:spcAft>
                <a:spcPts val="600"/>
              </a:spcAft>
              <a:buFont typeface="Arial" panose="020B0604020202020204" pitchFamily="34" charset="0"/>
              <a:buChar char="•"/>
            </a:pPr>
            <a:r>
              <a:rPr lang="en-US" sz="1600" b="1" i="0" dirty="0">
                <a:effectLst/>
              </a:rPr>
              <a:t>Homelessness</a:t>
            </a:r>
            <a:br>
              <a:rPr lang="en-US" sz="1600" b="0" i="0" dirty="0">
                <a:effectLst/>
              </a:rPr>
            </a:br>
            <a:r>
              <a:rPr lang="en-US" sz="1600" b="0" i="0" dirty="0">
                <a:effectLst/>
              </a:rPr>
              <a:t>Self-neglect can both contribute to and result from homelessness, especially when safety and stability are absent.</a:t>
            </a:r>
            <a:br>
              <a:rPr lang="en-US" sz="1600" b="0" i="0" dirty="0">
                <a:effectLst/>
              </a:rPr>
            </a:br>
            <a:r>
              <a:rPr lang="en-US" sz="1600" b="0" i="1" dirty="0">
                <a:effectLst/>
              </a:rPr>
              <a:t>Impact:</a:t>
            </a:r>
            <a:r>
              <a:rPr lang="en-US" sz="1600" b="0" i="0" dirty="0">
                <a:effectLst/>
              </a:rPr>
              <a:t> Increased vulnerability and health risks.</a:t>
            </a:r>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73301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DC9B3-7C3F-A44F-A677-9B1578A28AD5}"/>
              </a:ext>
            </a:extLst>
          </p:cNvPr>
          <p:cNvSpPr>
            <a:spLocks noGrp="1"/>
          </p:cNvSpPr>
          <p:nvPr>
            <p:ph type="title"/>
          </p:nvPr>
        </p:nvSpPr>
        <p:spPr>
          <a:xfrm>
            <a:off x="841248" y="548640"/>
            <a:ext cx="3429538"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What can lead to self neglect?</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4BD12D9-6D36-AE94-58FB-3AD373D177C7}"/>
              </a:ext>
            </a:extLst>
          </p:cNvPr>
          <p:cNvSpPr txBox="1"/>
          <p:nvPr/>
        </p:nvSpPr>
        <p:spPr>
          <a:xfrm>
            <a:off x="5126418" y="185058"/>
            <a:ext cx="6778635" cy="6509656"/>
          </a:xfrm>
          <a:prstGeom prst="rect">
            <a:avLst/>
          </a:prstGeom>
        </p:spPr>
        <p:txBody>
          <a:bodyPr vert="horz" lIns="91440" tIns="45720" rIns="91440" bIns="45720" rtlCol="0" anchor="ctr">
            <a:normAutofit/>
          </a:bodyPr>
          <a:lstStyle/>
          <a:p>
            <a:pPr indent="-228600" fontAlgn="t">
              <a:lnSpc>
                <a:spcPct val="90000"/>
              </a:lnSpc>
              <a:spcAft>
                <a:spcPts val="600"/>
              </a:spcAft>
              <a:buFont typeface="Arial" panose="020B0604020202020204" pitchFamily="34" charset="0"/>
              <a:buChar char="•"/>
            </a:pPr>
            <a:r>
              <a:rPr lang="en-US" sz="1600" b="1" i="0" dirty="0">
                <a:effectLst/>
              </a:rPr>
              <a:t>Mental Health Conditions</a:t>
            </a:r>
            <a:br>
              <a:rPr lang="en-US" sz="1600" b="0" i="0" dirty="0">
                <a:effectLst/>
              </a:rPr>
            </a:br>
            <a:r>
              <a:rPr lang="en-US" sz="1600" b="0" i="0" dirty="0">
                <a:effectLst/>
              </a:rPr>
              <a:t>Depression, anxiety, dementia, and other mental health disorders can reduce motivation and ability to maintain self-care.</a:t>
            </a: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Physical Illnesses</a:t>
            </a:r>
            <a:br>
              <a:rPr lang="en-US" sz="1600" b="0" i="0" dirty="0">
                <a:effectLst/>
              </a:rPr>
            </a:br>
            <a:r>
              <a:rPr lang="en-US" sz="1600" b="0" i="0" dirty="0">
                <a:effectLst/>
              </a:rPr>
              <a:t>Chronic illnesses and physical disabilities can make everyday tasks challenging.</a:t>
            </a:r>
          </a:p>
          <a:p>
            <a:pPr indent="-228600" fontAlgn="t">
              <a:lnSpc>
                <a:spcPct val="90000"/>
              </a:lnSpc>
              <a:spcAft>
                <a:spcPts val="600"/>
              </a:spcAft>
              <a:buFont typeface="Arial" panose="020B0604020202020204" pitchFamily="34" charset="0"/>
              <a:buChar char="•"/>
            </a:pPr>
            <a:endParaRPr lang="en-US" sz="1600" b="0" i="0" dirty="0">
              <a:effectLst/>
            </a:endParaRPr>
          </a:p>
          <a:p>
            <a:pPr indent="-228600" fontAlgn="t">
              <a:lnSpc>
                <a:spcPct val="90000"/>
              </a:lnSpc>
              <a:spcAft>
                <a:spcPts val="600"/>
              </a:spcAft>
              <a:buFont typeface="Arial" panose="020B0604020202020204" pitchFamily="34" charset="0"/>
              <a:buChar char="•"/>
            </a:pPr>
            <a:r>
              <a:rPr lang="en-US" sz="1600" b="1" i="0" dirty="0">
                <a:effectLst/>
              </a:rPr>
              <a:t>Substance </a:t>
            </a:r>
            <a:r>
              <a:rPr lang="en-US" sz="1600" b="1" dirty="0"/>
              <a:t>U</a:t>
            </a:r>
            <a:r>
              <a:rPr lang="en-US" sz="1600" b="1" i="0" dirty="0">
                <a:effectLst/>
              </a:rPr>
              <a:t>se</a:t>
            </a:r>
            <a:br>
              <a:rPr lang="en-US" sz="1600" b="0" i="0" dirty="0">
                <a:effectLst/>
              </a:rPr>
            </a:br>
            <a:r>
              <a:rPr lang="en-US" sz="1600" b="0" i="0" dirty="0">
                <a:effectLst/>
              </a:rPr>
              <a:t>Alcohol and drug use can impair judgment and motivation, leading to neglect of basic needs.</a:t>
            </a:r>
          </a:p>
          <a:p>
            <a:pPr indent="-228600" fontAlgn="t">
              <a:lnSpc>
                <a:spcPct val="90000"/>
              </a:lnSpc>
              <a:spcAft>
                <a:spcPts val="600"/>
              </a:spcAft>
              <a:buFont typeface="Arial" panose="020B0604020202020204" pitchFamily="34" charset="0"/>
              <a:buChar char="•"/>
            </a:pPr>
            <a:endParaRPr lang="en-US" sz="1600" b="0" i="0" dirty="0">
              <a:effectLst/>
            </a:endParaRPr>
          </a:p>
          <a:p>
            <a:pPr indent="-228600" fontAlgn="t">
              <a:lnSpc>
                <a:spcPct val="90000"/>
              </a:lnSpc>
              <a:spcAft>
                <a:spcPts val="600"/>
              </a:spcAft>
              <a:buFont typeface="Arial" panose="020B0604020202020204" pitchFamily="34" charset="0"/>
              <a:buChar char="•"/>
            </a:pPr>
            <a:r>
              <a:rPr lang="en-US" sz="1600" b="1" i="0" dirty="0">
                <a:effectLst/>
              </a:rPr>
              <a:t>Trauma</a:t>
            </a:r>
            <a:br>
              <a:rPr lang="en-US" sz="1600" b="0" i="0" dirty="0">
                <a:effectLst/>
              </a:rPr>
            </a:br>
            <a:r>
              <a:rPr lang="en-US" sz="1600" b="0" i="0" dirty="0">
                <a:effectLst/>
              </a:rPr>
              <a:t>Past or ongoing trauma can result in social withdrawal and difficulty maintaining self-care routines.</a:t>
            </a:r>
          </a:p>
          <a:p>
            <a:pPr indent="-228600" fontAlgn="t">
              <a:lnSpc>
                <a:spcPct val="90000"/>
              </a:lnSpc>
              <a:spcAft>
                <a:spcPts val="600"/>
              </a:spcAft>
              <a:buFont typeface="Arial" panose="020B0604020202020204" pitchFamily="34" charset="0"/>
              <a:buChar char="•"/>
            </a:pPr>
            <a:endParaRPr lang="en-US" sz="1600" b="1" i="0" dirty="0">
              <a:effectLst/>
            </a:endParaRPr>
          </a:p>
          <a:p>
            <a:pPr indent="-228600" fontAlgn="t">
              <a:lnSpc>
                <a:spcPct val="90000"/>
              </a:lnSpc>
              <a:spcAft>
                <a:spcPts val="600"/>
              </a:spcAft>
              <a:buFont typeface="Arial" panose="020B0604020202020204" pitchFamily="34" charset="0"/>
              <a:buChar char="•"/>
            </a:pPr>
            <a:r>
              <a:rPr lang="en-US" sz="1600" b="1" i="0" dirty="0">
                <a:effectLst/>
              </a:rPr>
              <a:t>Lack of Support</a:t>
            </a:r>
            <a:br>
              <a:rPr lang="en-US" sz="1600" b="0" i="0" dirty="0">
                <a:effectLst/>
              </a:rPr>
            </a:br>
            <a:r>
              <a:rPr lang="en-US" sz="1600" b="0" i="0" dirty="0">
                <a:effectLst/>
              </a:rPr>
              <a:t>Individuals without strong social networks are more vulnerable to self-neglect.</a:t>
            </a:r>
          </a:p>
          <a:p>
            <a:pPr indent="-228600" fontAlgn="t">
              <a:lnSpc>
                <a:spcPct val="90000"/>
              </a:lnSpc>
              <a:spcAft>
                <a:spcPts val="600"/>
              </a:spcAft>
              <a:buFont typeface="Arial" panose="020B0604020202020204" pitchFamily="34" charset="0"/>
              <a:buChar char="•"/>
            </a:pPr>
            <a:endParaRPr lang="en-US" sz="1600" b="0" i="0" dirty="0">
              <a:effectLst/>
            </a:endParaRPr>
          </a:p>
          <a:p>
            <a:pPr indent="-228600" fontAlgn="t">
              <a:lnSpc>
                <a:spcPct val="90000"/>
              </a:lnSpc>
              <a:spcAft>
                <a:spcPts val="600"/>
              </a:spcAft>
              <a:buFont typeface="Arial" panose="020B0604020202020204" pitchFamily="34" charset="0"/>
              <a:buChar char="•"/>
            </a:pPr>
            <a:r>
              <a:rPr lang="en-US" sz="1600" b="1" i="0" dirty="0">
                <a:effectLst/>
              </a:rPr>
              <a:t>Homelessness</a:t>
            </a:r>
            <a:br>
              <a:rPr lang="en-US" sz="1600" b="0" i="0" dirty="0">
                <a:effectLst/>
              </a:rPr>
            </a:br>
            <a:r>
              <a:rPr lang="en-US" sz="1600" b="0" i="0" dirty="0" err="1">
                <a:effectLst/>
              </a:rPr>
              <a:t>Homelessness</a:t>
            </a:r>
            <a:r>
              <a:rPr lang="en-US" sz="1600" b="0" i="0" dirty="0">
                <a:effectLst/>
              </a:rPr>
              <a:t> increases vulnerability due to lack of stability, safety, and security. Often, multiple risk factors are present in these situations.</a:t>
            </a:r>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77457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7E7DC63-A54F-F2A9-B28A-7E0A660CD812}"/>
              </a:ext>
            </a:extLst>
          </p:cNvPr>
          <p:cNvSpPr>
            <a:spLocks noGrp="1"/>
          </p:cNvSpPr>
          <p:nvPr>
            <p:ph type="title"/>
          </p:nvPr>
        </p:nvSpPr>
        <p:spPr>
          <a:xfrm>
            <a:off x="387263" y="374736"/>
            <a:ext cx="3226793" cy="5338763"/>
          </a:xfrm>
        </p:spPr>
        <p:txBody>
          <a:bodyPr vert="horz" lIns="91440" tIns="45720" rIns="91440" bIns="45720" rtlCol="0" anchor="ctr">
            <a:normAutofit/>
          </a:bodyPr>
          <a:lstStyle/>
          <a:p>
            <a:br>
              <a:rPr lang="en-GB" b="1" dirty="0">
                <a:solidFill>
                  <a:schemeClr val="dk1"/>
                </a:solidFill>
              </a:rPr>
            </a:br>
            <a:br>
              <a:rPr lang="en-US" kern="1200" dirty="0">
                <a:solidFill>
                  <a:schemeClr val="tx1"/>
                </a:solidFill>
                <a:latin typeface="+mj-lt"/>
                <a:ea typeface="+mj-ea"/>
                <a:cs typeface="+mj-cs"/>
              </a:rPr>
            </a:br>
            <a:r>
              <a:rPr lang="en-US" kern="1200" dirty="0">
                <a:solidFill>
                  <a:schemeClr val="tx1"/>
                </a:solidFill>
                <a:latin typeface="+mj-lt"/>
                <a:ea typeface="+mj-ea"/>
                <a:cs typeface="+mj-cs"/>
              </a:rPr>
              <a:t>What is hoarding?</a:t>
            </a:r>
          </a:p>
        </p:txBody>
      </p:sp>
      <p:sp>
        <p:nvSpPr>
          <p:cNvPr id="5" name="TextBox 4">
            <a:extLst>
              <a:ext uri="{FF2B5EF4-FFF2-40B4-BE49-F238E27FC236}">
                <a16:creationId xmlns:a16="http://schemas.microsoft.com/office/drawing/2014/main" id="{52DF14A3-F4BD-FD44-FC8E-0B51ED8AD363}"/>
              </a:ext>
            </a:extLst>
          </p:cNvPr>
          <p:cNvSpPr txBox="1"/>
          <p:nvPr/>
        </p:nvSpPr>
        <p:spPr>
          <a:xfrm>
            <a:off x="3614057" y="272143"/>
            <a:ext cx="8458200" cy="6411686"/>
          </a:xfrm>
          <a:prstGeom prst="rect">
            <a:avLst/>
          </a:prstGeom>
        </p:spPr>
        <p:txBody>
          <a:bodyPr vert="horz" lIns="91440" tIns="45720" rIns="91440" bIns="45720" rtlCol="0" anchor="ctr">
            <a:normAutofit/>
          </a:bodyPr>
          <a:lstStyle/>
          <a:p>
            <a:pPr fontAlgn="t">
              <a:lnSpc>
                <a:spcPct val="90000"/>
              </a:lnSpc>
              <a:spcAft>
                <a:spcPts val="600"/>
              </a:spcAft>
            </a:pPr>
            <a:r>
              <a:rPr lang="en-US" sz="1400" b="1" i="0" dirty="0">
                <a:effectLst/>
              </a:rPr>
              <a:t>Definition (NHS):</a:t>
            </a:r>
            <a:br>
              <a:rPr lang="en-US" sz="1400" b="0" i="0" dirty="0">
                <a:effectLst/>
              </a:rPr>
            </a:br>
            <a:r>
              <a:rPr lang="en-US" sz="1400" b="0" i="1" dirty="0">
                <a:effectLst/>
              </a:rPr>
              <a:t>A hoarding disorder is when someone acquires an excessive number of items and stores them in a chaotic manner, creating unmanageable clutter. These items often have little or no monetary value.</a:t>
            </a:r>
          </a:p>
          <a:p>
            <a:pPr indent="-228600" fontAlgn="t">
              <a:lnSpc>
                <a:spcPct val="90000"/>
              </a:lnSpc>
              <a:spcAft>
                <a:spcPts val="600"/>
              </a:spcAft>
              <a:buFont typeface="Arial" panose="020B0604020202020204" pitchFamily="34" charset="0"/>
              <a:buChar char="•"/>
            </a:pPr>
            <a:endParaRPr lang="en-US" sz="1400" b="0" i="0" dirty="0">
              <a:effectLst/>
            </a:endParaRPr>
          </a:p>
          <a:p>
            <a:pPr fontAlgn="t">
              <a:lnSpc>
                <a:spcPct val="90000"/>
              </a:lnSpc>
              <a:spcAft>
                <a:spcPts val="600"/>
              </a:spcAft>
            </a:pPr>
            <a:r>
              <a:rPr lang="en-US" sz="1400" b="1" i="0" dirty="0">
                <a:effectLst/>
              </a:rPr>
              <a:t>Why is Hoarding a Concern?</a:t>
            </a:r>
          </a:p>
          <a:p>
            <a:pPr fontAlgn="t">
              <a:lnSpc>
                <a:spcPct val="90000"/>
              </a:lnSpc>
              <a:spcAft>
                <a:spcPts val="600"/>
              </a:spcAft>
            </a:pPr>
            <a:r>
              <a:rPr lang="en-US" sz="1400" b="0" i="0" dirty="0">
                <a:effectLst/>
              </a:rPr>
              <a:t>Hoarding is increasingly </a:t>
            </a:r>
            <a:r>
              <a:rPr lang="en-US" sz="1400" b="0" i="0" dirty="0" err="1">
                <a:effectLst/>
              </a:rPr>
              <a:t>recognised</a:t>
            </a:r>
            <a:r>
              <a:rPr lang="en-US" sz="1400" b="0" i="0" dirty="0">
                <a:effectLst/>
              </a:rPr>
              <a:t> as a significant challenge for social care and allied professionals. Its consequences can include:</a:t>
            </a:r>
          </a:p>
          <a:p>
            <a:pPr indent="-228600" fontAlgn="t">
              <a:lnSpc>
                <a:spcPct val="90000"/>
              </a:lnSpc>
              <a:spcAft>
                <a:spcPts val="600"/>
              </a:spcAft>
              <a:buFont typeface="Arial" panose="020B0604020202020204" pitchFamily="34" charset="0"/>
              <a:buChar char="•"/>
            </a:pPr>
            <a:endParaRPr lang="en-US" sz="1400" b="0" i="0" dirty="0">
              <a:effectLst/>
            </a:endParaRPr>
          </a:p>
          <a:p>
            <a:pPr marL="285750" indent="-228600" fontAlgn="t">
              <a:lnSpc>
                <a:spcPct val="90000"/>
              </a:lnSpc>
              <a:spcAft>
                <a:spcPts val="600"/>
              </a:spcAft>
              <a:buFont typeface="Arial" panose="020B0604020202020204" pitchFamily="34" charset="0"/>
              <a:buChar char="•"/>
            </a:pPr>
            <a:r>
              <a:rPr lang="en-US" sz="1400" b="0" i="0" dirty="0">
                <a:effectLst/>
              </a:rPr>
              <a:t>Severe emotional distress and/or relationship breakdown</a:t>
            </a:r>
          </a:p>
          <a:p>
            <a:pPr marL="285750" indent="-228600" fontAlgn="t">
              <a:lnSpc>
                <a:spcPct val="90000"/>
              </a:lnSpc>
              <a:spcAft>
                <a:spcPts val="600"/>
              </a:spcAft>
              <a:buFont typeface="Arial" panose="020B0604020202020204" pitchFamily="34" charset="0"/>
              <a:buChar char="•"/>
            </a:pPr>
            <a:r>
              <a:rPr lang="en-US" sz="1400" b="0" i="0" dirty="0">
                <a:effectLst/>
              </a:rPr>
              <a:t>Restricted social and home living activities</a:t>
            </a:r>
          </a:p>
          <a:p>
            <a:pPr marL="285750" indent="-228600" fontAlgn="t">
              <a:lnSpc>
                <a:spcPct val="90000"/>
              </a:lnSpc>
              <a:spcAft>
                <a:spcPts val="600"/>
              </a:spcAft>
              <a:buFont typeface="Arial" panose="020B0604020202020204" pitchFamily="34" charset="0"/>
              <a:buChar char="•"/>
            </a:pPr>
            <a:r>
              <a:rPr lang="en-US" sz="1400" b="0" i="0" dirty="0">
                <a:effectLst/>
              </a:rPr>
              <a:t>Poor sanitation and related health risks</a:t>
            </a:r>
          </a:p>
          <a:p>
            <a:pPr marL="285750" indent="-228600" fontAlgn="t">
              <a:lnSpc>
                <a:spcPct val="90000"/>
              </a:lnSpc>
              <a:spcAft>
                <a:spcPts val="600"/>
              </a:spcAft>
              <a:buFont typeface="Arial" panose="020B0604020202020204" pitchFamily="34" charset="0"/>
              <a:buChar char="•"/>
            </a:pPr>
            <a:r>
              <a:rPr lang="en-US" sz="1400" b="0" i="0" dirty="0">
                <a:effectLst/>
              </a:rPr>
              <a:t>Increased fire hazards</a:t>
            </a:r>
          </a:p>
          <a:p>
            <a:pPr marL="285750" indent="-228600" fontAlgn="t">
              <a:lnSpc>
                <a:spcPct val="90000"/>
              </a:lnSpc>
              <a:spcAft>
                <a:spcPts val="600"/>
              </a:spcAft>
              <a:buFont typeface="Arial" panose="020B0604020202020204" pitchFamily="34" charset="0"/>
              <a:buChar char="•"/>
            </a:pPr>
            <a:r>
              <a:rPr lang="en-US" sz="1400" b="0" i="0" dirty="0">
                <a:effectLst/>
              </a:rPr>
              <a:t>Risk of eviction</a:t>
            </a:r>
          </a:p>
          <a:p>
            <a:pPr indent="-228600" fontAlgn="t">
              <a:lnSpc>
                <a:spcPct val="90000"/>
              </a:lnSpc>
              <a:spcAft>
                <a:spcPts val="600"/>
              </a:spcAft>
              <a:buFont typeface="Arial" panose="020B0604020202020204" pitchFamily="34" charset="0"/>
              <a:buChar char="•"/>
            </a:pPr>
            <a:endParaRPr lang="en-US" sz="1400" b="0" i="0" dirty="0">
              <a:effectLst/>
            </a:endParaRPr>
          </a:p>
          <a:p>
            <a:pPr fontAlgn="t">
              <a:lnSpc>
                <a:spcPct val="90000"/>
              </a:lnSpc>
              <a:spcAft>
                <a:spcPts val="600"/>
              </a:spcAft>
            </a:pPr>
            <a:r>
              <a:rPr lang="en-US" sz="1400" b="1" i="0" dirty="0">
                <a:effectLst/>
              </a:rPr>
              <a:t>Legal and Safeguarding Context</a:t>
            </a:r>
          </a:p>
          <a:p>
            <a:pPr fontAlgn="t">
              <a:lnSpc>
                <a:spcPct val="90000"/>
              </a:lnSpc>
              <a:spcAft>
                <a:spcPts val="600"/>
              </a:spcAft>
            </a:pPr>
            <a:r>
              <a:rPr lang="en-US" sz="1400" b="0" i="0" dirty="0">
                <a:effectLst/>
              </a:rPr>
              <a:t>Care Act 2014 Guidance: Hoarding is specifically listed as a </a:t>
            </a:r>
            <a:r>
              <a:rPr lang="en-US" sz="1400" b="0" i="0" dirty="0" err="1">
                <a:effectLst/>
              </a:rPr>
              <a:t>behaviour</a:t>
            </a:r>
            <a:r>
              <a:rPr lang="en-US" sz="1400" b="0" i="0" dirty="0">
                <a:effectLst/>
              </a:rPr>
              <a:t> that can constitute self-neglect.</a:t>
            </a:r>
          </a:p>
          <a:p>
            <a:pPr fontAlgn="t">
              <a:lnSpc>
                <a:spcPct val="90000"/>
              </a:lnSpc>
              <a:spcAft>
                <a:spcPts val="600"/>
              </a:spcAft>
            </a:pPr>
            <a:r>
              <a:rPr lang="en-US" sz="1400" b="0" i="0" dirty="0">
                <a:effectLst/>
              </a:rPr>
              <a:t>Self-neglect is </a:t>
            </a:r>
            <a:r>
              <a:rPr lang="en-US" sz="1400" b="0" i="0" dirty="0" err="1">
                <a:effectLst/>
              </a:rPr>
              <a:t>recognised</a:t>
            </a:r>
            <a:r>
              <a:rPr lang="en-US" sz="1400" b="0" i="0" dirty="0">
                <a:effectLst/>
              </a:rPr>
              <a:t> as a form of abuse or neglect that may trigger safeguarding concerns.</a:t>
            </a:r>
          </a:p>
          <a:p>
            <a:pPr fontAlgn="t">
              <a:lnSpc>
                <a:spcPct val="90000"/>
              </a:lnSpc>
              <a:spcAft>
                <a:spcPts val="600"/>
              </a:spcAft>
            </a:pPr>
            <a:r>
              <a:rPr lang="en-US" sz="1400" b="0" i="0" dirty="0">
                <a:effectLst/>
              </a:rPr>
              <a:t>Hoarding situations may be escalated to safeguarding where appropriate and/or supported through a Section 9 Care Act assessment.</a:t>
            </a:r>
          </a:p>
          <a:p>
            <a:pPr indent="-228600" fontAlgn="t">
              <a:lnSpc>
                <a:spcPct val="90000"/>
              </a:lnSpc>
              <a:spcAft>
                <a:spcPts val="600"/>
              </a:spcAft>
              <a:buFont typeface="Arial" panose="020B0604020202020204" pitchFamily="34" charset="0"/>
              <a:buChar char="•"/>
            </a:pPr>
            <a:endParaRPr lang="en-US" sz="1400" b="1" i="0" dirty="0">
              <a:effectLst/>
            </a:endParaRPr>
          </a:p>
          <a:p>
            <a:pPr fontAlgn="t">
              <a:lnSpc>
                <a:spcPct val="90000"/>
              </a:lnSpc>
              <a:spcAft>
                <a:spcPts val="600"/>
              </a:spcAft>
            </a:pPr>
            <a:r>
              <a:rPr lang="en-US" sz="1400" b="1" i="0" dirty="0">
                <a:effectLst/>
              </a:rPr>
              <a:t>Mental Health Perspective</a:t>
            </a:r>
          </a:p>
          <a:p>
            <a:pPr fontAlgn="t">
              <a:lnSpc>
                <a:spcPct val="90000"/>
              </a:lnSpc>
              <a:spcAft>
                <a:spcPts val="600"/>
              </a:spcAft>
            </a:pPr>
            <a:r>
              <a:rPr lang="en-US" sz="1400" b="0" i="0" dirty="0">
                <a:effectLst/>
              </a:rPr>
              <a:t>Hoarding disorder is now </a:t>
            </a:r>
            <a:r>
              <a:rPr lang="en-US" sz="1400" b="0" i="0" dirty="0" err="1">
                <a:effectLst/>
              </a:rPr>
              <a:t>recognised</a:t>
            </a:r>
            <a:r>
              <a:rPr lang="en-US" sz="1400" b="0" i="0" dirty="0">
                <a:effectLst/>
              </a:rPr>
              <a:t> as a psychiatric diagnosis, reinforcing its status as a mental health issue. The definition is contained in DSM-5 (Diagnostic and Statistical Manual of Mental Disorder)</a:t>
            </a:r>
          </a:p>
          <a:p>
            <a:pPr indent="-228600">
              <a:lnSpc>
                <a:spcPct val="90000"/>
              </a:lnSpc>
              <a:spcAft>
                <a:spcPts val="600"/>
              </a:spcAft>
              <a:buFont typeface="Arial" panose="020B0604020202020204" pitchFamily="34" charset="0"/>
              <a:buChar char="•"/>
            </a:pPr>
            <a:endParaRPr lang="en-US" sz="1000" dirty="0"/>
          </a:p>
        </p:txBody>
      </p:sp>
      <p:sp>
        <p:nvSpPr>
          <p:cNvPr id="3" name="Oval 2">
            <a:extLst>
              <a:ext uri="{FF2B5EF4-FFF2-40B4-BE49-F238E27FC236}">
                <a16:creationId xmlns:a16="http://schemas.microsoft.com/office/drawing/2014/main" id="{30BDB5AA-9A46-1380-942C-C6B002C9624E}"/>
              </a:ext>
            </a:extLst>
          </p:cNvPr>
          <p:cNvSpPr/>
          <p:nvPr/>
        </p:nvSpPr>
        <p:spPr>
          <a:xfrm>
            <a:off x="116693" y="374736"/>
            <a:ext cx="3497363" cy="216774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Aptos Black" panose="020B0004020202020204" pitchFamily="34" charset="0"/>
              </a:rPr>
              <a:t>Part 2 </a:t>
            </a:r>
            <a:r>
              <a:rPr lang="en-GB" sz="3600" b="1" dirty="0">
                <a:solidFill>
                  <a:schemeClr val="tx1"/>
                </a:solidFill>
              </a:rPr>
              <a:t>- Hoarding</a:t>
            </a:r>
            <a:endParaRPr lang="en-GB" sz="3600" dirty="0">
              <a:solidFill>
                <a:schemeClr val="tx1"/>
              </a:solidFill>
            </a:endParaRPr>
          </a:p>
        </p:txBody>
      </p:sp>
    </p:spTree>
    <p:extLst>
      <p:ext uri="{BB962C8B-B14F-4D97-AF65-F5344CB8AC3E}">
        <p14:creationId xmlns:p14="http://schemas.microsoft.com/office/powerpoint/2010/main" val="169758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B0996D5A-BF1E-33C2-1294-02F7C81EA539}"/>
              </a:ext>
            </a:extLst>
          </p:cNvPr>
          <p:cNvSpPr>
            <a:spLocks noGrp="1"/>
          </p:cNvSpPr>
          <p:nvPr>
            <p:ph type="title"/>
          </p:nvPr>
        </p:nvSpPr>
        <p:spPr>
          <a:xfrm>
            <a:off x="838200" y="838199"/>
            <a:ext cx="2862431" cy="5338763"/>
          </a:xfrm>
        </p:spPr>
        <p:txBody>
          <a:bodyPr vert="horz" lIns="91440" tIns="45720" rIns="91440" bIns="45720" rtlCol="0" anchor="ctr">
            <a:normAutofit/>
          </a:bodyPr>
          <a:lstStyle/>
          <a:p>
            <a:r>
              <a:rPr lang="en-US" kern="1200" dirty="0">
                <a:solidFill>
                  <a:schemeClr val="tx1"/>
                </a:solidFill>
                <a:latin typeface="+mj-lt"/>
                <a:ea typeface="+mj-ea"/>
                <a:cs typeface="+mj-cs"/>
              </a:rPr>
              <a:t>Possible signs of self neglect and hoarding</a:t>
            </a:r>
          </a:p>
        </p:txBody>
      </p:sp>
      <p:sp>
        <p:nvSpPr>
          <p:cNvPr id="5" name="TextBox 4">
            <a:extLst>
              <a:ext uri="{FF2B5EF4-FFF2-40B4-BE49-F238E27FC236}">
                <a16:creationId xmlns:a16="http://schemas.microsoft.com/office/drawing/2014/main" id="{B323A022-4BF1-9115-0335-FA8CEFB834B3}"/>
              </a:ext>
            </a:extLst>
          </p:cNvPr>
          <p:cNvSpPr txBox="1"/>
          <p:nvPr/>
        </p:nvSpPr>
        <p:spPr>
          <a:xfrm>
            <a:off x="3859743" y="206828"/>
            <a:ext cx="8114543" cy="6651171"/>
          </a:xfrm>
          <a:prstGeom prst="rect">
            <a:avLst/>
          </a:prstGeom>
        </p:spPr>
        <p:txBody>
          <a:bodyPr vert="horz" lIns="91440" tIns="45720" rIns="91440" bIns="45720" rtlCol="0" anchor="ctr">
            <a:normAutofit fontScale="85000" lnSpcReduction="20000"/>
          </a:bodyPr>
          <a:lstStyle/>
          <a:p>
            <a:pPr fontAlgn="t">
              <a:lnSpc>
                <a:spcPct val="90000"/>
              </a:lnSpc>
              <a:spcAft>
                <a:spcPts val="600"/>
              </a:spcAft>
            </a:pPr>
            <a:r>
              <a:rPr lang="en-US" sz="1700" b="0" i="0" dirty="0">
                <a:effectLst/>
              </a:rPr>
              <a:t>Self-neglect can manifest in various ways. Here are key indicators to watch for:</a:t>
            </a:r>
          </a:p>
          <a:p>
            <a:pPr indent="-228600" fontAlgn="t">
              <a:lnSpc>
                <a:spcPct val="90000"/>
              </a:lnSpc>
              <a:spcAft>
                <a:spcPts val="600"/>
              </a:spcAft>
              <a:buFont typeface="Arial" panose="020B0604020202020204" pitchFamily="34" charset="0"/>
              <a:buChar char="•"/>
            </a:pPr>
            <a:endParaRPr lang="en-US" sz="1700" b="0" i="0" dirty="0">
              <a:effectLst/>
            </a:endParaRPr>
          </a:p>
          <a:p>
            <a:pPr indent="-228600" fontAlgn="t">
              <a:lnSpc>
                <a:spcPct val="90000"/>
              </a:lnSpc>
              <a:spcAft>
                <a:spcPts val="600"/>
              </a:spcAft>
              <a:buFont typeface="Arial" panose="020B0604020202020204" pitchFamily="34" charset="0"/>
              <a:buChar char="•"/>
            </a:pPr>
            <a:r>
              <a:rPr lang="en-US" sz="1700" b="1" i="0" dirty="0">
                <a:effectLst/>
              </a:rPr>
              <a:t>Unsanitary or Hazardous Living Conditions</a:t>
            </a:r>
            <a:br>
              <a:rPr lang="en-US" sz="1700" b="0" i="0" dirty="0">
                <a:effectLst/>
              </a:rPr>
            </a:br>
            <a:r>
              <a:rPr lang="en-US" sz="1700" b="0" i="1" dirty="0">
                <a:effectLst/>
              </a:rPr>
              <a:t>Example: blocked toilet with </a:t>
            </a:r>
            <a:r>
              <a:rPr lang="en-US" sz="1700" b="0" i="1" dirty="0" err="1">
                <a:effectLst/>
              </a:rPr>
              <a:t>faeces</a:t>
            </a:r>
            <a:r>
              <a:rPr lang="en-US" sz="1700" b="0" i="1" dirty="0">
                <a:effectLst/>
              </a:rPr>
              <a:t>, accumulation of rubbish, vermin infestation.</a:t>
            </a:r>
            <a:endParaRPr lang="en-US" sz="1700" b="0" i="0" dirty="0">
              <a:effectLst/>
            </a:endParaRPr>
          </a:p>
          <a:p>
            <a:pPr indent="-228600" fontAlgn="t">
              <a:lnSpc>
                <a:spcPct val="90000"/>
              </a:lnSpc>
              <a:spcAft>
                <a:spcPts val="600"/>
              </a:spcAft>
              <a:buFont typeface="Arial" panose="020B0604020202020204" pitchFamily="34" charset="0"/>
              <a:buChar char="•"/>
            </a:pPr>
            <a:endParaRPr lang="en-US" sz="1700" b="1" i="0" dirty="0">
              <a:effectLst/>
            </a:endParaRPr>
          </a:p>
          <a:p>
            <a:pPr indent="-228600" fontAlgn="t">
              <a:lnSpc>
                <a:spcPct val="90000"/>
              </a:lnSpc>
              <a:spcAft>
                <a:spcPts val="600"/>
              </a:spcAft>
              <a:buFont typeface="Arial" panose="020B0604020202020204" pitchFamily="34" charset="0"/>
              <a:buChar char="•"/>
            </a:pPr>
            <a:r>
              <a:rPr lang="en-US" sz="1700" b="1" i="0" dirty="0">
                <a:effectLst/>
              </a:rPr>
              <a:t>Neglect of Household Maintenance</a:t>
            </a:r>
            <a:br>
              <a:rPr lang="en-US" sz="1700" b="0" i="0" dirty="0">
                <a:effectLst/>
              </a:rPr>
            </a:br>
            <a:r>
              <a:rPr lang="en-US" sz="1700" b="0" i="1" dirty="0">
                <a:effectLst/>
              </a:rPr>
              <a:t>Hazards such as broken flooring, unsafe wiring, or </a:t>
            </a:r>
            <a:r>
              <a:rPr lang="en-US" sz="1700" i="1" dirty="0"/>
              <a:t>uncleanliness to the point of causing risk.</a:t>
            </a:r>
            <a:endParaRPr lang="en-US" sz="1700" b="0" i="0" dirty="0">
              <a:effectLst/>
            </a:endParaRPr>
          </a:p>
          <a:p>
            <a:pPr indent="-228600" fontAlgn="t">
              <a:lnSpc>
                <a:spcPct val="90000"/>
              </a:lnSpc>
              <a:spcAft>
                <a:spcPts val="600"/>
              </a:spcAft>
              <a:buFont typeface="Arial" panose="020B0604020202020204" pitchFamily="34" charset="0"/>
              <a:buChar char="•"/>
            </a:pPr>
            <a:endParaRPr lang="en-US" sz="1700" b="1" i="0" dirty="0">
              <a:effectLst/>
            </a:endParaRPr>
          </a:p>
          <a:p>
            <a:pPr indent="-228600" fontAlgn="t">
              <a:lnSpc>
                <a:spcPct val="90000"/>
              </a:lnSpc>
              <a:spcAft>
                <a:spcPts val="600"/>
              </a:spcAft>
              <a:buFont typeface="Arial" panose="020B0604020202020204" pitchFamily="34" charset="0"/>
              <a:buChar char="•"/>
            </a:pPr>
            <a:r>
              <a:rPr lang="en-US" sz="1700" b="1" i="0" dirty="0">
                <a:effectLst/>
              </a:rPr>
              <a:t>Obsessive Hoarding</a:t>
            </a:r>
            <a:br>
              <a:rPr lang="en-US" sz="1700" b="0" i="0" dirty="0">
                <a:effectLst/>
              </a:rPr>
            </a:br>
            <a:r>
              <a:rPr lang="en-US" sz="1700" b="0" i="1" dirty="0">
                <a:effectLst/>
              </a:rPr>
              <a:t>Leading to mobility restrictions and increased fire risk.</a:t>
            </a:r>
            <a:endParaRPr lang="en-US" sz="1700" b="0" i="0" dirty="0">
              <a:effectLst/>
            </a:endParaRPr>
          </a:p>
          <a:p>
            <a:pPr indent="-228600" fontAlgn="t">
              <a:lnSpc>
                <a:spcPct val="90000"/>
              </a:lnSpc>
              <a:spcAft>
                <a:spcPts val="600"/>
              </a:spcAft>
              <a:buFont typeface="Arial" panose="020B0604020202020204" pitchFamily="34" charset="0"/>
              <a:buChar char="•"/>
            </a:pPr>
            <a:endParaRPr lang="en-US" sz="1700" b="1" i="0" dirty="0">
              <a:effectLst/>
            </a:endParaRPr>
          </a:p>
          <a:p>
            <a:pPr indent="-228600" fontAlgn="t">
              <a:lnSpc>
                <a:spcPct val="90000"/>
              </a:lnSpc>
              <a:spcAft>
                <a:spcPts val="600"/>
              </a:spcAft>
              <a:buFont typeface="Arial" panose="020B0604020202020204" pitchFamily="34" charset="0"/>
              <a:buChar char="•"/>
            </a:pPr>
            <a:r>
              <a:rPr lang="en-US" sz="1700" b="1" i="0" dirty="0">
                <a:effectLst/>
              </a:rPr>
              <a:t>Animal Collecting</a:t>
            </a:r>
            <a:br>
              <a:rPr lang="en-US" sz="1700" b="0" i="0" dirty="0">
                <a:effectLst/>
              </a:rPr>
            </a:br>
            <a:r>
              <a:rPr lang="en-US" sz="1700" b="0" i="1" dirty="0">
                <a:effectLst/>
              </a:rPr>
              <a:t>Resulting in poor hygiene and neglect of animals’ basic needs.</a:t>
            </a:r>
            <a:endParaRPr lang="en-US" sz="1700" b="0" i="0" dirty="0">
              <a:effectLst/>
            </a:endParaRPr>
          </a:p>
          <a:p>
            <a:pPr indent="-228600" fontAlgn="t">
              <a:lnSpc>
                <a:spcPct val="90000"/>
              </a:lnSpc>
              <a:spcAft>
                <a:spcPts val="600"/>
              </a:spcAft>
              <a:buFont typeface="Arial" panose="020B0604020202020204" pitchFamily="34" charset="0"/>
              <a:buChar char="•"/>
            </a:pPr>
            <a:endParaRPr lang="en-US" sz="1700" b="1" i="0" dirty="0">
              <a:effectLst/>
            </a:endParaRPr>
          </a:p>
          <a:p>
            <a:pPr indent="-228600" fontAlgn="t">
              <a:lnSpc>
                <a:spcPct val="90000"/>
              </a:lnSpc>
              <a:spcAft>
                <a:spcPts val="600"/>
              </a:spcAft>
              <a:buFont typeface="Arial" panose="020B0604020202020204" pitchFamily="34" charset="0"/>
              <a:buChar char="•"/>
            </a:pPr>
            <a:r>
              <a:rPr lang="en-US" sz="1700" b="1" i="0" dirty="0">
                <a:effectLst/>
              </a:rPr>
              <a:t>Significant Lack of Personal Care</a:t>
            </a:r>
            <a:br>
              <a:rPr lang="en-US" sz="1700" b="0" i="0" dirty="0">
                <a:effectLst/>
              </a:rPr>
            </a:br>
            <a:r>
              <a:rPr lang="en-US" sz="1700" b="0" i="1" dirty="0">
                <a:effectLst/>
              </a:rPr>
              <a:t>Causing a decline in health or physical well-being.</a:t>
            </a:r>
            <a:endParaRPr lang="en-US" sz="1700" b="0" i="0" dirty="0">
              <a:effectLst/>
            </a:endParaRPr>
          </a:p>
          <a:p>
            <a:pPr indent="-228600" fontAlgn="t">
              <a:lnSpc>
                <a:spcPct val="90000"/>
              </a:lnSpc>
              <a:spcAft>
                <a:spcPts val="600"/>
              </a:spcAft>
              <a:buFont typeface="Arial" panose="020B0604020202020204" pitchFamily="34" charset="0"/>
              <a:buChar char="•"/>
            </a:pPr>
            <a:endParaRPr lang="en-US" sz="1700" b="1" i="0" dirty="0">
              <a:effectLst/>
            </a:endParaRPr>
          </a:p>
          <a:p>
            <a:pPr indent="-228600" fontAlgn="t">
              <a:lnSpc>
                <a:spcPct val="90000"/>
              </a:lnSpc>
              <a:spcAft>
                <a:spcPts val="600"/>
              </a:spcAft>
              <a:buFont typeface="Arial" panose="020B0604020202020204" pitchFamily="34" charset="0"/>
              <a:buChar char="•"/>
            </a:pPr>
            <a:r>
              <a:rPr lang="en-US" sz="1700" b="1" i="0" dirty="0">
                <a:effectLst/>
              </a:rPr>
              <a:t>Poor Diet and Nutrition</a:t>
            </a:r>
            <a:br>
              <a:rPr lang="en-US" sz="1700" b="0" i="0" dirty="0">
                <a:effectLst/>
              </a:rPr>
            </a:br>
            <a:r>
              <a:rPr lang="en-US" sz="1700" b="0" i="1" dirty="0">
                <a:effectLst/>
              </a:rPr>
              <a:t>Little or no food, </a:t>
            </a:r>
            <a:r>
              <a:rPr lang="en-US" sz="1700" b="0" i="1" dirty="0" err="1">
                <a:effectLst/>
              </a:rPr>
              <a:t>mouldy</a:t>
            </a:r>
            <a:r>
              <a:rPr lang="en-US" sz="1700" b="0" i="1" dirty="0">
                <a:effectLst/>
              </a:rPr>
              <a:t> food in the fridge, or reliance on expired items.</a:t>
            </a:r>
            <a:endParaRPr lang="en-US" sz="1700" b="0" i="0" dirty="0">
              <a:effectLst/>
            </a:endParaRPr>
          </a:p>
          <a:p>
            <a:pPr indent="-228600" fontAlgn="t">
              <a:lnSpc>
                <a:spcPct val="90000"/>
              </a:lnSpc>
              <a:spcAft>
                <a:spcPts val="600"/>
              </a:spcAft>
              <a:buFont typeface="Arial" panose="020B0604020202020204" pitchFamily="34" charset="0"/>
              <a:buChar char="•"/>
            </a:pPr>
            <a:endParaRPr lang="en-US" sz="1700" b="1" i="0" dirty="0">
              <a:effectLst/>
            </a:endParaRPr>
          </a:p>
          <a:p>
            <a:pPr indent="-228600" fontAlgn="t">
              <a:lnSpc>
                <a:spcPct val="90000"/>
              </a:lnSpc>
              <a:spcAft>
                <a:spcPts val="600"/>
              </a:spcAft>
              <a:buFont typeface="Arial" panose="020B0604020202020204" pitchFamily="34" charset="0"/>
              <a:buChar char="•"/>
            </a:pPr>
            <a:r>
              <a:rPr lang="en-US" sz="1700" b="1" i="0" dirty="0">
                <a:effectLst/>
              </a:rPr>
              <a:t>Social Isolation</a:t>
            </a:r>
            <a:br>
              <a:rPr lang="en-US" sz="1700" b="0" i="0" dirty="0">
                <a:effectLst/>
              </a:rPr>
            </a:br>
            <a:r>
              <a:rPr lang="en-US" sz="1700" b="0" i="1" dirty="0">
                <a:effectLst/>
              </a:rPr>
              <a:t>Failure to maintain contact with family, friends, or community.</a:t>
            </a:r>
            <a:endParaRPr lang="en-US" sz="1700" b="0" i="0" dirty="0">
              <a:effectLst/>
            </a:endParaRPr>
          </a:p>
          <a:p>
            <a:pPr indent="-228600" fontAlgn="t">
              <a:lnSpc>
                <a:spcPct val="90000"/>
              </a:lnSpc>
              <a:spcAft>
                <a:spcPts val="600"/>
              </a:spcAft>
              <a:buFont typeface="Arial" panose="020B0604020202020204" pitchFamily="34" charset="0"/>
              <a:buChar char="•"/>
            </a:pPr>
            <a:endParaRPr lang="en-US" sz="1700" b="1" i="0" dirty="0">
              <a:effectLst/>
            </a:endParaRPr>
          </a:p>
          <a:p>
            <a:pPr indent="-228600" fontAlgn="t">
              <a:lnSpc>
                <a:spcPct val="90000"/>
              </a:lnSpc>
              <a:spcAft>
                <a:spcPts val="600"/>
              </a:spcAft>
              <a:buFont typeface="Arial" panose="020B0604020202020204" pitchFamily="34" charset="0"/>
              <a:buChar char="•"/>
            </a:pPr>
            <a:r>
              <a:rPr lang="en-US" sz="1700" b="1" i="0" dirty="0">
                <a:effectLst/>
              </a:rPr>
              <a:t>Financial Mismanagement</a:t>
            </a:r>
            <a:br>
              <a:rPr lang="en-US" sz="1700" b="0" i="0" dirty="0">
                <a:effectLst/>
              </a:rPr>
            </a:br>
            <a:r>
              <a:rPr lang="en-US" sz="1700" b="0" i="1" dirty="0">
                <a:effectLst/>
              </a:rPr>
              <a:t>Bills unpaid, inability to manage money effectively.</a:t>
            </a:r>
            <a:endParaRPr lang="en-US" sz="1700" b="0" i="0" dirty="0">
              <a:effectLst/>
            </a:endParaRPr>
          </a:p>
          <a:p>
            <a:pPr indent="-228600" fontAlgn="t">
              <a:lnSpc>
                <a:spcPct val="90000"/>
              </a:lnSpc>
              <a:spcAft>
                <a:spcPts val="600"/>
              </a:spcAft>
              <a:buFont typeface="Arial" panose="020B0604020202020204" pitchFamily="34" charset="0"/>
              <a:buChar char="•"/>
            </a:pPr>
            <a:endParaRPr lang="en-US" sz="1700" b="1" i="0" dirty="0">
              <a:effectLst/>
            </a:endParaRPr>
          </a:p>
          <a:p>
            <a:pPr indent="-228600" fontAlgn="t">
              <a:lnSpc>
                <a:spcPct val="90000"/>
              </a:lnSpc>
              <a:spcAft>
                <a:spcPts val="600"/>
              </a:spcAft>
              <a:buFont typeface="Arial" panose="020B0604020202020204" pitchFamily="34" charset="0"/>
              <a:buChar char="•"/>
            </a:pPr>
            <a:r>
              <a:rPr lang="en-US" sz="1700" b="1" i="0" dirty="0">
                <a:effectLst/>
              </a:rPr>
              <a:t>Refusal or Neglect of Medical Care</a:t>
            </a:r>
            <a:br>
              <a:rPr lang="en-US" sz="1700" b="0" i="0" dirty="0">
                <a:effectLst/>
              </a:rPr>
            </a:br>
            <a:r>
              <a:rPr lang="en-US" sz="1700" b="0" i="1" dirty="0">
                <a:effectLst/>
              </a:rPr>
              <a:t>Declining prescribed medication or essential healthcare support (e.g., diabetes management, wound care, podiatry).</a:t>
            </a:r>
            <a:endParaRPr lang="en-US" sz="1700" b="0" i="0" dirty="0">
              <a:effectLst/>
            </a:endParaRPr>
          </a:p>
          <a:p>
            <a:pPr indent="-228600" fontAlgn="t">
              <a:lnSpc>
                <a:spcPct val="90000"/>
              </a:lnSpc>
              <a:spcAft>
                <a:spcPts val="600"/>
              </a:spcAft>
              <a:buFont typeface="Arial" panose="020B0604020202020204" pitchFamily="34" charset="0"/>
              <a:buChar char="•"/>
            </a:pPr>
            <a:endParaRPr lang="en-US" sz="1700" b="1" i="0" dirty="0">
              <a:effectLst/>
            </a:endParaRPr>
          </a:p>
          <a:p>
            <a:pPr indent="-228600" fontAlgn="t">
              <a:lnSpc>
                <a:spcPct val="90000"/>
              </a:lnSpc>
              <a:spcAft>
                <a:spcPts val="600"/>
              </a:spcAft>
              <a:buFont typeface="Arial" panose="020B0604020202020204" pitchFamily="34" charset="0"/>
              <a:buChar char="•"/>
            </a:pPr>
            <a:r>
              <a:rPr lang="en-US" sz="1700" b="1" i="0" dirty="0">
                <a:effectLst/>
              </a:rPr>
              <a:t>Barriers to Professional Support</a:t>
            </a:r>
            <a:br>
              <a:rPr lang="en-US" sz="1700" b="0" i="0" dirty="0">
                <a:effectLst/>
              </a:rPr>
            </a:br>
            <a:r>
              <a:rPr lang="en-US" sz="1700" b="0" i="1" dirty="0">
                <a:effectLst/>
              </a:rPr>
              <a:t>Refusing access to health or social care staff, or unwillingness to attend appointments.</a:t>
            </a:r>
            <a:endParaRPr lang="en-US" sz="1700" b="0" i="0" dirty="0">
              <a:effectLst/>
            </a:endParaRPr>
          </a:p>
          <a:p>
            <a:pPr indent="-228600">
              <a:lnSpc>
                <a:spcPct val="90000"/>
              </a:lnSpc>
              <a:spcAft>
                <a:spcPts val="600"/>
              </a:spcAft>
              <a:buFont typeface="Arial" panose="020B0604020202020204" pitchFamily="34" charset="0"/>
              <a:buChar char="•"/>
            </a:pPr>
            <a:endParaRPr lang="en-US" sz="800" dirty="0"/>
          </a:p>
        </p:txBody>
      </p:sp>
    </p:spTree>
    <p:extLst>
      <p:ext uri="{BB962C8B-B14F-4D97-AF65-F5344CB8AC3E}">
        <p14:creationId xmlns:p14="http://schemas.microsoft.com/office/powerpoint/2010/main" val="403245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1265</TotalTime>
  <Words>9017</Words>
  <Application>Microsoft Office PowerPoint</Application>
  <PresentationFormat>Widescreen</PresentationFormat>
  <Paragraphs>839</Paragraphs>
  <Slides>50</Slides>
  <Notes>20</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Aptos</vt:lpstr>
      <vt:lpstr>Aptos Black</vt:lpstr>
      <vt:lpstr>Aptos Display</vt:lpstr>
      <vt:lpstr>Arial</vt:lpstr>
      <vt:lpstr>Arial</vt:lpstr>
      <vt:lpstr>Calibri</vt:lpstr>
      <vt:lpstr>Courier New</vt:lpstr>
      <vt:lpstr>GDS Transport</vt:lpstr>
      <vt:lpstr>inherit</vt:lpstr>
      <vt:lpstr>Inter</vt:lpstr>
      <vt:lpstr>Open Sans</vt:lpstr>
      <vt:lpstr>Roboto</vt:lpstr>
      <vt:lpstr>Work Sans</vt:lpstr>
      <vt:lpstr>Office Theme</vt:lpstr>
      <vt:lpstr>Self Neglect and Hoarding</vt:lpstr>
      <vt:lpstr>Housekeeping</vt:lpstr>
      <vt:lpstr>PowerPoint Presentation</vt:lpstr>
      <vt:lpstr>Exercise</vt:lpstr>
      <vt:lpstr> What is self neglect?</vt:lpstr>
      <vt:lpstr>Types of self neglect</vt:lpstr>
      <vt:lpstr>What can lead to self neglect?</vt:lpstr>
      <vt:lpstr>  What is hoarding?</vt:lpstr>
      <vt:lpstr>Possible signs of self neglect and hoarding</vt:lpstr>
      <vt:lpstr>Why might someone hoard?</vt:lpstr>
      <vt:lpstr>When hoarding becomes a problem</vt:lpstr>
      <vt:lpstr>Clutter Image Rating Tool</vt:lpstr>
      <vt:lpstr>PowerPoint Presentation</vt:lpstr>
      <vt:lpstr>   Ways to support people who self neglect or hoard</vt:lpstr>
      <vt:lpstr>PowerPoint Presentation</vt:lpstr>
      <vt:lpstr>Ways to support people who self neglect or hoard</vt:lpstr>
      <vt:lpstr>Ways to support people who self neglect or hoard</vt:lpstr>
      <vt:lpstr>PowerPoint Presentation</vt:lpstr>
      <vt:lpstr>PowerPoint Presentation</vt:lpstr>
      <vt:lpstr>Keith’s Story – Lived Experience </vt:lpstr>
      <vt:lpstr>Theories and Models</vt:lpstr>
      <vt:lpstr>Activity</vt:lpstr>
      <vt:lpstr>PowerPoint Presentation</vt:lpstr>
      <vt:lpstr>The Care Act 2014</vt:lpstr>
      <vt:lpstr>PowerPoint Presentation</vt:lpstr>
      <vt:lpstr>Mental capacity in self neglect or hoarding situations</vt:lpstr>
      <vt:lpstr>Additional legislation</vt:lpstr>
      <vt:lpstr>Is it a safeguarding concern?</vt:lpstr>
      <vt:lpstr>Making Safeguarding Personal </vt:lpstr>
      <vt:lpstr>Salford example of MSP</vt:lpstr>
      <vt:lpstr>Partnership working and sharing information</vt:lpstr>
      <vt:lpstr>Salford High Risk Advisory Panel (SHRAP)  If you are interested in shadowing a SHRAP meeting, then please contact adultpanel@nca.nhs.uk to request this.  </vt:lpstr>
      <vt:lpstr>Self neglect and hoarding policies and procedures</vt:lpstr>
      <vt:lpstr>Advocacy in self neglect and hoarding</vt:lpstr>
      <vt:lpstr>Focus on risk</vt:lpstr>
      <vt:lpstr>Risk assessment</vt:lpstr>
      <vt:lpstr>PowerPoint Presentation</vt:lpstr>
      <vt:lpstr>Risk assessment</vt:lpstr>
      <vt:lpstr>PowerPoint Presentation</vt:lpstr>
      <vt:lpstr>Professional Curiosity</vt:lpstr>
      <vt:lpstr>Professional Curiosity</vt:lpstr>
      <vt:lpstr>Professional curiosity – Case example</vt:lpstr>
      <vt:lpstr>Professional Curiosity</vt:lpstr>
      <vt:lpstr>Reflective questions which support professional curiosity</vt:lpstr>
      <vt:lpstr>PowerPoint Presentation</vt:lpstr>
      <vt:lpstr>Cultural Competence</vt:lpstr>
      <vt:lpstr>Supporting cultural competence  1) Building awareness of own Graces  2) Use Graces to Guide Curiosity and Engagement   3) Apply GRACES to understand Resistance of Reluctance  4) Use Graces to Guide Curiosity and Engagement </vt:lpstr>
      <vt:lpstr>Cultural competence activity</vt:lpstr>
      <vt:lpstr>Practitioner wellbeing</vt:lpstr>
      <vt:lpstr>Wellbeing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Hardman (ASC Learning and Development Team)</dc:creator>
  <cp:lastModifiedBy>Shoyley Chowdhury</cp:lastModifiedBy>
  <cp:revision>46</cp:revision>
  <dcterms:created xsi:type="dcterms:W3CDTF">2025-12-22T09:24:41Z</dcterms:created>
  <dcterms:modified xsi:type="dcterms:W3CDTF">2026-02-10T17:29:27Z</dcterms:modified>
</cp:coreProperties>
</file>