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0" r:id="rId3"/>
    <p:sldId id="272" r:id="rId4"/>
    <p:sldId id="259" r:id="rId5"/>
    <p:sldId id="273" r:id="rId6"/>
    <p:sldId id="257" r:id="rId7"/>
    <p:sldId id="283" r:id="rId8"/>
    <p:sldId id="266" r:id="rId9"/>
    <p:sldId id="276" r:id="rId10"/>
    <p:sldId id="289" r:id="rId11"/>
    <p:sldId id="282" r:id="rId12"/>
    <p:sldId id="277" r:id="rId13"/>
    <p:sldId id="291" r:id="rId14"/>
    <p:sldId id="285" r:id="rId15"/>
    <p:sldId id="286" r:id="rId16"/>
    <p:sldId id="287" r:id="rId17"/>
    <p:sldId id="279" r:id="rId18"/>
    <p:sldId id="292" r:id="rId19"/>
    <p:sldId id="271" r:id="rId20"/>
    <p:sldId id="288" r:id="rId21"/>
    <p:sldId id="269"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223" autoAdjust="0"/>
  </p:normalViewPr>
  <p:slideViewPr>
    <p:cSldViewPr snapToGrid="0">
      <p:cViewPr varScale="1">
        <p:scale>
          <a:sx n="51" d="100"/>
          <a:sy n="51" d="100"/>
        </p:scale>
        <p:origin x="12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F299D-3816-4525-BD13-30280419480F}"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D89A72B4-A5FA-4457-9852-004A56B43D1E}">
      <dgm:prSet/>
      <dgm:spPr/>
      <dgm:t>
        <a:bodyPr/>
        <a:lstStyle/>
        <a:p>
          <a:r>
            <a:rPr lang="en-GB"/>
            <a:t>Well-Being &amp; Reflective Activity </a:t>
          </a:r>
          <a:endParaRPr lang="en-US" dirty="0"/>
        </a:p>
      </dgm:t>
    </dgm:pt>
    <dgm:pt modelId="{3F74A02B-DE3C-40FF-8202-A7D4FDA9C03D}" type="parTrans" cxnId="{175523B1-8510-4139-9839-7FFBB3AC00FC}">
      <dgm:prSet/>
      <dgm:spPr/>
      <dgm:t>
        <a:bodyPr/>
        <a:lstStyle/>
        <a:p>
          <a:endParaRPr lang="en-US"/>
        </a:p>
      </dgm:t>
    </dgm:pt>
    <dgm:pt modelId="{F10D1209-7C56-4BA9-A33C-959C67048DB9}" type="sibTrans" cxnId="{175523B1-8510-4139-9839-7FFBB3AC00FC}">
      <dgm:prSet/>
      <dgm:spPr/>
      <dgm:t>
        <a:bodyPr/>
        <a:lstStyle/>
        <a:p>
          <a:endParaRPr lang="en-US"/>
        </a:p>
      </dgm:t>
    </dgm:pt>
    <dgm:pt modelId="{9C674128-9CB2-4159-8B75-7AD80D9B959A}">
      <dgm:prSet/>
      <dgm:spPr/>
      <dgm:t>
        <a:bodyPr/>
        <a:lstStyle/>
        <a:p>
          <a:r>
            <a:rPr lang="en-GB"/>
            <a:t>Importance of Practice Education</a:t>
          </a:r>
          <a:endParaRPr lang="en-US" dirty="0"/>
        </a:p>
      </dgm:t>
    </dgm:pt>
    <dgm:pt modelId="{5AAE14BF-0B63-4115-BD30-0204902CB802}" type="parTrans" cxnId="{13085407-2631-4ED9-966E-69C932AEC028}">
      <dgm:prSet/>
      <dgm:spPr/>
      <dgm:t>
        <a:bodyPr/>
        <a:lstStyle/>
        <a:p>
          <a:endParaRPr lang="en-US"/>
        </a:p>
      </dgm:t>
    </dgm:pt>
    <dgm:pt modelId="{FE31167E-B979-4A25-A474-0BE1E1591066}" type="sibTrans" cxnId="{13085407-2631-4ED9-966E-69C932AEC028}">
      <dgm:prSet/>
      <dgm:spPr/>
      <dgm:t>
        <a:bodyPr/>
        <a:lstStyle/>
        <a:p>
          <a:endParaRPr lang="en-US"/>
        </a:p>
      </dgm:t>
    </dgm:pt>
    <dgm:pt modelId="{FDFB496B-F801-4E76-B9B0-9CCB949A89BD}">
      <dgm:prSet/>
      <dgm:spPr/>
      <dgm:t>
        <a:bodyPr/>
        <a:lstStyle/>
        <a:p>
          <a:r>
            <a:rPr lang="en-GB"/>
            <a:t>Practice Educator Professional Standards (PEPS) &amp; Statement of Values </a:t>
          </a:r>
          <a:endParaRPr lang="en-US" dirty="0"/>
        </a:p>
      </dgm:t>
    </dgm:pt>
    <dgm:pt modelId="{09530F1C-B4EF-48DD-B06B-6B03EF8D0299}" type="parTrans" cxnId="{AC3998F8-B37B-421A-B2D8-3D8C3093542E}">
      <dgm:prSet/>
      <dgm:spPr/>
      <dgm:t>
        <a:bodyPr/>
        <a:lstStyle/>
        <a:p>
          <a:endParaRPr lang="en-US"/>
        </a:p>
      </dgm:t>
    </dgm:pt>
    <dgm:pt modelId="{D34953D1-3884-4E32-B561-993736354307}" type="sibTrans" cxnId="{AC3998F8-B37B-421A-B2D8-3D8C3093542E}">
      <dgm:prSet/>
      <dgm:spPr/>
      <dgm:t>
        <a:bodyPr/>
        <a:lstStyle/>
        <a:p>
          <a:endParaRPr lang="en-US"/>
        </a:p>
      </dgm:t>
    </dgm:pt>
    <dgm:pt modelId="{6B6C5A91-C6CF-40EB-B346-61E8826D9FF9}">
      <dgm:prSet/>
      <dgm:spPr/>
      <dgm:t>
        <a:bodyPr/>
        <a:lstStyle/>
        <a:p>
          <a:r>
            <a:rPr lang="en-GB"/>
            <a:t>Preparing for PEPS Stage 1 Assessment </a:t>
          </a:r>
          <a:endParaRPr lang="en-US"/>
        </a:p>
      </dgm:t>
    </dgm:pt>
    <dgm:pt modelId="{D5EB498E-9A44-455E-BC4E-30FF486FC857}" type="parTrans" cxnId="{74417363-8731-4340-8379-95AD96C56F02}">
      <dgm:prSet/>
      <dgm:spPr/>
      <dgm:t>
        <a:bodyPr/>
        <a:lstStyle/>
        <a:p>
          <a:endParaRPr lang="en-US"/>
        </a:p>
      </dgm:t>
    </dgm:pt>
    <dgm:pt modelId="{0CC153D1-9D98-4F96-80FA-4FF396BE236B}" type="sibTrans" cxnId="{74417363-8731-4340-8379-95AD96C56F02}">
      <dgm:prSet/>
      <dgm:spPr/>
      <dgm:t>
        <a:bodyPr/>
        <a:lstStyle/>
        <a:p>
          <a:endParaRPr lang="en-US"/>
        </a:p>
      </dgm:t>
    </dgm:pt>
    <dgm:pt modelId="{759434D0-DCF7-4C32-901E-04B9948AE3A3}">
      <dgm:prSet/>
      <dgm:spPr/>
      <dgm:t>
        <a:bodyPr/>
        <a:lstStyle/>
        <a:p>
          <a:r>
            <a:rPr lang="en-GB" dirty="0"/>
            <a:t>CPD opportunities for PEs</a:t>
          </a:r>
          <a:endParaRPr lang="en-US" dirty="0"/>
        </a:p>
      </dgm:t>
    </dgm:pt>
    <dgm:pt modelId="{033A6D38-C3A6-4CF0-8CC1-0C21655483A5}" type="parTrans" cxnId="{2AE77493-803A-4248-85B0-83324235BAAB}">
      <dgm:prSet/>
      <dgm:spPr/>
      <dgm:t>
        <a:bodyPr/>
        <a:lstStyle/>
        <a:p>
          <a:endParaRPr lang="en-US"/>
        </a:p>
      </dgm:t>
    </dgm:pt>
    <dgm:pt modelId="{6F1347BB-998F-4514-8EE6-EDDB8929FB00}" type="sibTrans" cxnId="{2AE77493-803A-4248-85B0-83324235BAAB}">
      <dgm:prSet/>
      <dgm:spPr/>
      <dgm:t>
        <a:bodyPr/>
        <a:lstStyle/>
        <a:p>
          <a:endParaRPr lang="en-US"/>
        </a:p>
      </dgm:t>
    </dgm:pt>
    <dgm:pt modelId="{60CA8090-137F-4E62-B4DC-E54290B509BA}">
      <dgm:prSet/>
      <dgm:spPr/>
      <dgm:t>
        <a:bodyPr/>
        <a:lstStyle/>
        <a:p>
          <a:r>
            <a:rPr lang="en-GB" dirty="0"/>
            <a:t>Q&amp;A</a:t>
          </a:r>
          <a:endParaRPr lang="en-US" dirty="0"/>
        </a:p>
      </dgm:t>
    </dgm:pt>
    <dgm:pt modelId="{E095060E-EBA2-4BC2-8BDC-373BF454693B}" type="parTrans" cxnId="{C53B40DE-B2A6-4163-88E4-A7F58AE614D2}">
      <dgm:prSet/>
      <dgm:spPr/>
      <dgm:t>
        <a:bodyPr/>
        <a:lstStyle/>
        <a:p>
          <a:endParaRPr lang="en-US"/>
        </a:p>
      </dgm:t>
    </dgm:pt>
    <dgm:pt modelId="{9104A7C1-146B-4463-9EBB-CC99F189E1D5}" type="sibTrans" cxnId="{C53B40DE-B2A6-4163-88E4-A7F58AE614D2}">
      <dgm:prSet/>
      <dgm:spPr/>
      <dgm:t>
        <a:bodyPr/>
        <a:lstStyle/>
        <a:p>
          <a:endParaRPr lang="en-US"/>
        </a:p>
      </dgm:t>
    </dgm:pt>
    <dgm:pt modelId="{138D3AF4-793D-4809-B6A2-B70DD27DF380}" type="pres">
      <dgm:prSet presAssocID="{E27F299D-3816-4525-BD13-30280419480F}" presName="vert0" presStyleCnt="0">
        <dgm:presLayoutVars>
          <dgm:dir/>
          <dgm:animOne val="branch"/>
          <dgm:animLvl val="lvl"/>
        </dgm:presLayoutVars>
      </dgm:prSet>
      <dgm:spPr/>
    </dgm:pt>
    <dgm:pt modelId="{D37F7C94-3B4A-452E-84DC-141E2FDBD13A}" type="pres">
      <dgm:prSet presAssocID="{D89A72B4-A5FA-4457-9852-004A56B43D1E}" presName="thickLine" presStyleLbl="alignNode1" presStyleIdx="0" presStyleCnt="6"/>
      <dgm:spPr/>
    </dgm:pt>
    <dgm:pt modelId="{0E041176-170E-462E-AE4D-AA710DD518FD}" type="pres">
      <dgm:prSet presAssocID="{D89A72B4-A5FA-4457-9852-004A56B43D1E}" presName="horz1" presStyleCnt="0"/>
      <dgm:spPr/>
    </dgm:pt>
    <dgm:pt modelId="{12F4B10E-C055-4CB1-9DE7-E3198E0B11B8}" type="pres">
      <dgm:prSet presAssocID="{D89A72B4-A5FA-4457-9852-004A56B43D1E}" presName="tx1" presStyleLbl="revTx" presStyleIdx="0" presStyleCnt="6"/>
      <dgm:spPr/>
    </dgm:pt>
    <dgm:pt modelId="{978DAC0C-7269-4F83-9CD3-09CC83C4AEBB}" type="pres">
      <dgm:prSet presAssocID="{D89A72B4-A5FA-4457-9852-004A56B43D1E}" presName="vert1" presStyleCnt="0"/>
      <dgm:spPr/>
    </dgm:pt>
    <dgm:pt modelId="{4E711513-A19E-4834-8651-4589CE26D013}" type="pres">
      <dgm:prSet presAssocID="{9C674128-9CB2-4159-8B75-7AD80D9B959A}" presName="thickLine" presStyleLbl="alignNode1" presStyleIdx="1" presStyleCnt="6"/>
      <dgm:spPr/>
    </dgm:pt>
    <dgm:pt modelId="{156C6C97-14E5-40E5-9F2C-A38DD29554D6}" type="pres">
      <dgm:prSet presAssocID="{9C674128-9CB2-4159-8B75-7AD80D9B959A}" presName="horz1" presStyleCnt="0"/>
      <dgm:spPr/>
    </dgm:pt>
    <dgm:pt modelId="{C05FAD28-9AFC-469C-9F3D-4D1881F33972}" type="pres">
      <dgm:prSet presAssocID="{9C674128-9CB2-4159-8B75-7AD80D9B959A}" presName="tx1" presStyleLbl="revTx" presStyleIdx="1" presStyleCnt="6"/>
      <dgm:spPr/>
    </dgm:pt>
    <dgm:pt modelId="{1D9C5FAF-CCFD-46BC-920C-1A84E67FDBF0}" type="pres">
      <dgm:prSet presAssocID="{9C674128-9CB2-4159-8B75-7AD80D9B959A}" presName="vert1" presStyleCnt="0"/>
      <dgm:spPr/>
    </dgm:pt>
    <dgm:pt modelId="{70484BD3-BD0C-4F03-A9A2-4A5F103367D0}" type="pres">
      <dgm:prSet presAssocID="{FDFB496B-F801-4E76-B9B0-9CCB949A89BD}" presName="thickLine" presStyleLbl="alignNode1" presStyleIdx="2" presStyleCnt="6"/>
      <dgm:spPr/>
    </dgm:pt>
    <dgm:pt modelId="{1CD11D75-6505-40CF-87DE-89834F2FCF83}" type="pres">
      <dgm:prSet presAssocID="{FDFB496B-F801-4E76-B9B0-9CCB949A89BD}" presName="horz1" presStyleCnt="0"/>
      <dgm:spPr/>
    </dgm:pt>
    <dgm:pt modelId="{90DF8331-696B-4F75-ADBB-0FB9404BA94B}" type="pres">
      <dgm:prSet presAssocID="{FDFB496B-F801-4E76-B9B0-9CCB949A89BD}" presName="tx1" presStyleLbl="revTx" presStyleIdx="2" presStyleCnt="6"/>
      <dgm:spPr/>
    </dgm:pt>
    <dgm:pt modelId="{B5552D50-39BB-4A08-92CB-2D715061C1B3}" type="pres">
      <dgm:prSet presAssocID="{FDFB496B-F801-4E76-B9B0-9CCB949A89BD}" presName="vert1" presStyleCnt="0"/>
      <dgm:spPr/>
    </dgm:pt>
    <dgm:pt modelId="{37DA7B19-1628-42DE-A9B2-789932777074}" type="pres">
      <dgm:prSet presAssocID="{6B6C5A91-C6CF-40EB-B346-61E8826D9FF9}" presName="thickLine" presStyleLbl="alignNode1" presStyleIdx="3" presStyleCnt="6"/>
      <dgm:spPr/>
    </dgm:pt>
    <dgm:pt modelId="{42FC02E8-213A-4282-AF18-9986B20F02B3}" type="pres">
      <dgm:prSet presAssocID="{6B6C5A91-C6CF-40EB-B346-61E8826D9FF9}" presName="horz1" presStyleCnt="0"/>
      <dgm:spPr/>
    </dgm:pt>
    <dgm:pt modelId="{B9D634DD-276B-4F23-8C44-4524707A3520}" type="pres">
      <dgm:prSet presAssocID="{6B6C5A91-C6CF-40EB-B346-61E8826D9FF9}" presName="tx1" presStyleLbl="revTx" presStyleIdx="3" presStyleCnt="6"/>
      <dgm:spPr/>
    </dgm:pt>
    <dgm:pt modelId="{E05C49EC-92CB-4D94-A26F-D03C90A52D9D}" type="pres">
      <dgm:prSet presAssocID="{6B6C5A91-C6CF-40EB-B346-61E8826D9FF9}" presName="vert1" presStyleCnt="0"/>
      <dgm:spPr/>
    </dgm:pt>
    <dgm:pt modelId="{20B19A9E-9F4C-4880-9B88-F30845AD88C6}" type="pres">
      <dgm:prSet presAssocID="{759434D0-DCF7-4C32-901E-04B9948AE3A3}" presName="thickLine" presStyleLbl="alignNode1" presStyleIdx="4" presStyleCnt="6"/>
      <dgm:spPr/>
    </dgm:pt>
    <dgm:pt modelId="{0AADB4EB-F7F1-458A-9E62-938C9C39974B}" type="pres">
      <dgm:prSet presAssocID="{759434D0-DCF7-4C32-901E-04B9948AE3A3}" presName="horz1" presStyleCnt="0"/>
      <dgm:spPr/>
    </dgm:pt>
    <dgm:pt modelId="{8AA4ABD8-F078-4346-9315-1AC6160D3832}" type="pres">
      <dgm:prSet presAssocID="{759434D0-DCF7-4C32-901E-04B9948AE3A3}" presName="tx1" presStyleLbl="revTx" presStyleIdx="4" presStyleCnt="6"/>
      <dgm:spPr/>
    </dgm:pt>
    <dgm:pt modelId="{CB45C387-959D-40FA-BE80-4067D9C52417}" type="pres">
      <dgm:prSet presAssocID="{759434D0-DCF7-4C32-901E-04B9948AE3A3}" presName="vert1" presStyleCnt="0"/>
      <dgm:spPr/>
    </dgm:pt>
    <dgm:pt modelId="{7C806A72-856D-47ED-A8FD-189DCAA40981}" type="pres">
      <dgm:prSet presAssocID="{60CA8090-137F-4E62-B4DC-E54290B509BA}" presName="thickLine" presStyleLbl="alignNode1" presStyleIdx="5" presStyleCnt="6"/>
      <dgm:spPr/>
    </dgm:pt>
    <dgm:pt modelId="{B0E74327-88C8-41B5-AAF9-411F1078813F}" type="pres">
      <dgm:prSet presAssocID="{60CA8090-137F-4E62-B4DC-E54290B509BA}" presName="horz1" presStyleCnt="0"/>
      <dgm:spPr/>
    </dgm:pt>
    <dgm:pt modelId="{268C1439-2E29-4066-83EC-0C86143B1AB4}" type="pres">
      <dgm:prSet presAssocID="{60CA8090-137F-4E62-B4DC-E54290B509BA}" presName="tx1" presStyleLbl="revTx" presStyleIdx="5" presStyleCnt="6"/>
      <dgm:spPr/>
    </dgm:pt>
    <dgm:pt modelId="{0EA73F5B-EA03-40A2-A84E-00BC324D884F}" type="pres">
      <dgm:prSet presAssocID="{60CA8090-137F-4E62-B4DC-E54290B509BA}" presName="vert1" presStyleCnt="0"/>
      <dgm:spPr/>
    </dgm:pt>
  </dgm:ptLst>
  <dgm:cxnLst>
    <dgm:cxn modelId="{581A6105-2B9F-4568-ACEB-8B390D2B3B00}" type="presOf" srcId="{D89A72B4-A5FA-4457-9852-004A56B43D1E}" destId="{12F4B10E-C055-4CB1-9DE7-E3198E0B11B8}" srcOrd="0" destOrd="0" presId="urn:microsoft.com/office/officeart/2008/layout/LinedList"/>
    <dgm:cxn modelId="{13085407-2631-4ED9-966E-69C932AEC028}" srcId="{E27F299D-3816-4525-BD13-30280419480F}" destId="{9C674128-9CB2-4159-8B75-7AD80D9B959A}" srcOrd="1" destOrd="0" parTransId="{5AAE14BF-0B63-4115-BD30-0204902CB802}" sibTransId="{FE31167E-B979-4A25-A474-0BE1E1591066}"/>
    <dgm:cxn modelId="{74417363-8731-4340-8379-95AD96C56F02}" srcId="{E27F299D-3816-4525-BD13-30280419480F}" destId="{6B6C5A91-C6CF-40EB-B346-61E8826D9FF9}" srcOrd="3" destOrd="0" parTransId="{D5EB498E-9A44-455E-BC4E-30FF486FC857}" sibTransId="{0CC153D1-9D98-4F96-80FA-4FF396BE236B}"/>
    <dgm:cxn modelId="{1D1AF86F-0AD4-4CD9-87BC-B087E20FFA74}" type="presOf" srcId="{60CA8090-137F-4E62-B4DC-E54290B509BA}" destId="{268C1439-2E29-4066-83EC-0C86143B1AB4}" srcOrd="0" destOrd="0" presId="urn:microsoft.com/office/officeart/2008/layout/LinedList"/>
    <dgm:cxn modelId="{2AE77493-803A-4248-85B0-83324235BAAB}" srcId="{E27F299D-3816-4525-BD13-30280419480F}" destId="{759434D0-DCF7-4C32-901E-04B9948AE3A3}" srcOrd="4" destOrd="0" parTransId="{033A6D38-C3A6-4CF0-8CC1-0C21655483A5}" sibTransId="{6F1347BB-998F-4514-8EE6-EDDB8929FB00}"/>
    <dgm:cxn modelId="{B0305E97-F016-4BFB-9F15-42280B1CDDA6}" type="presOf" srcId="{6B6C5A91-C6CF-40EB-B346-61E8826D9FF9}" destId="{B9D634DD-276B-4F23-8C44-4524707A3520}" srcOrd="0" destOrd="0" presId="urn:microsoft.com/office/officeart/2008/layout/LinedList"/>
    <dgm:cxn modelId="{F958AD97-83E0-4F24-9D57-1D94F2D23A6D}" type="presOf" srcId="{759434D0-DCF7-4C32-901E-04B9948AE3A3}" destId="{8AA4ABD8-F078-4346-9315-1AC6160D3832}" srcOrd="0" destOrd="0" presId="urn:microsoft.com/office/officeart/2008/layout/LinedList"/>
    <dgm:cxn modelId="{175523B1-8510-4139-9839-7FFBB3AC00FC}" srcId="{E27F299D-3816-4525-BD13-30280419480F}" destId="{D89A72B4-A5FA-4457-9852-004A56B43D1E}" srcOrd="0" destOrd="0" parTransId="{3F74A02B-DE3C-40FF-8202-A7D4FDA9C03D}" sibTransId="{F10D1209-7C56-4BA9-A33C-959C67048DB9}"/>
    <dgm:cxn modelId="{71C344C4-1FD7-4ED8-9925-D7B3DACE084C}" type="presOf" srcId="{FDFB496B-F801-4E76-B9B0-9CCB949A89BD}" destId="{90DF8331-696B-4F75-ADBB-0FB9404BA94B}" srcOrd="0" destOrd="0" presId="urn:microsoft.com/office/officeart/2008/layout/LinedList"/>
    <dgm:cxn modelId="{C53B40DE-B2A6-4163-88E4-A7F58AE614D2}" srcId="{E27F299D-3816-4525-BD13-30280419480F}" destId="{60CA8090-137F-4E62-B4DC-E54290B509BA}" srcOrd="5" destOrd="0" parTransId="{E095060E-EBA2-4BC2-8BDC-373BF454693B}" sibTransId="{9104A7C1-146B-4463-9EBB-CC99F189E1D5}"/>
    <dgm:cxn modelId="{1AD208E6-DDE6-4F9A-ADD8-77FD825209BE}" type="presOf" srcId="{E27F299D-3816-4525-BD13-30280419480F}" destId="{138D3AF4-793D-4809-B6A2-B70DD27DF380}" srcOrd="0" destOrd="0" presId="urn:microsoft.com/office/officeart/2008/layout/LinedList"/>
    <dgm:cxn modelId="{150D79E6-64F7-4A3B-A2B6-D3F5F15AF81F}" type="presOf" srcId="{9C674128-9CB2-4159-8B75-7AD80D9B959A}" destId="{C05FAD28-9AFC-469C-9F3D-4D1881F33972}" srcOrd="0" destOrd="0" presId="urn:microsoft.com/office/officeart/2008/layout/LinedList"/>
    <dgm:cxn modelId="{AC3998F8-B37B-421A-B2D8-3D8C3093542E}" srcId="{E27F299D-3816-4525-BD13-30280419480F}" destId="{FDFB496B-F801-4E76-B9B0-9CCB949A89BD}" srcOrd="2" destOrd="0" parTransId="{09530F1C-B4EF-48DD-B06B-6B03EF8D0299}" sibTransId="{D34953D1-3884-4E32-B561-993736354307}"/>
    <dgm:cxn modelId="{BBC9F3A3-E6B6-44DE-ACE5-12DD5E496969}" type="presParOf" srcId="{138D3AF4-793D-4809-B6A2-B70DD27DF380}" destId="{D37F7C94-3B4A-452E-84DC-141E2FDBD13A}" srcOrd="0" destOrd="0" presId="urn:microsoft.com/office/officeart/2008/layout/LinedList"/>
    <dgm:cxn modelId="{1FBDE0BB-0BA5-4E5E-AA85-584B71665234}" type="presParOf" srcId="{138D3AF4-793D-4809-B6A2-B70DD27DF380}" destId="{0E041176-170E-462E-AE4D-AA710DD518FD}" srcOrd="1" destOrd="0" presId="urn:microsoft.com/office/officeart/2008/layout/LinedList"/>
    <dgm:cxn modelId="{CA5E358C-0EA0-4341-9D06-49BC327DB24D}" type="presParOf" srcId="{0E041176-170E-462E-AE4D-AA710DD518FD}" destId="{12F4B10E-C055-4CB1-9DE7-E3198E0B11B8}" srcOrd="0" destOrd="0" presId="urn:microsoft.com/office/officeart/2008/layout/LinedList"/>
    <dgm:cxn modelId="{F39FD963-9FC5-4D45-AB86-1A81B874739B}" type="presParOf" srcId="{0E041176-170E-462E-AE4D-AA710DD518FD}" destId="{978DAC0C-7269-4F83-9CD3-09CC83C4AEBB}" srcOrd="1" destOrd="0" presId="urn:microsoft.com/office/officeart/2008/layout/LinedList"/>
    <dgm:cxn modelId="{F8B948C3-BEE8-445A-9120-60685DEF5AAD}" type="presParOf" srcId="{138D3AF4-793D-4809-B6A2-B70DD27DF380}" destId="{4E711513-A19E-4834-8651-4589CE26D013}" srcOrd="2" destOrd="0" presId="urn:microsoft.com/office/officeart/2008/layout/LinedList"/>
    <dgm:cxn modelId="{164B92B2-CDAA-4B57-8A62-1443CC98112B}" type="presParOf" srcId="{138D3AF4-793D-4809-B6A2-B70DD27DF380}" destId="{156C6C97-14E5-40E5-9F2C-A38DD29554D6}" srcOrd="3" destOrd="0" presId="urn:microsoft.com/office/officeart/2008/layout/LinedList"/>
    <dgm:cxn modelId="{0E30F41A-21F4-46FF-A75C-959633C42EE8}" type="presParOf" srcId="{156C6C97-14E5-40E5-9F2C-A38DD29554D6}" destId="{C05FAD28-9AFC-469C-9F3D-4D1881F33972}" srcOrd="0" destOrd="0" presId="urn:microsoft.com/office/officeart/2008/layout/LinedList"/>
    <dgm:cxn modelId="{B64EB4C2-31DA-4812-92BB-10A69C476CDF}" type="presParOf" srcId="{156C6C97-14E5-40E5-9F2C-A38DD29554D6}" destId="{1D9C5FAF-CCFD-46BC-920C-1A84E67FDBF0}" srcOrd="1" destOrd="0" presId="urn:microsoft.com/office/officeart/2008/layout/LinedList"/>
    <dgm:cxn modelId="{028A58B7-EC56-4032-B52E-73D58CFA1D06}" type="presParOf" srcId="{138D3AF4-793D-4809-B6A2-B70DD27DF380}" destId="{70484BD3-BD0C-4F03-A9A2-4A5F103367D0}" srcOrd="4" destOrd="0" presId="urn:microsoft.com/office/officeart/2008/layout/LinedList"/>
    <dgm:cxn modelId="{A34B907A-7AA7-4001-9B70-B3A72321F73F}" type="presParOf" srcId="{138D3AF4-793D-4809-B6A2-B70DD27DF380}" destId="{1CD11D75-6505-40CF-87DE-89834F2FCF83}" srcOrd="5" destOrd="0" presId="urn:microsoft.com/office/officeart/2008/layout/LinedList"/>
    <dgm:cxn modelId="{F0CD901C-8661-490A-ACFF-5F05C20DAA05}" type="presParOf" srcId="{1CD11D75-6505-40CF-87DE-89834F2FCF83}" destId="{90DF8331-696B-4F75-ADBB-0FB9404BA94B}" srcOrd="0" destOrd="0" presId="urn:microsoft.com/office/officeart/2008/layout/LinedList"/>
    <dgm:cxn modelId="{34DB9B1C-BC19-47A3-A69C-5235561C5AB5}" type="presParOf" srcId="{1CD11D75-6505-40CF-87DE-89834F2FCF83}" destId="{B5552D50-39BB-4A08-92CB-2D715061C1B3}" srcOrd="1" destOrd="0" presId="urn:microsoft.com/office/officeart/2008/layout/LinedList"/>
    <dgm:cxn modelId="{64027E0D-782E-4D7A-A000-BD67841DF15E}" type="presParOf" srcId="{138D3AF4-793D-4809-B6A2-B70DD27DF380}" destId="{37DA7B19-1628-42DE-A9B2-789932777074}" srcOrd="6" destOrd="0" presId="urn:microsoft.com/office/officeart/2008/layout/LinedList"/>
    <dgm:cxn modelId="{03522DB3-03CC-4BB9-8628-C96B14DE9A7C}" type="presParOf" srcId="{138D3AF4-793D-4809-B6A2-B70DD27DF380}" destId="{42FC02E8-213A-4282-AF18-9986B20F02B3}" srcOrd="7" destOrd="0" presId="urn:microsoft.com/office/officeart/2008/layout/LinedList"/>
    <dgm:cxn modelId="{201F1BE6-5E7E-4681-B3D5-11D956EF6C36}" type="presParOf" srcId="{42FC02E8-213A-4282-AF18-9986B20F02B3}" destId="{B9D634DD-276B-4F23-8C44-4524707A3520}" srcOrd="0" destOrd="0" presId="urn:microsoft.com/office/officeart/2008/layout/LinedList"/>
    <dgm:cxn modelId="{3CE7ACBC-49F0-4C66-BFDE-424BAEF0B3B3}" type="presParOf" srcId="{42FC02E8-213A-4282-AF18-9986B20F02B3}" destId="{E05C49EC-92CB-4D94-A26F-D03C90A52D9D}" srcOrd="1" destOrd="0" presId="urn:microsoft.com/office/officeart/2008/layout/LinedList"/>
    <dgm:cxn modelId="{DBA097F2-0156-4900-8F63-D4BC3AD8FBF8}" type="presParOf" srcId="{138D3AF4-793D-4809-B6A2-B70DD27DF380}" destId="{20B19A9E-9F4C-4880-9B88-F30845AD88C6}" srcOrd="8" destOrd="0" presId="urn:microsoft.com/office/officeart/2008/layout/LinedList"/>
    <dgm:cxn modelId="{B9F5E877-A958-40A5-A4D5-3895221A09A5}" type="presParOf" srcId="{138D3AF4-793D-4809-B6A2-B70DD27DF380}" destId="{0AADB4EB-F7F1-458A-9E62-938C9C39974B}" srcOrd="9" destOrd="0" presId="urn:microsoft.com/office/officeart/2008/layout/LinedList"/>
    <dgm:cxn modelId="{088DD668-5BA2-4A5B-9FEB-0098E5EF6068}" type="presParOf" srcId="{0AADB4EB-F7F1-458A-9E62-938C9C39974B}" destId="{8AA4ABD8-F078-4346-9315-1AC6160D3832}" srcOrd="0" destOrd="0" presId="urn:microsoft.com/office/officeart/2008/layout/LinedList"/>
    <dgm:cxn modelId="{6E698663-C64D-42CA-B2EF-A395351A552C}" type="presParOf" srcId="{0AADB4EB-F7F1-458A-9E62-938C9C39974B}" destId="{CB45C387-959D-40FA-BE80-4067D9C52417}" srcOrd="1" destOrd="0" presId="urn:microsoft.com/office/officeart/2008/layout/LinedList"/>
    <dgm:cxn modelId="{471C6527-B674-407A-AC0E-C4196DDB8920}" type="presParOf" srcId="{138D3AF4-793D-4809-B6A2-B70DD27DF380}" destId="{7C806A72-856D-47ED-A8FD-189DCAA40981}" srcOrd="10" destOrd="0" presId="urn:microsoft.com/office/officeart/2008/layout/LinedList"/>
    <dgm:cxn modelId="{A892BC89-20E7-4EB7-B480-F6FEDF86B935}" type="presParOf" srcId="{138D3AF4-793D-4809-B6A2-B70DD27DF380}" destId="{B0E74327-88C8-41B5-AAF9-411F1078813F}" srcOrd="11" destOrd="0" presId="urn:microsoft.com/office/officeart/2008/layout/LinedList"/>
    <dgm:cxn modelId="{146A1468-C067-48B5-92E9-57982A14C094}" type="presParOf" srcId="{B0E74327-88C8-41B5-AAF9-411F1078813F}" destId="{268C1439-2E29-4066-83EC-0C86143B1AB4}" srcOrd="0" destOrd="0" presId="urn:microsoft.com/office/officeart/2008/layout/LinedList"/>
    <dgm:cxn modelId="{9EADEFD4-E30D-4061-B9DC-23084FE8F808}" type="presParOf" srcId="{B0E74327-88C8-41B5-AAF9-411F1078813F}" destId="{0EA73F5B-EA03-40A2-A84E-00BC324D88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F7C94-3B4A-452E-84DC-141E2FDBD13A}">
      <dsp:nvSpPr>
        <dsp:cNvPr id="0" name=""/>
        <dsp:cNvSpPr/>
      </dsp:nvSpPr>
      <dsp:spPr>
        <a:xfrm>
          <a:off x="0" y="2703"/>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4B10E-C055-4CB1-9DE7-E3198E0B11B8}">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Well-Being &amp; Reflective Activity </a:t>
          </a:r>
          <a:endParaRPr lang="en-US" sz="2500" kern="1200" dirty="0"/>
        </a:p>
      </dsp:txBody>
      <dsp:txXfrm>
        <a:off x="0" y="2703"/>
        <a:ext cx="6900512" cy="921789"/>
      </dsp:txXfrm>
    </dsp:sp>
    <dsp:sp modelId="{4E711513-A19E-4834-8651-4589CE26D013}">
      <dsp:nvSpPr>
        <dsp:cNvPr id="0" name=""/>
        <dsp:cNvSpPr/>
      </dsp:nvSpPr>
      <dsp:spPr>
        <a:xfrm>
          <a:off x="0" y="924492"/>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FAD28-9AFC-469C-9F3D-4D1881F33972}">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Importance of Practice Education</a:t>
          </a:r>
          <a:endParaRPr lang="en-US" sz="2500" kern="1200" dirty="0"/>
        </a:p>
      </dsp:txBody>
      <dsp:txXfrm>
        <a:off x="0" y="924492"/>
        <a:ext cx="6900512" cy="921789"/>
      </dsp:txXfrm>
    </dsp:sp>
    <dsp:sp modelId="{70484BD3-BD0C-4F03-A9A2-4A5F103367D0}">
      <dsp:nvSpPr>
        <dsp:cNvPr id="0" name=""/>
        <dsp:cNvSpPr/>
      </dsp:nvSpPr>
      <dsp:spPr>
        <a:xfrm>
          <a:off x="0" y="1846281"/>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F8331-696B-4F75-ADBB-0FB9404BA94B}">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Practice Educator Professional Standards (PEPS) &amp; Statement of Values </a:t>
          </a:r>
          <a:endParaRPr lang="en-US" sz="2500" kern="1200" dirty="0"/>
        </a:p>
      </dsp:txBody>
      <dsp:txXfrm>
        <a:off x="0" y="1846281"/>
        <a:ext cx="6900512" cy="921789"/>
      </dsp:txXfrm>
    </dsp:sp>
    <dsp:sp modelId="{37DA7B19-1628-42DE-A9B2-789932777074}">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634DD-276B-4F23-8C44-4524707A3520}">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Preparing for PEPS Stage 1 Assessment </a:t>
          </a:r>
          <a:endParaRPr lang="en-US" sz="2500" kern="1200"/>
        </a:p>
      </dsp:txBody>
      <dsp:txXfrm>
        <a:off x="0" y="2768070"/>
        <a:ext cx="6900512" cy="921789"/>
      </dsp:txXfrm>
    </dsp:sp>
    <dsp:sp modelId="{20B19A9E-9F4C-4880-9B88-F30845AD88C6}">
      <dsp:nvSpPr>
        <dsp:cNvPr id="0" name=""/>
        <dsp:cNvSpPr/>
      </dsp:nvSpPr>
      <dsp:spPr>
        <a:xfrm>
          <a:off x="0" y="3689859"/>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4ABD8-F078-4346-9315-1AC6160D3832}">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CPD opportunities for PEs</a:t>
          </a:r>
          <a:endParaRPr lang="en-US" sz="2500" kern="1200" dirty="0"/>
        </a:p>
      </dsp:txBody>
      <dsp:txXfrm>
        <a:off x="0" y="3689859"/>
        <a:ext cx="6900512" cy="921789"/>
      </dsp:txXfrm>
    </dsp:sp>
    <dsp:sp modelId="{7C806A72-856D-47ED-A8FD-189DCAA40981}">
      <dsp:nvSpPr>
        <dsp:cNvPr id="0" name=""/>
        <dsp:cNvSpPr/>
      </dsp:nvSpPr>
      <dsp:spPr>
        <a:xfrm>
          <a:off x="0" y="4611648"/>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8C1439-2E29-4066-83EC-0C86143B1AB4}">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Q&amp;A</a:t>
          </a:r>
          <a:endParaRPr lang="en-US" sz="2500" kern="1200" dirty="0"/>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2DE40-509E-4AB0-A0F9-518082976ED9}" type="datetimeFigureOut">
              <a:rPr lang="en-GB" smtClean="0"/>
              <a:t>19/01/2026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72325-BF9C-40A0-84E5-34AA098E2FDE}" type="slidenum">
              <a:rPr lang="en-GB" smtClean="0"/>
              <a:t>‹#›</a:t>
            </a:fld>
            <a:endParaRPr lang="en-GB"/>
          </a:p>
        </p:txBody>
      </p:sp>
    </p:spTree>
    <p:extLst>
      <p:ext uri="{BB962C8B-B14F-4D97-AF65-F5344CB8AC3E}">
        <p14:creationId xmlns:p14="http://schemas.microsoft.com/office/powerpoint/2010/main" val="120895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asw.co.uk/policy-and-practice/resources/basw-england-practice-educator-professional-standards-social-work-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asw.co.uk/policy-and-practice/resources/basw-england-practice-educator-professional-standards-social-work-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time for you to come together and share your experiences</a:t>
            </a:r>
          </a:p>
          <a:p>
            <a:pPr marL="171450" indent="-171450">
              <a:buFont typeface="Arial" panose="020B0604020202020204" pitchFamily="34" charset="0"/>
              <a:buChar char="•"/>
            </a:pPr>
            <a:r>
              <a:rPr lang="en-GB" dirty="0"/>
              <a:t>The PE 5-day training is the first step and now you are assessed in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will be going through steps for PEPS Stage 1.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1</a:t>
            </a:fld>
            <a:endParaRPr lang="en-GB"/>
          </a:p>
        </p:txBody>
      </p:sp>
    </p:spTree>
    <p:extLst>
      <p:ext uri="{BB962C8B-B14F-4D97-AF65-F5344CB8AC3E}">
        <p14:creationId xmlns:p14="http://schemas.microsoft.com/office/powerpoint/2010/main" val="55734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10</a:t>
            </a:fld>
            <a:endParaRPr lang="en-GB"/>
          </a:p>
        </p:txBody>
      </p:sp>
    </p:spTree>
    <p:extLst>
      <p:ext uri="{BB962C8B-B14F-4D97-AF65-F5344CB8AC3E}">
        <p14:creationId xmlns:p14="http://schemas.microsoft.com/office/powerpoint/2010/main" val="3903363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b="1" dirty="0"/>
              <a:t>Remember this observation is about you and how you manage the session and enable the student to share their knowledge, ask questions, understand …… </a:t>
            </a:r>
          </a:p>
          <a:p>
            <a:pPr>
              <a:defRPr/>
            </a:pPr>
            <a:endParaRPr lang="en-GB" altLang="en-US" b="1" dirty="0"/>
          </a:p>
          <a:p>
            <a:pPr>
              <a:defRPr/>
            </a:pPr>
            <a:r>
              <a:rPr lang="en-GB" altLang="en-US" b="1" dirty="0"/>
              <a:t>The observed session might include:</a:t>
            </a:r>
          </a:p>
          <a:p>
            <a:pPr marL="171450" indent="-171450">
              <a:buFont typeface="Arial" panose="020B0604020202020204" pitchFamily="34" charset="0"/>
              <a:buChar char="•"/>
              <a:defRPr/>
            </a:pPr>
            <a:r>
              <a:rPr lang="en-GB" altLang="en-US" dirty="0"/>
              <a:t>Assessment of the student by looking at the PCF domains, discussing a piece of work, asking them about their interpretation of an event/piece of work (reflective supervision)</a:t>
            </a:r>
          </a:p>
          <a:p>
            <a:pPr marL="171450" indent="-171450">
              <a:buFont typeface="Arial" panose="020B0604020202020204" pitchFamily="34" charset="0"/>
              <a:buChar char="•"/>
              <a:defRPr/>
            </a:pPr>
            <a:r>
              <a:rPr lang="en-GB" altLang="en-US" dirty="0"/>
              <a:t>Feedback to the student</a:t>
            </a:r>
          </a:p>
          <a:p>
            <a:pPr marL="171450" indent="-171450">
              <a:buFont typeface="Arial" panose="020B0604020202020204" pitchFamily="34" charset="0"/>
              <a:buChar char="•"/>
              <a:defRPr/>
            </a:pPr>
            <a:r>
              <a:rPr lang="en-GB" altLang="en-US" dirty="0"/>
              <a:t>Teaching</a:t>
            </a:r>
          </a:p>
          <a:p>
            <a:pPr marL="171450" indent="-171450">
              <a:buFont typeface="Arial" panose="020B0604020202020204" pitchFamily="34" charset="0"/>
              <a:buChar char="•"/>
              <a:defRPr/>
            </a:pPr>
            <a:r>
              <a:rPr lang="en-GB" altLang="en-US" dirty="0"/>
              <a:t>Discussion and analysis of an issue, theory, piece of legislation etc</a:t>
            </a:r>
          </a:p>
          <a:p>
            <a:pPr marL="171450" indent="-171450">
              <a:buFont typeface="Arial" panose="020B0604020202020204" pitchFamily="34" charset="0"/>
              <a:buChar char="•"/>
              <a:defRPr/>
            </a:pPr>
            <a:r>
              <a:rPr lang="en-GB" altLang="en-US" dirty="0"/>
              <a:t>Reflection about something</a:t>
            </a:r>
          </a:p>
          <a:p>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12</a:t>
            </a:fld>
            <a:endParaRPr lang="en-GB"/>
          </a:p>
        </p:txBody>
      </p:sp>
    </p:spTree>
    <p:extLst>
      <p:ext uri="{BB962C8B-B14F-4D97-AF65-F5344CB8AC3E}">
        <p14:creationId xmlns:p14="http://schemas.microsoft.com/office/powerpoint/2010/main" val="413784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latin typeface="Arial" panose="020B0604020202020204" pitchFamily="34" charset="0"/>
              </a:rPr>
              <a:t>Triangulated evidence is collected from more than one source and over a period of time. </a:t>
            </a:r>
            <a:r>
              <a:rPr lang="en-GB" altLang="en-US" sz="1200" dirty="0">
                <a:latin typeface="Arial" panose="020B0604020202020204" pitchFamily="34" charset="0"/>
                <a:cs typeface="Times New Roman" panose="02020603050405020304" pitchFamily="18" charset="0"/>
              </a:rPr>
              <a:t>This means offering a range of learning opportunities and using a variety of assessment methods and involving several people in the assessment.</a:t>
            </a:r>
            <a:endParaRPr lang="en-GB" altLang="en-US" dirty="0"/>
          </a:p>
          <a:p>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17</a:t>
            </a:fld>
            <a:endParaRPr lang="en-GB"/>
          </a:p>
        </p:txBody>
      </p:sp>
    </p:spTree>
    <p:extLst>
      <p:ext uri="{BB962C8B-B14F-4D97-AF65-F5344CB8AC3E}">
        <p14:creationId xmlns:p14="http://schemas.microsoft.com/office/powerpoint/2010/main" val="20807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defRPr/>
            </a:pPr>
            <a:r>
              <a:rPr lang="en-US" altLang="en-US" dirty="0">
                <a:latin typeface="Arial" panose="020B0604020202020204" pitchFamily="34" charset="0"/>
                <a:cs typeface="Times New Roman" panose="02020603050405020304" pitchFamily="18" charset="0"/>
              </a:rPr>
              <a:t>This might be integrated into supervision so that learners are clear about processes and systems and what to do if they see or experience discrimination</a:t>
            </a:r>
          </a:p>
          <a:p>
            <a:pPr marL="228600" indent="-228600">
              <a:buFontTx/>
              <a:buAutoNum type="arabicPeriod"/>
              <a:defRPr/>
            </a:pPr>
            <a:r>
              <a:rPr lang="en-US" altLang="en-US" dirty="0">
                <a:latin typeface="Arial" panose="020B0604020202020204" pitchFamily="34" charset="0"/>
                <a:cs typeface="Times New Roman" panose="02020603050405020304" pitchFamily="18" charset="0"/>
              </a:rPr>
              <a:t>Clear Supervision agreements and agendas, discussion about role and responsibilities</a:t>
            </a:r>
          </a:p>
          <a:p>
            <a:pPr marL="228600" indent="-228600">
              <a:buFontTx/>
              <a:buAutoNum type="arabicPeriod"/>
              <a:defRPr/>
            </a:pPr>
            <a:r>
              <a:rPr lang="en-US" altLang="en-US" dirty="0">
                <a:latin typeface="Arial" panose="020B0604020202020204" pitchFamily="34" charset="0"/>
                <a:cs typeface="Times New Roman" panose="02020603050405020304" pitchFamily="18" charset="0"/>
              </a:rPr>
              <a:t>Show understanding of adult learning styles and how this understanding has impacted on the assessment and supervision process</a:t>
            </a:r>
          </a:p>
          <a:p>
            <a:pPr marL="228600" indent="-228600">
              <a:buFontTx/>
              <a:buAutoNum type="arabicPeriod"/>
              <a:defRPr/>
            </a:pPr>
            <a:r>
              <a:rPr lang="en-US" altLang="en-US" dirty="0">
                <a:latin typeface="Arial" panose="020B0604020202020204" pitchFamily="34" charset="0"/>
                <a:cs typeface="Times New Roman" panose="02020603050405020304" pitchFamily="18" charset="0"/>
              </a:rPr>
              <a:t>Show how you have been respectful of service users in terms of the work of the student </a:t>
            </a:r>
          </a:p>
          <a:p>
            <a:pPr marL="228600" indent="-228600">
              <a:buFontTx/>
              <a:buAutoNum type="arabicPeriod"/>
              <a:defRPr/>
            </a:pPr>
            <a:r>
              <a:rPr lang="en-GB" altLang="en-US" dirty="0"/>
              <a:t>This is your own values and prejudices not the students  - this might be relevant in  terms of the initial consideration of the student coming to you on placement, were there any concerns? were you worried? How did you show value to the students ‘uniqueness’?</a:t>
            </a:r>
          </a:p>
          <a:p>
            <a:pPr marL="228600" indent="-228600">
              <a:buFontTx/>
              <a:buAutoNum type="arabicPeriod"/>
              <a:defRPr/>
            </a:pPr>
            <a:r>
              <a:rPr lang="en-GB" altLang="en-US" dirty="0"/>
              <a:t>Links into 5  - so what did you do to make sure the students learning experience was appropriate and fair so that they were able to develop their knowledge and skills in a supportive and developmental way</a:t>
            </a:r>
          </a:p>
          <a:p>
            <a:pPr marL="228600" indent="-228600">
              <a:buFontTx/>
              <a:buAutoNum type="arabicPeriod"/>
              <a:defRPr/>
            </a:pPr>
            <a:r>
              <a:rPr lang="en-GB" altLang="en-US" dirty="0"/>
              <a:t> How did you make sure the learning opportunities were varied and diverse and how did you manage the assessment process so it was fair and transparent     </a:t>
            </a:r>
          </a:p>
          <a:p>
            <a:pPr marL="228600" indent="-228600">
              <a:buFontTx/>
              <a:buAutoNum type="arabicPeriod"/>
              <a:defRPr/>
            </a:pPr>
            <a:endParaRPr lang="en-US" altLang="en-US" dirty="0">
              <a:latin typeface="Arial" panose="020B06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18</a:t>
            </a:fld>
            <a:endParaRPr lang="en-GB"/>
          </a:p>
        </p:txBody>
      </p:sp>
    </p:spTree>
    <p:extLst>
      <p:ext uri="{BB962C8B-B14F-4D97-AF65-F5344CB8AC3E}">
        <p14:creationId xmlns:p14="http://schemas.microsoft.com/office/powerpoint/2010/main" val="673420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Designed by a group of NQSWs. </a:t>
            </a:r>
          </a:p>
          <a:p>
            <a:pPr marL="171450" indent="-171450">
              <a:buFont typeface="Arial" panose="020B0604020202020204" pitchFamily="34" charset="0"/>
              <a:buChar char="•"/>
            </a:pPr>
            <a:r>
              <a:rPr lang="en-GB" dirty="0"/>
              <a:t>Putting practice in the spotlight so that it can be carefully considered </a:t>
            </a:r>
          </a:p>
          <a:p>
            <a:pPr marL="171450" indent="-171450">
              <a:buFont typeface="Arial" panose="020B0604020202020204" pitchFamily="34" charset="0"/>
              <a:buChar char="•"/>
            </a:pPr>
            <a:r>
              <a:rPr lang="en-GB" dirty="0"/>
              <a:t>Pass through prism which represents power </a:t>
            </a:r>
          </a:p>
          <a:p>
            <a:pPr marL="171450" indent="-171450">
              <a:buFont typeface="Arial" panose="020B0604020202020204" pitchFamily="34" charset="0"/>
              <a:buChar char="•"/>
            </a:pPr>
            <a:r>
              <a:rPr lang="en-GB" dirty="0"/>
              <a:t>After having a look at the PE value statements how do you feel these areas could impact power dynamics and relationships for a student on placement? What would promote students to feel empowered and what might disempower them? What could reduce disparities in power. </a:t>
            </a:r>
          </a:p>
        </p:txBody>
      </p:sp>
      <p:sp>
        <p:nvSpPr>
          <p:cNvPr id="4" name="Slide Number Placeholder 3"/>
          <p:cNvSpPr>
            <a:spLocks noGrp="1"/>
          </p:cNvSpPr>
          <p:nvPr>
            <p:ph type="sldNum" sz="quarter" idx="5"/>
          </p:nvPr>
        </p:nvSpPr>
        <p:spPr/>
        <p:txBody>
          <a:bodyPr/>
          <a:lstStyle/>
          <a:p>
            <a:fld id="{15072325-BF9C-40A0-84E5-34AA098E2FDE}" type="slidenum">
              <a:rPr lang="en-GB" smtClean="0"/>
              <a:t>19</a:t>
            </a:fld>
            <a:endParaRPr lang="en-GB"/>
          </a:p>
        </p:txBody>
      </p:sp>
    </p:spTree>
    <p:extLst>
      <p:ext uri="{BB962C8B-B14F-4D97-AF65-F5344CB8AC3E}">
        <p14:creationId xmlns:p14="http://schemas.microsoft.com/office/powerpoint/2010/main" val="392983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a:t>- Reflective supervision, models, tools, and well-being</a:t>
            </a:r>
            <a:r>
              <a:rPr lang="en-US" dirty="0"/>
              <a:t>​</a:t>
            </a:r>
          </a:p>
          <a:p>
            <a:pPr fontAlgn="base"/>
            <a:r>
              <a:rPr lang="en-GB" dirty="0"/>
              <a:t>- Theories, models, approaches to practice</a:t>
            </a:r>
            <a:r>
              <a:rPr lang="en-US" dirty="0"/>
              <a:t>​</a:t>
            </a:r>
          </a:p>
          <a:p>
            <a:pPr fontAlgn="base"/>
            <a:r>
              <a:rPr lang="en-GB" dirty="0"/>
              <a:t>- Individual differences, anti-racism in practice education and supporting neurodivergent students</a:t>
            </a:r>
            <a:endParaRPr lang="en-US" dirty="0"/>
          </a:p>
          <a:p>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20</a:t>
            </a:fld>
            <a:endParaRPr lang="en-GB"/>
          </a:p>
        </p:txBody>
      </p:sp>
    </p:spTree>
    <p:extLst>
      <p:ext uri="{BB962C8B-B14F-4D97-AF65-F5344CB8AC3E}">
        <p14:creationId xmlns:p14="http://schemas.microsoft.com/office/powerpoint/2010/main" val="71723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21</a:t>
            </a:fld>
            <a:endParaRPr lang="en-GB"/>
          </a:p>
        </p:txBody>
      </p:sp>
    </p:spTree>
    <p:extLst>
      <p:ext uri="{BB962C8B-B14F-4D97-AF65-F5344CB8AC3E}">
        <p14:creationId xmlns:p14="http://schemas.microsoft.com/office/powerpoint/2010/main" val="114404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effectLst/>
                <a:latin typeface="Aptos" panose="020B0004020202020204" pitchFamily="34" charset="0"/>
                <a:ea typeface="Times New Roman" panose="02020603050405020304" pitchFamily="18" charset="0"/>
                <a:cs typeface="Arial" panose="020B0604020202020204" pitchFamily="34" charset="0"/>
              </a:rPr>
              <a:t>Aims of the Practice Educator Training Programme across GMSWA: </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buNone/>
            </a:pPr>
            <a:r>
              <a:rPr lang="en-GB" sz="1200" dirty="0">
                <a:effectLst/>
                <a:latin typeface="Aptos" panose="020B0004020202020204" pitchFamily="34" charset="0"/>
                <a:ea typeface="Times New Roman" panose="02020603050405020304" pitchFamily="18" charset="0"/>
                <a:cs typeface="Arial" panose="020B0604020202020204" pitchFamily="34" charset="0"/>
              </a:rPr>
              <a:t>Following this programme, participants will be able to:</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1200" dirty="0">
                <a:effectLst/>
                <a:latin typeface="Aptos" panose="020B0004020202020204" pitchFamily="34" charset="0"/>
                <a:ea typeface="Times New Roman" panose="02020603050405020304" pitchFamily="18" charset="0"/>
                <a:cs typeface="Arial" panose="020B0604020202020204" pitchFamily="34" charset="0"/>
              </a:rPr>
              <a:t>Plan, deliver and critically evaluate practice-based learning opportunities which support a student’s personal and professional development.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1200" dirty="0">
                <a:effectLst/>
                <a:latin typeface="Aptos" panose="020B0004020202020204" pitchFamily="34" charset="0"/>
                <a:ea typeface="Times New Roman" panose="02020603050405020304" pitchFamily="18" charset="0"/>
                <a:cs typeface="Arial" panose="020B0604020202020204" pitchFamily="34" charset="0"/>
              </a:rPr>
              <a:t>Assess and make judgements about the student’s performance in the workplace against agreed criteria using evidence from a range of sources.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1200" dirty="0">
                <a:effectLst/>
                <a:latin typeface="Aptos" panose="020B0004020202020204" pitchFamily="34" charset="0"/>
                <a:ea typeface="Times New Roman" panose="02020603050405020304" pitchFamily="18" charset="0"/>
                <a:cs typeface="Arial" panose="020B0604020202020204" pitchFamily="34" charset="0"/>
              </a:rPr>
              <a:t>Manage the student’s learning environment whilst ensuring the quality-of-service provision.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1200" dirty="0">
                <a:effectLst/>
                <a:latin typeface="Aptos" panose="020B0004020202020204" pitchFamily="34" charset="0"/>
                <a:ea typeface="Times New Roman" panose="02020603050405020304" pitchFamily="18" charset="0"/>
                <a:cs typeface="Arial" panose="020B0604020202020204" pitchFamily="34" charset="0"/>
              </a:rPr>
              <a:t>Demonstrate an understanding and application of adult learning theories in practice.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1200" dirty="0">
                <a:effectLst/>
                <a:latin typeface="Aptos" panose="020B0004020202020204" pitchFamily="34" charset="0"/>
                <a:ea typeface="Times New Roman" panose="02020603050405020304" pitchFamily="18" charset="0"/>
                <a:cs typeface="Arial" panose="020B0604020202020204" pitchFamily="34" charset="0"/>
              </a:rPr>
              <a:t>Apply and demonstrate a critically reflective approach to your own practice particularly regarding the application of an appropriate and professional value base.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1200" dirty="0">
                <a:effectLst/>
                <a:latin typeface="Aptos" panose="020B0004020202020204" pitchFamily="34" charset="0"/>
                <a:ea typeface="Times New Roman" panose="02020603050405020304" pitchFamily="18" charset="0"/>
                <a:cs typeface="Arial" panose="020B0604020202020204" pitchFamily="34" charset="0"/>
              </a:rPr>
              <a:t>Critically evaluate and integrate professional values in all aspects of practice-based teaching and assessment.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1000"/>
              </a:spcAft>
              <a:buFont typeface="+mj-lt"/>
              <a:buAutoNum type="arabicPeriod"/>
            </a:pPr>
            <a:r>
              <a:rPr lang="en-GB" sz="1200" dirty="0">
                <a:effectLst/>
                <a:latin typeface="Aptos" panose="020B0004020202020204" pitchFamily="34" charset="0"/>
                <a:ea typeface="Times New Roman" panose="02020603050405020304" pitchFamily="18" charset="0"/>
                <a:cs typeface="Arial" panose="020B0604020202020204" pitchFamily="34" charset="0"/>
              </a:rPr>
              <a:t>Clarity about your role as Practice Educator and the expectations and requirements of the role.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2</a:t>
            </a:fld>
            <a:endParaRPr lang="en-GB"/>
          </a:p>
        </p:txBody>
      </p:sp>
    </p:spTree>
    <p:extLst>
      <p:ext uri="{BB962C8B-B14F-4D97-AF65-F5344CB8AC3E}">
        <p14:creationId xmlns:p14="http://schemas.microsoft.com/office/powerpoint/2010/main" val="107157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3</a:t>
            </a:fld>
            <a:endParaRPr lang="en-GB"/>
          </a:p>
        </p:txBody>
      </p:sp>
    </p:spTree>
    <p:extLst>
      <p:ext uri="{BB962C8B-B14F-4D97-AF65-F5344CB8AC3E}">
        <p14:creationId xmlns:p14="http://schemas.microsoft.com/office/powerpoint/2010/main" val="88947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4</a:t>
            </a:fld>
            <a:endParaRPr lang="en-GB"/>
          </a:p>
        </p:txBody>
      </p:sp>
    </p:spTree>
    <p:extLst>
      <p:ext uri="{BB962C8B-B14F-4D97-AF65-F5344CB8AC3E}">
        <p14:creationId xmlns:p14="http://schemas.microsoft.com/office/powerpoint/2010/main" val="1736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Think back to when you were a student, positive and negative experiences…..</a:t>
            </a:r>
          </a:p>
          <a:p>
            <a:pPr marL="171450" indent="-171450">
              <a:buFont typeface="Arial" panose="020B0604020202020204" pitchFamily="34" charset="0"/>
              <a:buChar char="•"/>
            </a:pPr>
            <a:r>
              <a:rPr lang="en-GB" dirty="0"/>
              <a:t>Passionate about social work and want to mentor others. </a:t>
            </a:r>
          </a:p>
          <a:p>
            <a:pPr marL="171450" indent="-171450">
              <a:buFont typeface="Arial" panose="020B0604020202020204" pitchFamily="34" charset="0"/>
              <a:buChar char="•"/>
            </a:pPr>
            <a:r>
              <a:rPr lang="en-GB" dirty="0"/>
              <a:t>Giving back and helping the newer generations of social workers entering the profession, future workforce </a:t>
            </a:r>
          </a:p>
          <a:p>
            <a:pPr marL="171450" indent="-171450">
              <a:buFont typeface="Arial" panose="020B0604020202020204" pitchFamily="34" charset="0"/>
              <a:buChar char="•"/>
            </a:pPr>
            <a:r>
              <a:rPr lang="en-GB" dirty="0"/>
              <a:t>Support students to bring theory-based learning into practice to develop confidence, critical thinking, knowledge and practical experiences</a:t>
            </a:r>
          </a:p>
          <a:p>
            <a:pPr marL="171450" indent="-171450">
              <a:buFont typeface="Arial" panose="020B0604020202020204" pitchFamily="34" charset="0"/>
              <a:buChar char="•"/>
            </a:pPr>
            <a:r>
              <a:rPr lang="en-GB" dirty="0"/>
              <a:t>Developing skills for supervision, coaching and facilitating practice-based learning. </a:t>
            </a:r>
          </a:p>
          <a:p>
            <a:pPr marL="171450" indent="-171450">
              <a:buFont typeface="Arial" panose="020B0604020202020204" pitchFamily="34" charset="0"/>
              <a:buChar char="•"/>
            </a:pPr>
            <a:r>
              <a:rPr lang="en-GB" dirty="0"/>
              <a:t>Promotes reflective practice and ethical principles</a:t>
            </a:r>
          </a:p>
          <a:p>
            <a:pPr marL="171450" indent="-171450">
              <a:buFont typeface="Arial" panose="020B0604020202020204" pitchFamily="34" charset="0"/>
              <a:buChar char="•"/>
            </a:pPr>
            <a:r>
              <a:rPr lang="en-GB" dirty="0"/>
              <a:t>Helps students to build emotional resilience and self-care</a:t>
            </a:r>
          </a:p>
          <a:p>
            <a:pPr marL="171450" indent="-171450">
              <a:buFont typeface="Arial" panose="020B0604020202020204" pitchFamily="34" charset="0"/>
              <a:buChar char="•"/>
            </a:pPr>
            <a:r>
              <a:rPr lang="en-GB" dirty="0"/>
              <a:t>Raising the standards of social work education and builds a strong professional identity; values, ethics, responsibilities and sense of solidarity for profession.</a:t>
            </a:r>
          </a:p>
          <a:p>
            <a:pPr marL="171450" indent="-171450">
              <a:buFont typeface="Arial" panose="020B0604020202020204" pitchFamily="34" charset="0"/>
              <a:buChar char="•"/>
            </a:pPr>
            <a:r>
              <a:rPr lang="en-GB" dirty="0"/>
              <a:t>Promotes our own self growth</a:t>
            </a:r>
          </a:p>
          <a:p>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5</a:t>
            </a:fld>
            <a:endParaRPr lang="en-GB"/>
          </a:p>
        </p:txBody>
      </p:sp>
    </p:spTree>
    <p:extLst>
      <p:ext uri="{BB962C8B-B14F-4D97-AF65-F5344CB8AC3E}">
        <p14:creationId xmlns:p14="http://schemas.microsoft.com/office/powerpoint/2010/main" val="103889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BASW England Practice Educator Professional Standards for social work (PEPS) 2022 | BASW</a:t>
            </a:r>
            <a:endParaRPr lang="en-GB" dirty="0"/>
          </a:p>
          <a:p>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Following social work reform, the development of PEPS in social work came into effect in 2013.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Refreshed and regulated, both in 2019 &amp; 2022 by BASW, to promote the development of professional standards and inclusion of PWLE.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refresh of PEPS has aimed to reflect contemporary challenges in social work including the impacts of poverty and sustained periods of austerity on individuals with lived experience, social work students in training, and the organisations supporting them</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It is a document that explains to all stakeholders what is the role and development of Practice Education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6</a:t>
            </a:fld>
            <a:endParaRPr lang="en-GB"/>
          </a:p>
        </p:txBody>
      </p:sp>
    </p:spTree>
    <p:extLst>
      <p:ext uri="{BB962C8B-B14F-4D97-AF65-F5344CB8AC3E}">
        <p14:creationId xmlns:p14="http://schemas.microsoft.com/office/powerpoint/2010/main" val="247994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342E-E2FD-5064-928A-102DEE3DA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81ABC7-7486-D77A-5DEF-B5B55BE94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3F2F4-C9F3-703E-5328-2EB14594C075}"/>
              </a:ext>
            </a:extLst>
          </p:cNvPr>
          <p:cNvSpPr>
            <a:spLocks noGrp="1"/>
          </p:cNvSpPr>
          <p:nvPr>
            <p:ph type="body" idx="1"/>
          </p:nvPr>
        </p:nvSpPr>
        <p:spPr/>
        <p:txBody>
          <a:bodyPr/>
          <a:lstStyle/>
          <a:p>
            <a:r>
              <a:rPr lang="en-GB" dirty="0">
                <a:hlinkClick r:id="rId3"/>
              </a:rPr>
              <a:t>BASW England Practice Educator Professional Standards for social work (PEPS) 2022 | BASW</a:t>
            </a:r>
            <a:endParaRPr lang="en-GB" dirty="0"/>
          </a:p>
          <a:p>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Following social work reform, the development of PEPS in social work came into effect in 2013.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Refreshed and regulated, both in 2019 &amp; 2022 by BASW, to promote the development of professional standards and inclusion of PWLE.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refresh of PEPS has aimed to reflect contemporary challenges in social work including the impacts of poverty and sustained periods of austerity on individuals with lived experience, social work students in training, and the organisations supporting them</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It is a document that explains to all stakeholders what is the role and development of Practice Education </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6415903D-013E-DAE5-A32B-B27A4DF03640}"/>
              </a:ext>
            </a:extLst>
          </p:cNvPr>
          <p:cNvSpPr>
            <a:spLocks noGrp="1"/>
          </p:cNvSpPr>
          <p:nvPr>
            <p:ph type="sldNum" sz="quarter" idx="5"/>
          </p:nvPr>
        </p:nvSpPr>
        <p:spPr/>
        <p:txBody>
          <a:bodyPr/>
          <a:lstStyle/>
          <a:p>
            <a:fld id="{15072325-BF9C-40A0-84E5-34AA098E2FDE}" type="slidenum">
              <a:rPr lang="en-GB" smtClean="0"/>
              <a:t>7</a:t>
            </a:fld>
            <a:endParaRPr lang="en-GB"/>
          </a:p>
        </p:txBody>
      </p:sp>
    </p:spTree>
    <p:extLst>
      <p:ext uri="{BB962C8B-B14F-4D97-AF65-F5344CB8AC3E}">
        <p14:creationId xmlns:p14="http://schemas.microsoft.com/office/powerpoint/2010/main" val="50470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8</a:t>
            </a:fld>
            <a:endParaRPr lang="en-GB"/>
          </a:p>
        </p:txBody>
      </p:sp>
    </p:spTree>
    <p:extLst>
      <p:ext uri="{BB962C8B-B14F-4D97-AF65-F5344CB8AC3E}">
        <p14:creationId xmlns:p14="http://schemas.microsoft.com/office/powerpoint/2010/main" val="8120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072325-BF9C-40A0-84E5-34AA098E2FDE}" type="slidenum">
              <a:rPr lang="en-GB" smtClean="0"/>
              <a:t>9</a:t>
            </a:fld>
            <a:endParaRPr lang="en-GB"/>
          </a:p>
        </p:txBody>
      </p:sp>
    </p:spTree>
    <p:extLst>
      <p:ext uri="{BB962C8B-B14F-4D97-AF65-F5344CB8AC3E}">
        <p14:creationId xmlns:p14="http://schemas.microsoft.com/office/powerpoint/2010/main" val="29372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377C-EA02-099F-27C5-BAB0248B9B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FB09AF-94B4-704C-02F5-BAAAF8520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E49094-FEBB-D186-BB77-07C64AB3CE64}"/>
              </a:ext>
            </a:extLst>
          </p:cNvPr>
          <p:cNvSpPr>
            <a:spLocks noGrp="1"/>
          </p:cNvSpPr>
          <p:nvPr>
            <p:ph type="dt" sz="half" idx="10"/>
          </p:nvPr>
        </p:nvSpPr>
        <p:spPr/>
        <p:txBody>
          <a:bodyPr/>
          <a:lstStyle/>
          <a:p>
            <a:fld id="{4ECA282B-0559-4CD0-8397-C14B3B9A7FAD}" type="datetimeFigureOut">
              <a:rPr lang="en-GB" smtClean="0"/>
              <a:t>19/01/2026</a:t>
            </a:fld>
            <a:endParaRPr lang="en-GB"/>
          </a:p>
        </p:txBody>
      </p:sp>
      <p:sp>
        <p:nvSpPr>
          <p:cNvPr id="5" name="Footer Placeholder 4">
            <a:extLst>
              <a:ext uri="{FF2B5EF4-FFF2-40B4-BE49-F238E27FC236}">
                <a16:creationId xmlns:a16="http://schemas.microsoft.com/office/drawing/2014/main" id="{9FED5271-DFDD-8560-5762-106CFA46C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4B5497-64E8-62E3-5830-7DCF7FDA0D9A}"/>
              </a:ext>
            </a:extLst>
          </p:cNvPr>
          <p:cNvSpPr>
            <a:spLocks noGrp="1"/>
          </p:cNvSpPr>
          <p:nvPr>
            <p:ph type="sldNum" sz="quarter" idx="12"/>
          </p:nvPr>
        </p:nvSpPr>
        <p:spPr/>
        <p:txBody>
          <a:bodyPr/>
          <a:lstStyle/>
          <a:p>
            <a:fld id="{A515A4BA-7913-4D9C-8BF4-888C4245D42A}" type="slidenum">
              <a:rPr lang="en-GB" smtClean="0"/>
              <a:t>‹#›</a:t>
            </a:fld>
            <a:endParaRPr lang="en-GB"/>
          </a:p>
        </p:txBody>
      </p:sp>
    </p:spTree>
    <p:extLst>
      <p:ext uri="{BB962C8B-B14F-4D97-AF65-F5344CB8AC3E}">
        <p14:creationId xmlns:p14="http://schemas.microsoft.com/office/powerpoint/2010/main" val="394391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E811-FA63-EF07-CB8C-EB0B6E92D3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24C6A0-590E-0EB9-65DF-13542AC45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45DC6F-25CF-780E-0B0F-3582074638A5}"/>
              </a:ext>
            </a:extLst>
          </p:cNvPr>
          <p:cNvSpPr>
            <a:spLocks noGrp="1"/>
          </p:cNvSpPr>
          <p:nvPr>
            <p:ph type="dt" sz="half" idx="10"/>
          </p:nvPr>
        </p:nvSpPr>
        <p:spPr/>
        <p:txBody>
          <a:bodyPr/>
          <a:lstStyle/>
          <a:p>
            <a:fld id="{4ECA282B-0559-4CD0-8397-C14B3B9A7FAD}" type="datetimeFigureOut">
              <a:rPr lang="en-GB" smtClean="0"/>
              <a:t>19/01/2026</a:t>
            </a:fld>
            <a:endParaRPr lang="en-GB"/>
          </a:p>
        </p:txBody>
      </p:sp>
      <p:sp>
        <p:nvSpPr>
          <p:cNvPr id="5" name="Footer Placeholder 4">
            <a:extLst>
              <a:ext uri="{FF2B5EF4-FFF2-40B4-BE49-F238E27FC236}">
                <a16:creationId xmlns:a16="http://schemas.microsoft.com/office/drawing/2014/main" id="{8ACC291C-889F-5A55-C68A-F927E8E210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4565DB-FFE6-E86D-CBAA-35A19B54C63B}"/>
              </a:ext>
            </a:extLst>
          </p:cNvPr>
          <p:cNvSpPr>
            <a:spLocks noGrp="1"/>
          </p:cNvSpPr>
          <p:nvPr>
            <p:ph type="sldNum" sz="quarter" idx="12"/>
          </p:nvPr>
        </p:nvSpPr>
        <p:spPr/>
        <p:txBody>
          <a:bodyPr/>
          <a:lstStyle/>
          <a:p>
            <a:fld id="{A515A4BA-7913-4D9C-8BF4-888C4245D42A}" type="slidenum">
              <a:rPr lang="en-GB" smtClean="0"/>
              <a:t>‹#›</a:t>
            </a:fld>
            <a:endParaRPr lang="en-GB"/>
          </a:p>
        </p:txBody>
      </p:sp>
    </p:spTree>
    <p:extLst>
      <p:ext uri="{BB962C8B-B14F-4D97-AF65-F5344CB8AC3E}">
        <p14:creationId xmlns:p14="http://schemas.microsoft.com/office/powerpoint/2010/main" val="216904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397BCD-7250-B610-72F5-E09868FF97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FB5D4A-6170-8E9C-2D64-53F7AA14D0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DF4451-416D-673B-5368-BDCFCEFC0A30}"/>
              </a:ext>
            </a:extLst>
          </p:cNvPr>
          <p:cNvSpPr>
            <a:spLocks noGrp="1"/>
          </p:cNvSpPr>
          <p:nvPr>
            <p:ph type="dt" sz="half" idx="10"/>
          </p:nvPr>
        </p:nvSpPr>
        <p:spPr/>
        <p:txBody>
          <a:bodyPr/>
          <a:lstStyle/>
          <a:p>
            <a:fld id="{4ECA282B-0559-4CD0-8397-C14B3B9A7FAD}" type="datetimeFigureOut">
              <a:rPr lang="en-GB" smtClean="0"/>
              <a:t>19/01/2026</a:t>
            </a:fld>
            <a:endParaRPr lang="en-GB"/>
          </a:p>
        </p:txBody>
      </p:sp>
      <p:sp>
        <p:nvSpPr>
          <p:cNvPr id="5" name="Footer Placeholder 4">
            <a:extLst>
              <a:ext uri="{FF2B5EF4-FFF2-40B4-BE49-F238E27FC236}">
                <a16:creationId xmlns:a16="http://schemas.microsoft.com/office/drawing/2014/main" id="{2F6EBDC4-C3D3-901E-6C7F-AA97E3AFD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30918E-1BBB-2454-B44C-7C75893C14F1}"/>
              </a:ext>
            </a:extLst>
          </p:cNvPr>
          <p:cNvSpPr>
            <a:spLocks noGrp="1"/>
          </p:cNvSpPr>
          <p:nvPr>
            <p:ph type="sldNum" sz="quarter" idx="12"/>
          </p:nvPr>
        </p:nvSpPr>
        <p:spPr/>
        <p:txBody>
          <a:bodyPr/>
          <a:lstStyle/>
          <a:p>
            <a:fld id="{A515A4BA-7913-4D9C-8BF4-888C4245D42A}" type="slidenum">
              <a:rPr lang="en-GB" smtClean="0"/>
              <a:t>‹#›</a:t>
            </a:fld>
            <a:endParaRPr lang="en-GB"/>
          </a:p>
        </p:txBody>
      </p:sp>
    </p:spTree>
    <p:extLst>
      <p:ext uri="{BB962C8B-B14F-4D97-AF65-F5344CB8AC3E}">
        <p14:creationId xmlns:p14="http://schemas.microsoft.com/office/powerpoint/2010/main" val="396238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8A9C-189E-D355-10A2-DDE0E2135B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AB475B-7FAC-2C1E-6708-1DB87FEEB7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77A01E-2CC9-8D07-CF9F-5ABCE1D4C097}"/>
              </a:ext>
            </a:extLst>
          </p:cNvPr>
          <p:cNvSpPr>
            <a:spLocks noGrp="1"/>
          </p:cNvSpPr>
          <p:nvPr>
            <p:ph type="dt" sz="half" idx="10"/>
          </p:nvPr>
        </p:nvSpPr>
        <p:spPr/>
        <p:txBody>
          <a:bodyPr/>
          <a:lstStyle/>
          <a:p>
            <a:fld id="{4ECA282B-0559-4CD0-8397-C14B3B9A7FAD}" type="datetimeFigureOut">
              <a:rPr lang="en-GB" smtClean="0"/>
              <a:t>19/01/2026</a:t>
            </a:fld>
            <a:endParaRPr lang="en-GB"/>
          </a:p>
        </p:txBody>
      </p:sp>
      <p:sp>
        <p:nvSpPr>
          <p:cNvPr id="5" name="Footer Placeholder 4">
            <a:extLst>
              <a:ext uri="{FF2B5EF4-FFF2-40B4-BE49-F238E27FC236}">
                <a16:creationId xmlns:a16="http://schemas.microsoft.com/office/drawing/2014/main" id="{0ACBB770-04CE-2A7D-9EC6-770149C991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507973-347C-C699-96CB-00761E718143}"/>
              </a:ext>
            </a:extLst>
          </p:cNvPr>
          <p:cNvSpPr>
            <a:spLocks noGrp="1"/>
          </p:cNvSpPr>
          <p:nvPr>
            <p:ph type="sldNum" sz="quarter" idx="12"/>
          </p:nvPr>
        </p:nvSpPr>
        <p:spPr/>
        <p:txBody>
          <a:bodyPr/>
          <a:lstStyle/>
          <a:p>
            <a:fld id="{A515A4BA-7913-4D9C-8BF4-888C4245D42A}" type="slidenum">
              <a:rPr lang="en-GB" smtClean="0"/>
              <a:t>‹#›</a:t>
            </a:fld>
            <a:endParaRPr lang="en-GB"/>
          </a:p>
        </p:txBody>
      </p:sp>
    </p:spTree>
    <p:extLst>
      <p:ext uri="{BB962C8B-B14F-4D97-AF65-F5344CB8AC3E}">
        <p14:creationId xmlns:p14="http://schemas.microsoft.com/office/powerpoint/2010/main" val="263663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2BC7-FE63-88EF-AF42-EB942BA172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105D68-3A5E-7401-6653-A37384746E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B88782-5F92-5CAD-EFD8-27D7E533A74B}"/>
              </a:ext>
            </a:extLst>
          </p:cNvPr>
          <p:cNvSpPr>
            <a:spLocks noGrp="1"/>
          </p:cNvSpPr>
          <p:nvPr>
            <p:ph type="dt" sz="half" idx="10"/>
          </p:nvPr>
        </p:nvSpPr>
        <p:spPr/>
        <p:txBody>
          <a:bodyPr/>
          <a:lstStyle/>
          <a:p>
            <a:fld id="{4ECA282B-0559-4CD0-8397-C14B3B9A7FAD}" type="datetimeFigureOut">
              <a:rPr lang="en-GB" smtClean="0"/>
              <a:t>19/01/2026</a:t>
            </a:fld>
            <a:endParaRPr lang="en-GB"/>
          </a:p>
        </p:txBody>
      </p:sp>
      <p:sp>
        <p:nvSpPr>
          <p:cNvPr id="5" name="Footer Placeholder 4">
            <a:extLst>
              <a:ext uri="{FF2B5EF4-FFF2-40B4-BE49-F238E27FC236}">
                <a16:creationId xmlns:a16="http://schemas.microsoft.com/office/drawing/2014/main" id="{F2F8C57A-A502-C5B9-0894-CF7FDCCEE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CA4C77-998E-1918-0FE0-A2F9AEED21B5}"/>
              </a:ext>
            </a:extLst>
          </p:cNvPr>
          <p:cNvSpPr>
            <a:spLocks noGrp="1"/>
          </p:cNvSpPr>
          <p:nvPr>
            <p:ph type="sldNum" sz="quarter" idx="12"/>
          </p:nvPr>
        </p:nvSpPr>
        <p:spPr/>
        <p:txBody>
          <a:bodyPr/>
          <a:lstStyle/>
          <a:p>
            <a:fld id="{A515A4BA-7913-4D9C-8BF4-888C4245D42A}" type="slidenum">
              <a:rPr lang="en-GB" smtClean="0"/>
              <a:t>‹#›</a:t>
            </a:fld>
            <a:endParaRPr lang="en-GB"/>
          </a:p>
        </p:txBody>
      </p:sp>
    </p:spTree>
    <p:extLst>
      <p:ext uri="{BB962C8B-B14F-4D97-AF65-F5344CB8AC3E}">
        <p14:creationId xmlns:p14="http://schemas.microsoft.com/office/powerpoint/2010/main" val="104252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54DB-0ED0-98FF-45F6-B5594FC20A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0B55F5-53AA-67F2-D5DB-7BE855E601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BE9877-AE62-9719-7C1B-717A21CE68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E65C8B-DC4F-7226-8693-61E8AF477B17}"/>
              </a:ext>
            </a:extLst>
          </p:cNvPr>
          <p:cNvSpPr>
            <a:spLocks noGrp="1"/>
          </p:cNvSpPr>
          <p:nvPr>
            <p:ph type="dt" sz="half" idx="10"/>
          </p:nvPr>
        </p:nvSpPr>
        <p:spPr/>
        <p:txBody>
          <a:bodyPr/>
          <a:lstStyle/>
          <a:p>
            <a:fld id="{4ECA282B-0559-4CD0-8397-C14B3B9A7FAD}" type="datetimeFigureOut">
              <a:rPr lang="en-GB" smtClean="0"/>
              <a:t>19/01/2026</a:t>
            </a:fld>
            <a:endParaRPr lang="en-GB"/>
          </a:p>
        </p:txBody>
      </p:sp>
      <p:sp>
        <p:nvSpPr>
          <p:cNvPr id="6" name="Footer Placeholder 5">
            <a:extLst>
              <a:ext uri="{FF2B5EF4-FFF2-40B4-BE49-F238E27FC236}">
                <a16:creationId xmlns:a16="http://schemas.microsoft.com/office/drawing/2014/main" id="{D6002359-0C41-57EB-7274-2AD84BF67E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DE0DEE-E5B9-EB07-38D6-4B36DBF18B0F}"/>
              </a:ext>
            </a:extLst>
          </p:cNvPr>
          <p:cNvSpPr>
            <a:spLocks noGrp="1"/>
          </p:cNvSpPr>
          <p:nvPr>
            <p:ph type="sldNum" sz="quarter" idx="12"/>
          </p:nvPr>
        </p:nvSpPr>
        <p:spPr/>
        <p:txBody>
          <a:bodyPr/>
          <a:lstStyle/>
          <a:p>
            <a:fld id="{A515A4BA-7913-4D9C-8BF4-888C4245D42A}" type="slidenum">
              <a:rPr lang="en-GB" smtClean="0"/>
              <a:t>‹#›</a:t>
            </a:fld>
            <a:endParaRPr lang="en-GB"/>
          </a:p>
        </p:txBody>
      </p:sp>
    </p:spTree>
    <p:extLst>
      <p:ext uri="{BB962C8B-B14F-4D97-AF65-F5344CB8AC3E}">
        <p14:creationId xmlns:p14="http://schemas.microsoft.com/office/powerpoint/2010/main" val="52486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3C29-0C1F-38FC-7A1E-97719C71E7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B1F98D-5C2F-1093-F7D7-AA8DD8E58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E729D0-30A9-C41B-5476-46AADE9F0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6D2DB6-3C3B-C54B-BB45-FE3C86A8B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97EC2A-30C4-730E-064F-1ADF24099C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6E0062-F618-6EF8-4481-8D6E36F3B108}"/>
              </a:ext>
            </a:extLst>
          </p:cNvPr>
          <p:cNvSpPr>
            <a:spLocks noGrp="1"/>
          </p:cNvSpPr>
          <p:nvPr>
            <p:ph type="dt" sz="half" idx="10"/>
          </p:nvPr>
        </p:nvSpPr>
        <p:spPr/>
        <p:txBody>
          <a:bodyPr/>
          <a:lstStyle/>
          <a:p>
            <a:fld id="{4ECA282B-0559-4CD0-8397-C14B3B9A7FAD}" type="datetimeFigureOut">
              <a:rPr lang="en-GB" smtClean="0"/>
              <a:t>19/01/2026</a:t>
            </a:fld>
            <a:endParaRPr lang="en-GB"/>
          </a:p>
        </p:txBody>
      </p:sp>
      <p:sp>
        <p:nvSpPr>
          <p:cNvPr id="8" name="Footer Placeholder 7">
            <a:extLst>
              <a:ext uri="{FF2B5EF4-FFF2-40B4-BE49-F238E27FC236}">
                <a16:creationId xmlns:a16="http://schemas.microsoft.com/office/drawing/2014/main" id="{6C13AB1A-1602-28E1-482B-D0931D15CA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D44AD3-7596-7DE7-E066-5995742AA7B8}"/>
              </a:ext>
            </a:extLst>
          </p:cNvPr>
          <p:cNvSpPr>
            <a:spLocks noGrp="1"/>
          </p:cNvSpPr>
          <p:nvPr>
            <p:ph type="sldNum" sz="quarter" idx="12"/>
          </p:nvPr>
        </p:nvSpPr>
        <p:spPr/>
        <p:txBody>
          <a:bodyPr/>
          <a:lstStyle/>
          <a:p>
            <a:fld id="{A515A4BA-7913-4D9C-8BF4-888C4245D42A}" type="slidenum">
              <a:rPr lang="en-GB" smtClean="0"/>
              <a:t>‹#›</a:t>
            </a:fld>
            <a:endParaRPr lang="en-GB"/>
          </a:p>
        </p:txBody>
      </p:sp>
    </p:spTree>
    <p:extLst>
      <p:ext uri="{BB962C8B-B14F-4D97-AF65-F5344CB8AC3E}">
        <p14:creationId xmlns:p14="http://schemas.microsoft.com/office/powerpoint/2010/main" val="159111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38E1-2EFE-0D9D-AE97-901BEC2BA7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F29222-1169-F6C2-0221-557CD0DE890A}"/>
              </a:ext>
            </a:extLst>
          </p:cNvPr>
          <p:cNvSpPr>
            <a:spLocks noGrp="1"/>
          </p:cNvSpPr>
          <p:nvPr>
            <p:ph type="dt" sz="half" idx="10"/>
          </p:nvPr>
        </p:nvSpPr>
        <p:spPr/>
        <p:txBody>
          <a:bodyPr/>
          <a:lstStyle/>
          <a:p>
            <a:fld id="{4ECA282B-0559-4CD0-8397-C14B3B9A7FAD}" type="datetimeFigureOut">
              <a:rPr lang="en-GB" smtClean="0"/>
              <a:t>19/01/2026</a:t>
            </a:fld>
            <a:endParaRPr lang="en-GB"/>
          </a:p>
        </p:txBody>
      </p:sp>
      <p:sp>
        <p:nvSpPr>
          <p:cNvPr id="4" name="Footer Placeholder 3">
            <a:extLst>
              <a:ext uri="{FF2B5EF4-FFF2-40B4-BE49-F238E27FC236}">
                <a16:creationId xmlns:a16="http://schemas.microsoft.com/office/drawing/2014/main" id="{5D335A5D-1CFE-2ED5-8F5C-474EBA919A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87306F-DE4A-3123-14AD-C2F2B852ED85}"/>
              </a:ext>
            </a:extLst>
          </p:cNvPr>
          <p:cNvSpPr>
            <a:spLocks noGrp="1"/>
          </p:cNvSpPr>
          <p:nvPr>
            <p:ph type="sldNum" sz="quarter" idx="12"/>
          </p:nvPr>
        </p:nvSpPr>
        <p:spPr/>
        <p:txBody>
          <a:bodyPr/>
          <a:lstStyle/>
          <a:p>
            <a:fld id="{A515A4BA-7913-4D9C-8BF4-888C4245D42A}" type="slidenum">
              <a:rPr lang="en-GB" smtClean="0"/>
              <a:t>‹#›</a:t>
            </a:fld>
            <a:endParaRPr lang="en-GB"/>
          </a:p>
        </p:txBody>
      </p:sp>
    </p:spTree>
    <p:extLst>
      <p:ext uri="{BB962C8B-B14F-4D97-AF65-F5344CB8AC3E}">
        <p14:creationId xmlns:p14="http://schemas.microsoft.com/office/powerpoint/2010/main" val="183439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419DBD-A16B-E537-B115-268DA4853C96}"/>
              </a:ext>
            </a:extLst>
          </p:cNvPr>
          <p:cNvSpPr>
            <a:spLocks noGrp="1"/>
          </p:cNvSpPr>
          <p:nvPr>
            <p:ph type="dt" sz="half" idx="10"/>
          </p:nvPr>
        </p:nvSpPr>
        <p:spPr/>
        <p:txBody>
          <a:bodyPr/>
          <a:lstStyle/>
          <a:p>
            <a:fld id="{4ECA282B-0559-4CD0-8397-C14B3B9A7FAD}" type="datetimeFigureOut">
              <a:rPr lang="en-GB" smtClean="0"/>
              <a:t>19/01/2026</a:t>
            </a:fld>
            <a:endParaRPr lang="en-GB"/>
          </a:p>
        </p:txBody>
      </p:sp>
      <p:sp>
        <p:nvSpPr>
          <p:cNvPr id="3" name="Footer Placeholder 2">
            <a:extLst>
              <a:ext uri="{FF2B5EF4-FFF2-40B4-BE49-F238E27FC236}">
                <a16:creationId xmlns:a16="http://schemas.microsoft.com/office/drawing/2014/main" id="{D684CC96-3101-8069-2D1E-B5F6C1EB51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C26A42-62EB-7CBD-BE74-A8E1591AB863}"/>
              </a:ext>
            </a:extLst>
          </p:cNvPr>
          <p:cNvSpPr>
            <a:spLocks noGrp="1"/>
          </p:cNvSpPr>
          <p:nvPr>
            <p:ph type="sldNum" sz="quarter" idx="12"/>
          </p:nvPr>
        </p:nvSpPr>
        <p:spPr/>
        <p:txBody>
          <a:bodyPr/>
          <a:lstStyle/>
          <a:p>
            <a:fld id="{A515A4BA-7913-4D9C-8BF4-888C4245D42A}" type="slidenum">
              <a:rPr lang="en-GB" smtClean="0"/>
              <a:t>‹#›</a:t>
            </a:fld>
            <a:endParaRPr lang="en-GB"/>
          </a:p>
        </p:txBody>
      </p:sp>
    </p:spTree>
    <p:extLst>
      <p:ext uri="{BB962C8B-B14F-4D97-AF65-F5344CB8AC3E}">
        <p14:creationId xmlns:p14="http://schemas.microsoft.com/office/powerpoint/2010/main" val="142239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9E23-EC98-1D6F-6C07-6EBAD0B58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D266E9-3AA7-04B9-D6FC-1EE9C271E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1386A1-4E25-0AB3-910B-38A13C2EA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15AB67-9877-3A6C-A9E7-6CF10677208C}"/>
              </a:ext>
            </a:extLst>
          </p:cNvPr>
          <p:cNvSpPr>
            <a:spLocks noGrp="1"/>
          </p:cNvSpPr>
          <p:nvPr>
            <p:ph type="dt" sz="half" idx="10"/>
          </p:nvPr>
        </p:nvSpPr>
        <p:spPr/>
        <p:txBody>
          <a:bodyPr/>
          <a:lstStyle/>
          <a:p>
            <a:fld id="{4ECA282B-0559-4CD0-8397-C14B3B9A7FAD}" type="datetimeFigureOut">
              <a:rPr lang="en-GB" smtClean="0"/>
              <a:t>19/01/2026</a:t>
            </a:fld>
            <a:endParaRPr lang="en-GB"/>
          </a:p>
        </p:txBody>
      </p:sp>
      <p:sp>
        <p:nvSpPr>
          <p:cNvPr id="6" name="Footer Placeholder 5">
            <a:extLst>
              <a:ext uri="{FF2B5EF4-FFF2-40B4-BE49-F238E27FC236}">
                <a16:creationId xmlns:a16="http://schemas.microsoft.com/office/drawing/2014/main" id="{CBCB4650-BC1B-5EC2-10B0-A40C16EEF7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5C83CC-9256-B92B-249A-55DCCD46056A}"/>
              </a:ext>
            </a:extLst>
          </p:cNvPr>
          <p:cNvSpPr>
            <a:spLocks noGrp="1"/>
          </p:cNvSpPr>
          <p:nvPr>
            <p:ph type="sldNum" sz="quarter" idx="12"/>
          </p:nvPr>
        </p:nvSpPr>
        <p:spPr/>
        <p:txBody>
          <a:bodyPr/>
          <a:lstStyle/>
          <a:p>
            <a:fld id="{A515A4BA-7913-4D9C-8BF4-888C4245D42A}" type="slidenum">
              <a:rPr lang="en-GB" smtClean="0"/>
              <a:t>‹#›</a:t>
            </a:fld>
            <a:endParaRPr lang="en-GB"/>
          </a:p>
        </p:txBody>
      </p:sp>
    </p:spTree>
    <p:extLst>
      <p:ext uri="{BB962C8B-B14F-4D97-AF65-F5344CB8AC3E}">
        <p14:creationId xmlns:p14="http://schemas.microsoft.com/office/powerpoint/2010/main" val="196350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2AE4-C28D-466C-E28D-E97001FA3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A48E1D-2280-C0EE-7E6F-327072366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9468A56-15C7-920A-E363-89D4839FE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473E4-1743-C8C4-3B05-34F1404D2158}"/>
              </a:ext>
            </a:extLst>
          </p:cNvPr>
          <p:cNvSpPr>
            <a:spLocks noGrp="1"/>
          </p:cNvSpPr>
          <p:nvPr>
            <p:ph type="dt" sz="half" idx="10"/>
          </p:nvPr>
        </p:nvSpPr>
        <p:spPr/>
        <p:txBody>
          <a:bodyPr/>
          <a:lstStyle/>
          <a:p>
            <a:fld id="{4ECA282B-0559-4CD0-8397-C14B3B9A7FAD}" type="datetimeFigureOut">
              <a:rPr lang="en-GB" smtClean="0"/>
              <a:t>19/01/2026</a:t>
            </a:fld>
            <a:endParaRPr lang="en-GB"/>
          </a:p>
        </p:txBody>
      </p:sp>
      <p:sp>
        <p:nvSpPr>
          <p:cNvPr id="6" name="Footer Placeholder 5">
            <a:extLst>
              <a:ext uri="{FF2B5EF4-FFF2-40B4-BE49-F238E27FC236}">
                <a16:creationId xmlns:a16="http://schemas.microsoft.com/office/drawing/2014/main" id="{2C1EFE4B-2BD0-8CF6-C30C-B614C2899E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5B7A1C-F889-7C46-53AC-22A86F884B77}"/>
              </a:ext>
            </a:extLst>
          </p:cNvPr>
          <p:cNvSpPr>
            <a:spLocks noGrp="1"/>
          </p:cNvSpPr>
          <p:nvPr>
            <p:ph type="sldNum" sz="quarter" idx="12"/>
          </p:nvPr>
        </p:nvSpPr>
        <p:spPr/>
        <p:txBody>
          <a:bodyPr/>
          <a:lstStyle/>
          <a:p>
            <a:fld id="{A515A4BA-7913-4D9C-8BF4-888C4245D42A}" type="slidenum">
              <a:rPr lang="en-GB" smtClean="0"/>
              <a:t>‹#›</a:t>
            </a:fld>
            <a:endParaRPr lang="en-GB"/>
          </a:p>
        </p:txBody>
      </p:sp>
    </p:spTree>
    <p:extLst>
      <p:ext uri="{BB962C8B-B14F-4D97-AF65-F5344CB8AC3E}">
        <p14:creationId xmlns:p14="http://schemas.microsoft.com/office/powerpoint/2010/main" val="174655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2505-2E5C-6021-5A16-8F5BA7A33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57F30E-C264-76A7-B91A-C2A0F1A3A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5C6FB-E198-9372-7898-0D25B0728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CA282B-0559-4CD0-8397-C14B3B9A7FAD}" type="datetimeFigureOut">
              <a:rPr lang="en-GB" smtClean="0"/>
              <a:t>19/01/2026</a:t>
            </a:fld>
            <a:endParaRPr lang="en-GB"/>
          </a:p>
        </p:txBody>
      </p:sp>
      <p:sp>
        <p:nvSpPr>
          <p:cNvPr id="5" name="Footer Placeholder 4">
            <a:extLst>
              <a:ext uri="{FF2B5EF4-FFF2-40B4-BE49-F238E27FC236}">
                <a16:creationId xmlns:a16="http://schemas.microsoft.com/office/drawing/2014/main" id="{C7C38ACC-6D36-32C0-1C4D-763015E43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AFB0980-77C7-6303-F80A-3492D8B90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15A4BA-7913-4D9C-8BF4-888C4245D42A}" type="slidenum">
              <a:rPr lang="en-GB" smtClean="0"/>
              <a:t>‹#›</a:t>
            </a:fld>
            <a:endParaRPr lang="en-GB"/>
          </a:p>
        </p:txBody>
      </p:sp>
    </p:spTree>
    <p:extLst>
      <p:ext uri="{BB962C8B-B14F-4D97-AF65-F5344CB8AC3E}">
        <p14:creationId xmlns:p14="http://schemas.microsoft.com/office/powerpoint/2010/main" val="1286504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eventbrite.com/cc/gmswa-pe-oss-mentor-forums-3663929"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eventbrite.com/cc/gmswa-practice-educator-masterclasses-2025-2026-3663849" TargetMode="External"/><Relationship Id="rId5" Type="http://schemas.openxmlformats.org/officeDocument/2006/relationships/hyperlink" Target="https://view.officeapps.live.com/op/view.aspx?src=https%3A%2F%2Fwww.salfordappp.co.uk%2Fwp-content%2Fuploads%2F2025%2F10%2FStage-1-PE-Assessment-Pack-Sept-25.docx&amp;wdOrigin=BROWSELINK" TargetMode="External"/><Relationship Id="rId4" Type="http://schemas.openxmlformats.org/officeDocument/2006/relationships/hyperlink" Target="https://automate.video/gm_slides_completing_the_stage_1_portfolio_p4b1189bb?hideScript=tru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Dfq_bWs9Cc&amp;list=PLsCRqbpQur_jXwhhN9MHFEl-ivHfQRyo5&amp;index=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51BA9-1452-B62B-A11A-0C5B08B8B3D7}"/>
              </a:ext>
            </a:extLst>
          </p:cNvPr>
          <p:cNvSpPr>
            <a:spLocks noGrp="1"/>
          </p:cNvSpPr>
          <p:nvPr>
            <p:ph type="ctrTitle"/>
          </p:nvPr>
        </p:nvSpPr>
        <p:spPr>
          <a:xfrm>
            <a:off x="4853988" y="320041"/>
            <a:ext cx="6707084" cy="3892668"/>
          </a:xfrm>
        </p:spPr>
        <p:txBody>
          <a:bodyPr>
            <a:normAutofit/>
          </a:bodyPr>
          <a:lstStyle/>
          <a:p>
            <a:pPr algn="l"/>
            <a:r>
              <a:rPr lang="en-GB" sz="6600" dirty="0"/>
              <a:t>Practice Education</a:t>
            </a:r>
            <a:br>
              <a:rPr lang="en-GB" sz="6600" dirty="0"/>
            </a:br>
            <a:r>
              <a:rPr lang="en-GB" sz="6600" dirty="0"/>
              <a:t>PEPS Stage 1 Supervision </a:t>
            </a:r>
            <a:br>
              <a:rPr lang="en-GB" sz="6600" dirty="0"/>
            </a:br>
            <a:endParaRPr lang="en-GB" sz="6600" dirty="0"/>
          </a:p>
        </p:txBody>
      </p:sp>
      <p:sp>
        <p:nvSpPr>
          <p:cNvPr id="3" name="Subtitle 2">
            <a:extLst>
              <a:ext uri="{FF2B5EF4-FFF2-40B4-BE49-F238E27FC236}">
                <a16:creationId xmlns:a16="http://schemas.microsoft.com/office/drawing/2014/main" id="{88137201-9344-D049-EE32-131BF3C86AEF}"/>
              </a:ext>
            </a:extLst>
          </p:cNvPr>
          <p:cNvSpPr>
            <a:spLocks noGrp="1"/>
          </p:cNvSpPr>
          <p:nvPr>
            <p:ph type="subTitle" idx="1"/>
          </p:nvPr>
        </p:nvSpPr>
        <p:spPr>
          <a:xfrm>
            <a:off x="4853699" y="4631161"/>
            <a:ext cx="6707366" cy="1569486"/>
          </a:xfrm>
        </p:spPr>
        <p:txBody>
          <a:bodyPr>
            <a:normAutofit/>
          </a:bodyPr>
          <a:lstStyle/>
          <a:p>
            <a:pPr algn="l"/>
            <a:endParaRPr lang="en-GB" dirty="0"/>
          </a:p>
          <a:p>
            <a:pPr algn="l"/>
            <a:r>
              <a:rPr lang="en-GB" dirty="0"/>
              <a:t>Salford Adults Social Care (ASC)</a:t>
            </a:r>
          </a:p>
          <a:p>
            <a:pPr algn="l"/>
            <a:r>
              <a:rPr lang="en-GB" dirty="0"/>
              <a:t>Learning &amp; Development Team</a:t>
            </a:r>
          </a:p>
        </p:txBody>
      </p:sp>
      <p:pic>
        <p:nvPicPr>
          <p:cNvPr id="7" name="Graphic 6" descr="Books">
            <a:extLst>
              <a:ext uri="{FF2B5EF4-FFF2-40B4-BE49-F238E27FC236}">
                <a16:creationId xmlns:a16="http://schemas.microsoft.com/office/drawing/2014/main" id="{CA20A8B0-AC72-EB0A-381E-94E71147A6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0" y="1226248"/>
            <a:ext cx="4087368" cy="4087368"/>
          </a:xfrm>
          <a:prstGeom prst="rect">
            <a:avLst/>
          </a:prstGeom>
        </p:spPr>
      </p:pic>
      <p:sp>
        <p:nvSpPr>
          <p:cNvPr id="7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700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A0CA8-98DE-2DC0-44EC-98A3BCB116FF}"/>
              </a:ext>
            </a:extLst>
          </p:cNvPr>
          <p:cNvSpPr>
            <a:spLocks noGrp="1"/>
          </p:cNvSpPr>
          <p:nvPr>
            <p:ph type="title"/>
          </p:nvPr>
        </p:nvSpPr>
        <p:spPr>
          <a:xfrm>
            <a:off x="572493" y="238539"/>
            <a:ext cx="11018520" cy="1434415"/>
          </a:xfrm>
        </p:spPr>
        <p:txBody>
          <a:bodyPr anchor="b">
            <a:normAutofit/>
          </a:bodyPr>
          <a:lstStyle/>
          <a:p>
            <a:pPr algn="ctr"/>
            <a:r>
              <a:rPr lang="en-GB" sz="5400" b="1" dirty="0">
                <a:solidFill>
                  <a:schemeClr val="accent1"/>
                </a:solidFill>
                <a:latin typeface="+mn-lt"/>
              </a:rPr>
              <a:t>Role of Stage 2 Mentor/Assessor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06E6C2-5F95-F6C7-E5F8-00B2C5FE77D4}"/>
              </a:ext>
            </a:extLst>
          </p:cNvPr>
          <p:cNvSpPr>
            <a:spLocks noGrp="1"/>
          </p:cNvSpPr>
          <p:nvPr>
            <p:ph idx="1"/>
          </p:nvPr>
        </p:nvSpPr>
        <p:spPr>
          <a:xfrm>
            <a:off x="572493" y="2071316"/>
            <a:ext cx="6713552" cy="4119172"/>
          </a:xfrm>
        </p:spPr>
        <p:txBody>
          <a:bodyPr anchor="t">
            <a:normAutofit lnSpcReduction="10000"/>
          </a:bodyPr>
          <a:lstStyle/>
          <a:p>
            <a:r>
              <a:rPr lang="en-GB" sz="1700" dirty="0"/>
              <a:t>Is ‘a registered social worker qualified to PEPS 2 who will develop the skills and knowledge of the Trainee Practice Educator. </a:t>
            </a:r>
          </a:p>
          <a:p>
            <a:r>
              <a:rPr lang="en-GB" sz="1700" dirty="0"/>
              <a:t>Completes </a:t>
            </a:r>
            <a:r>
              <a:rPr lang="en-GB" sz="1700" b="1" dirty="0"/>
              <a:t>three supervisions </a:t>
            </a:r>
            <a:r>
              <a:rPr lang="en-GB" sz="1700" dirty="0"/>
              <a:t>with the trainee Stage 1 PE, however we take a flexible approach as this can be met by attending other PE CPD events (more detailed later)</a:t>
            </a:r>
          </a:p>
          <a:p>
            <a:r>
              <a:rPr lang="en-GB" sz="1700" dirty="0"/>
              <a:t>Provides information and advice to the trainee Stage 1 PE, including when there are concerns.</a:t>
            </a:r>
          </a:p>
          <a:p>
            <a:r>
              <a:rPr lang="en-GB" sz="1700" dirty="0"/>
              <a:t>Completes a </a:t>
            </a:r>
            <a:r>
              <a:rPr lang="en-GB" sz="1700" b="1" dirty="0"/>
              <a:t>Direct Observation </a:t>
            </a:r>
            <a:r>
              <a:rPr lang="en-GB" sz="1700" dirty="0"/>
              <a:t>of PE practice and assesses against PEPS and Value Statement </a:t>
            </a:r>
          </a:p>
          <a:p>
            <a:r>
              <a:rPr lang="en-GB" sz="1700" dirty="0"/>
              <a:t>Provides advice on completion of the final assessment report.</a:t>
            </a:r>
          </a:p>
          <a:p>
            <a:r>
              <a:rPr lang="en-GB" sz="1700" dirty="0"/>
              <a:t>Ratifies the overall assessment</a:t>
            </a:r>
          </a:p>
          <a:p>
            <a:r>
              <a:rPr lang="en-GB" sz="1700" dirty="0"/>
              <a:t>The ASC Learning and Development Team, including the Social Work Development Lead (Shoyley Chowdhury), can also support to provide information, advice, and respond to concerns.</a:t>
            </a:r>
          </a:p>
        </p:txBody>
      </p:sp>
      <p:pic>
        <p:nvPicPr>
          <p:cNvPr id="5" name="Picture 4" descr="Four books">
            <a:extLst>
              <a:ext uri="{FF2B5EF4-FFF2-40B4-BE49-F238E27FC236}">
                <a16:creationId xmlns:a16="http://schemas.microsoft.com/office/drawing/2014/main" id="{C3BA6E9B-AF86-C444-CDFE-69346B8AB814}"/>
              </a:ext>
            </a:extLst>
          </p:cNvPr>
          <p:cNvPicPr>
            <a:picLocks noChangeAspect="1"/>
          </p:cNvPicPr>
          <p:nvPr/>
        </p:nvPicPr>
        <p:blipFill>
          <a:blip r:embed="rId3">
            <a:extLst>
              <a:ext uri="{28A0092B-C50C-407E-A947-70E740481C1C}">
                <a14:useLocalDpi xmlns:a14="http://schemas.microsoft.com/office/drawing/2010/main" val="0"/>
              </a:ext>
            </a:extLst>
          </a:blip>
          <a:srcRect l="29130" r="6654"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88227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AB3D8-8066-05C2-BE0E-983CF562DBC1}"/>
              </a:ext>
            </a:extLst>
          </p:cNvPr>
          <p:cNvSpPr txBox="1"/>
          <p:nvPr/>
        </p:nvSpPr>
        <p:spPr>
          <a:xfrm>
            <a:off x="141513" y="180130"/>
            <a:ext cx="11179629" cy="5749844"/>
          </a:xfrm>
          <a:prstGeom prst="rect">
            <a:avLst/>
          </a:prstGeom>
          <a:noFill/>
        </p:spPr>
        <p:txBody>
          <a:bodyPr wrap="square">
            <a:spAutoFit/>
          </a:bodyPr>
          <a:lstStyle/>
          <a:p>
            <a:pPr algn="ctr">
              <a:lnSpc>
                <a:spcPct val="90000"/>
              </a:lnSpc>
              <a:spcAft>
                <a:spcPts val="1000"/>
              </a:spcAft>
            </a:pPr>
            <a:r>
              <a:rPr lang="en-US" sz="1800" b="1" dirty="0">
                <a:effectLst/>
              </a:rPr>
              <a:t>Stage 1</a:t>
            </a:r>
            <a:r>
              <a:rPr lang="en-US" sz="1800" dirty="0">
                <a:effectLst/>
              </a:rPr>
              <a:t> involves the Practice Educator taking a final level student on placement; being observed in their supervision with the student, submitting a portfolio of their practice with the student and undertaking an assessment task.  There is a total of 35 hours of CPD to be completed.</a:t>
            </a:r>
          </a:p>
          <a:p>
            <a:pPr>
              <a:lnSpc>
                <a:spcPct val="90000"/>
              </a:lnSpc>
              <a:spcAft>
                <a:spcPts val="1000"/>
              </a:spcAft>
            </a:pPr>
            <a:endParaRPr lang="en-US" sz="1800" dirty="0"/>
          </a:p>
          <a:p>
            <a:pPr>
              <a:lnSpc>
                <a:spcPct val="90000"/>
              </a:lnSpc>
              <a:spcAft>
                <a:spcPts val="1000"/>
              </a:spcAft>
            </a:pPr>
            <a:r>
              <a:rPr lang="en-GB" sz="1800" dirty="0">
                <a:effectLst/>
              </a:rPr>
              <a:t>• </a:t>
            </a:r>
            <a:r>
              <a:rPr lang="en-GB" sz="1800" dirty="0"/>
              <a:t>F</a:t>
            </a:r>
            <a:r>
              <a:rPr lang="en-GB" sz="1800" dirty="0">
                <a:effectLst/>
              </a:rPr>
              <a:t>ront sheet </a:t>
            </a:r>
          </a:p>
          <a:p>
            <a:pPr>
              <a:lnSpc>
                <a:spcPct val="90000"/>
              </a:lnSpc>
              <a:spcAft>
                <a:spcPts val="1000"/>
              </a:spcAft>
            </a:pPr>
            <a:r>
              <a:rPr lang="en-GB" sz="1800" dirty="0">
                <a:effectLst/>
              </a:rPr>
              <a:t>• Contents Page</a:t>
            </a:r>
            <a:endParaRPr lang="en-GB" sz="1800" dirty="0"/>
          </a:p>
          <a:p>
            <a:pPr>
              <a:lnSpc>
                <a:spcPct val="90000"/>
              </a:lnSpc>
              <a:spcAft>
                <a:spcPts val="1000"/>
              </a:spcAft>
            </a:pPr>
            <a:r>
              <a:rPr lang="en-GB" sz="1800" dirty="0">
                <a:effectLst/>
              </a:rPr>
              <a:t>• Ratification form </a:t>
            </a:r>
          </a:p>
          <a:p>
            <a:pPr>
              <a:lnSpc>
                <a:spcPct val="90000"/>
              </a:lnSpc>
              <a:spcAft>
                <a:spcPts val="1000"/>
              </a:spcAft>
            </a:pPr>
            <a:r>
              <a:rPr lang="en-GB" sz="1800" dirty="0">
                <a:effectLst/>
              </a:rPr>
              <a:t>• Statement of confidentiality </a:t>
            </a:r>
          </a:p>
          <a:p>
            <a:pPr>
              <a:lnSpc>
                <a:spcPct val="90000"/>
              </a:lnSpc>
              <a:spcAft>
                <a:spcPts val="1000"/>
              </a:spcAft>
            </a:pPr>
            <a:r>
              <a:rPr lang="en-GB" sz="1800" dirty="0">
                <a:effectLst/>
              </a:rPr>
              <a:t>• Evidence of completion of the Practice Education Training</a:t>
            </a:r>
          </a:p>
          <a:p>
            <a:pPr>
              <a:lnSpc>
                <a:spcPct val="90000"/>
              </a:lnSpc>
              <a:spcAft>
                <a:spcPts val="1000"/>
              </a:spcAft>
            </a:pPr>
            <a:r>
              <a:rPr lang="en-GB" sz="1800" dirty="0">
                <a:effectLst/>
              </a:rPr>
              <a:t>• Learning agreement form </a:t>
            </a:r>
          </a:p>
          <a:p>
            <a:pPr>
              <a:lnSpc>
                <a:spcPct val="90000"/>
              </a:lnSpc>
              <a:spcAft>
                <a:spcPts val="1000"/>
              </a:spcAft>
            </a:pPr>
            <a:r>
              <a:rPr lang="en-GB" sz="1800" dirty="0">
                <a:effectLst/>
              </a:rPr>
              <a:t>• Interim assessment form </a:t>
            </a:r>
          </a:p>
          <a:p>
            <a:pPr>
              <a:lnSpc>
                <a:spcPct val="90000"/>
              </a:lnSpc>
              <a:spcAft>
                <a:spcPts val="1000"/>
              </a:spcAft>
            </a:pPr>
            <a:r>
              <a:rPr lang="en-GB" sz="1800" dirty="0">
                <a:effectLst/>
              </a:rPr>
              <a:t>• Final assessment report </a:t>
            </a:r>
          </a:p>
          <a:p>
            <a:pPr>
              <a:lnSpc>
                <a:spcPct val="90000"/>
              </a:lnSpc>
              <a:spcAft>
                <a:spcPts val="1000"/>
              </a:spcAft>
            </a:pPr>
            <a:r>
              <a:rPr lang="en-GB" sz="1800" dirty="0">
                <a:effectLst/>
              </a:rPr>
              <a:t>• One direct observation report </a:t>
            </a:r>
          </a:p>
          <a:p>
            <a:pPr>
              <a:lnSpc>
                <a:spcPct val="90000"/>
              </a:lnSpc>
              <a:spcAft>
                <a:spcPts val="1000"/>
              </a:spcAft>
            </a:pPr>
            <a:r>
              <a:rPr lang="en-GB" sz="1800" dirty="0">
                <a:effectLst/>
              </a:rPr>
              <a:t>• Direct observation of your PE supervision with a student </a:t>
            </a:r>
          </a:p>
          <a:p>
            <a:pPr>
              <a:lnSpc>
                <a:spcPct val="90000"/>
              </a:lnSpc>
              <a:spcAft>
                <a:spcPts val="1000"/>
              </a:spcAft>
            </a:pPr>
            <a:r>
              <a:rPr lang="en-GB" sz="1800" dirty="0">
                <a:effectLst/>
              </a:rPr>
              <a:t>• One example of supervision notes</a:t>
            </a:r>
          </a:p>
          <a:p>
            <a:pPr>
              <a:lnSpc>
                <a:spcPct val="90000"/>
              </a:lnSpc>
              <a:spcAft>
                <a:spcPts val="1000"/>
              </a:spcAft>
            </a:pPr>
            <a:r>
              <a:rPr lang="en-GB" sz="1800" dirty="0">
                <a:effectLst/>
              </a:rPr>
              <a:t>•Assessment task </a:t>
            </a:r>
            <a:r>
              <a:rPr lang="en-GB" sz="1800" dirty="0"/>
              <a:t>– 1500 word written piece, professional discussion or presentation </a:t>
            </a:r>
            <a:endParaRPr lang="en-US" sz="1800" dirty="0">
              <a:effectLst/>
            </a:endParaRPr>
          </a:p>
        </p:txBody>
      </p:sp>
    </p:spTree>
    <p:extLst>
      <p:ext uri="{BB962C8B-B14F-4D97-AF65-F5344CB8AC3E}">
        <p14:creationId xmlns:p14="http://schemas.microsoft.com/office/powerpoint/2010/main" val="84187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9B8BD-1355-6D2D-AB34-A3591C7A0E7D}"/>
              </a:ext>
            </a:extLst>
          </p:cNvPr>
          <p:cNvSpPr>
            <a:spLocks noGrp="1"/>
          </p:cNvSpPr>
          <p:nvPr>
            <p:ph type="title"/>
          </p:nvPr>
        </p:nvSpPr>
        <p:spPr>
          <a:xfrm>
            <a:off x="686834" y="591344"/>
            <a:ext cx="3200400" cy="5585619"/>
          </a:xfrm>
        </p:spPr>
        <p:txBody>
          <a:bodyPr>
            <a:normAutofit/>
          </a:bodyPr>
          <a:lstStyle/>
          <a:p>
            <a:r>
              <a:rPr lang="en-GB">
                <a:solidFill>
                  <a:srgbClr val="FFFFFF"/>
                </a:solidFill>
              </a:rPr>
              <a:t>Direct Observation of PE Supervision</a:t>
            </a: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08AFEA79-9EE2-2018-FAC6-E2F3E9C3B2E3}"/>
              </a:ext>
            </a:extLst>
          </p:cNvPr>
          <p:cNvSpPr>
            <a:spLocks noGrp="1" noChangeArrowheads="1"/>
          </p:cNvSpPr>
          <p:nvPr>
            <p:ph idx="1"/>
          </p:nvPr>
        </p:nvSpPr>
        <p:spPr>
          <a:xfrm>
            <a:off x="4447308" y="591344"/>
            <a:ext cx="6906491" cy="5585619"/>
          </a:xfrm>
        </p:spPr>
        <p:txBody>
          <a:bodyPr anchor="ctr">
            <a:normAutofit/>
          </a:bodyPr>
          <a:lstStyle/>
          <a:p>
            <a:pPr marL="0" indent="0">
              <a:spcBef>
                <a:spcPts val="0"/>
              </a:spcBef>
              <a:spcAft>
                <a:spcPts val="600"/>
              </a:spcAft>
              <a:buFontTx/>
              <a:buNone/>
            </a:pPr>
            <a:r>
              <a:rPr lang="en-GB" altLang="en-US" sz="1800" b="1">
                <a:cs typeface="Times New Roman" panose="02020603050405020304" pitchFamily="18" charset="0"/>
              </a:rPr>
              <a:t>What is the purpose of the observation?</a:t>
            </a:r>
            <a:endParaRPr lang="en-GB" altLang="en-US" sz="1800">
              <a:cs typeface="Times New Roman" panose="02020603050405020304" pitchFamily="18" charset="0"/>
            </a:endParaRPr>
          </a:p>
          <a:p>
            <a:pPr marL="0" indent="0">
              <a:spcBef>
                <a:spcPts val="0"/>
              </a:spcBef>
              <a:spcAft>
                <a:spcPts val="1000"/>
              </a:spcAft>
              <a:buFontTx/>
              <a:buAutoNum type="arabicPeriod"/>
            </a:pPr>
            <a:r>
              <a:rPr lang="en-GB" altLang="en-US" sz="1800">
                <a:cs typeface="Times New Roman" panose="02020603050405020304" pitchFamily="18" charset="0"/>
              </a:rPr>
              <a:t>It is an opportunity for the PE candidate to gain developmental feedback about their professional practice and an opportunity for discussion and reflection with the observer. </a:t>
            </a:r>
          </a:p>
          <a:p>
            <a:pPr marL="0" indent="0">
              <a:spcBef>
                <a:spcPts val="0"/>
              </a:spcBef>
              <a:buFontTx/>
              <a:buNone/>
            </a:pPr>
            <a:r>
              <a:rPr lang="en-GB" altLang="en-US" sz="1800" b="1">
                <a:cs typeface="Times New Roman" panose="02020603050405020304" pitchFamily="18" charset="0"/>
              </a:rPr>
              <a:t>What makes a suitable observation?</a:t>
            </a:r>
            <a:endParaRPr lang="en-GB" altLang="en-US" sz="1800">
              <a:cs typeface="Times New Roman" panose="02020603050405020304" pitchFamily="18" charset="0"/>
            </a:endParaRPr>
          </a:p>
          <a:p>
            <a:pPr marL="0" indent="0">
              <a:spcBef>
                <a:spcPts val="0"/>
              </a:spcBef>
              <a:buFontTx/>
              <a:buNone/>
            </a:pPr>
            <a:r>
              <a:rPr lang="en-GB" altLang="en-US" sz="1800">
                <a:cs typeface="Times New Roman" panose="02020603050405020304" pitchFamily="18" charset="0"/>
              </a:rPr>
              <a:t>A suitable observation is a formal, planned supervision session of a social work student which lasts for around one – one and half hours. </a:t>
            </a:r>
          </a:p>
          <a:p>
            <a:pPr marL="0" indent="0">
              <a:spcBef>
                <a:spcPts val="0"/>
              </a:spcBef>
              <a:buFontTx/>
              <a:buNone/>
            </a:pPr>
            <a:r>
              <a:rPr lang="en-GB" altLang="en-US" sz="1800" b="1">
                <a:cs typeface="Times New Roman" panose="02020603050405020304" pitchFamily="18" charset="0"/>
              </a:rPr>
              <a:t> </a:t>
            </a:r>
            <a:endParaRPr lang="en-GB" altLang="en-US" sz="1800">
              <a:cs typeface="Times New Roman" panose="02020603050405020304" pitchFamily="18" charset="0"/>
            </a:endParaRPr>
          </a:p>
          <a:p>
            <a:pPr marL="0" indent="0">
              <a:spcBef>
                <a:spcPts val="0"/>
              </a:spcBef>
              <a:buFontTx/>
              <a:buNone/>
            </a:pPr>
            <a:r>
              <a:rPr lang="en-GB" altLang="en-US" sz="1800" b="1">
                <a:cs typeface="Times New Roman" panose="02020603050405020304" pitchFamily="18" charset="0"/>
              </a:rPr>
              <a:t>What is involved?</a:t>
            </a:r>
            <a:endParaRPr lang="en-GB" altLang="en-US" sz="1800">
              <a:cs typeface="Times New Roman" panose="02020603050405020304" pitchFamily="18" charset="0"/>
            </a:endParaRPr>
          </a:p>
          <a:p>
            <a:pPr marL="0" indent="0">
              <a:spcBef>
                <a:spcPts val="0"/>
              </a:spcBef>
              <a:spcAft>
                <a:spcPts val="600"/>
              </a:spcAft>
              <a:buFontTx/>
              <a:buNone/>
            </a:pPr>
            <a:r>
              <a:rPr lang="en-GB" altLang="en-US" sz="1800">
                <a:cs typeface="Times New Roman" panose="02020603050405020304" pitchFamily="18" charset="0"/>
              </a:rPr>
              <a:t>Observing practice typically has 4 stages of development. (See Direct Observation form in the assessment pack)</a:t>
            </a:r>
          </a:p>
          <a:p>
            <a:pPr marL="0" indent="0">
              <a:spcBef>
                <a:spcPts val="0"/>
              </a:spcBef>
              <a:spcAft>
                <a:spcPts val="600"/>
              </a:spcAft>
              <a:buFontTx/>
              <a:buAutoNum type="arabicPeriod"/>
            </a:pPr>
            <a:r>
              <a:rPr lang="en-GB" altLang="en-US" sz="1800">
                <a:cs typeface="Times New Roman" panose="02020603050405020304" pitchFamily="18" charset="0"/>
              </a:rPr>
              <a:t>briefing between observer and candidate. Preparation write up. </a:t>
            </a:r>
          </a:p>
          <a:p>
            <a:pPr marL="0" indent="0">
              <a:spcBef>
                <a:spcPts val="0"/>
              </a:spcBef>
              <a:spcAft>
                <a:spcPts val="600"/>
              </a:spcAft>
              <a:buFontTx/>
              <a:buAutoNum type="arabicPeriod"/>
            </a:pPr>
            <a:r>
              <a:rPr lang="en-GB" altLang="en-US" sz="1800">
                <a:cs typeface="Times New Roman" panose="02020603050405020304" pitchFamily="18" charset="0"/>
              </a:rPr>
              <a:t>observation</a:t>
            </a:r>
          </a:p>
          <a:p>
            <a:pPr marL="0" indent="0">
              <a:spcBef>
                <a:spcPts val="0"/>
              </a:spcBef>
              <a:spcAft>
                <a:spcPts val="600"/>
              </a:spcAft>
              <a:buFontTx/>
              <a:buAutoNum type="arabicPeriod"/>
            </a:pPr>
            <a:r>
              <a:rPr lang="en-GB" altLang="en-US" sz="1800">
                <a:cs typeface="Times New Roman" panose="02020603050405020304" pitchFamily="18" charset="0"/>
              </a:rPr>
              <a:t>feedback </a:t>
            </a:r>
          </a:p>
          <a:p>
            <a:pPr marL="0" indent="0">
              <a:spcBef>
                <a:spcPts val="0"/>
              </a:spcBef>
              <a:spcAft>
                <a:spcPts val="600"/>
              </a:spcAft>
              <a:buFontTx/>
              <a:buAutoNum type="arabicPeriod"/>
            </a:pPr>
            <a:r>
              <a:rPr lang="en-GB" altLang="en-US" sz="1800">
                <a:cs typeface="Times New Roman" panose="02020603050405020304" pitchFamily="18" charset="0"/>
              </a:rPr>
              <a:t>completion of the Direct Observation report  </a:t>
            </a:r>
          </a:p>
          <a:p>
            <a:pPr marL="0" indent="0"/>
            <a:endParaRPr lang="en-GB" altLang="en-US" sz="1800"/>
          </a:p>
        </p:txBody>
      </p:sp>
    </p:spTree>
    <p:extLst>
      <p:ext uri="{BB962C8B-B14F-4D97-AF65-F5344CB8AC3E}">
        <p14:creationId xmlns:p14="http://schemas.microsoft.com/office/powerpoint/2010/main" val="71993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00DFF9-1C99-D4C8-97DC-FDD2BB11ABC1}"/>
              </a:ext>
            </a:extLst>
          </p:cNvPr>
          <p:cNvSpPr>
            <a:spLocks noGrp="1"/>
          </p:cNvSpPr>
          <p:nvPr>
            <p:ph type="title"/>
          </p:nvPr>
        </p:nvSpPr>
        <p:spPr>
          <a:xfrm>
            <a:off x="838200" y="365125"/>
            <a:ext cx="10515600" cy="1325563"/>
          </a:xfrm>
        </p:spPr>
        <p:txBody>
          <a:bodyPr>
            <a:normAutofit/>
          </a:bodyPr>
          <a:lstStyle/>
          <a:p>
            <a:pPr algn="ctr"/>
            <a:r>
              <a:rPr lang="en-GB" altLang="en-US" sz="3000" b="1" dirty="0">
                <a:solidFill>
                  <a:schemeClr val="accent1"/>
                </a:solidFill>
                <a:effectLst>
                  <a:outerShdw blurRad="38100" dist="38100" dir="2700000" algn="tl">
                    <a:srgbClr val="000000">
                      <a:alpha val="43137"/>
                    </a:srgbClr>
                  </a:outerShdw>
                </a:effectLst>
                <a:latin typeface="+mn-lt"/>
              </a:rPr>
              <a:t>Assessed Task - </a:t>
            </a:r>
            <a:r>
              <a:rPr lang="en-GB" altLang="en-US" sz="3000" b="1" dirty="0">
                <a:solidFill>
                  <a:schemeClr val="accent1"/>
                </a:solidFill>
                <a:effectLst>
                  <a:outerShdw blurRad="38100" dist="38100" dir="2700000" algn="tl">
                    <a:srgbClr val="000000">
                      <a:alpha val="43137"/>
                    </a:srgbClr>
                  </a:outerShdw>
                </a:effectLst>
                <a:latin typeface="+mn-lt"/>
                <a:cs typeface="Times New Roman" panose="02020603050405020304" pitchFamily="18" charset="0"/>
              </a:rPr>
              <a:t>Academic references should be included in each answer. (1500 words if in essay form)</a:t>
            </a:r>
            <a:endParaRPr lang="en-GB" sz="3000" b="1" dirty="0">
              <a:solidFill>
                <a:schemeClr val="accent1"/>
              </a:solidFill>
              <a:effectLst>
                <a:outerShdw blurRad="38100" dist="38100" dir="2700000" algn="tl">
                  <a:srgbClr val="000000">
                    <a:alpha val="43137"/>
                  </a:srgbClr>
                </a:outerShdw>
              </a:effectLst>
              <a:latin typeface="+mn-lt"/>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0BB52D-C2BE-E93F-8B62-7510FE18988E}"/>
              </a:ext>
            </a:extLst>
          </p:cNvPr>
          <p:cNvSpPr>
            <a:spLocks noGrp="1"/>
          </p:cNvSpPr>
          <p:nvPr>
            <p:ph idx="1"/>
          </p:nvPr>
        </p:nvSpPr>
        <p:spPr>
          <a:xfrm>
            <a:off x="838200" y="1929384"/>
            <a:ext cx="10515600" cy="4251960"/>
          </a:xfrm>
        </p:spPr>
        <p:txBody>
          <a:bodyPr>
            <a:normAutofit/>
          </a:bodyPr>
          <a:lstStyle/>
          <a:p>
            <a:pPr marL="0" indent="0">
              <a:buFontTx/>
              <a:buNone/>
              <a:defRPr/>
            </a:pPr>
            <a:r>
              <a:rPr lang="en-US" sz="1900">
                <a:latin typeface="Arial" panose="020B0604020202020204" pitchFamily="34" charset="0"/>
                <a:ea typeface="Times New Roman" panose="02020603050405020304" pitchFamily="18" charset="0"/>
              </a:rPr>
              <a:t>Evidence how you have </a:t>
            </a:r>
            <a:r>
              <a:rPr lang="en-US" sz="1900" b="1">
                <a:latin typeface="Arial" panose="020B0604020202020204" pitchFamily="34" charset="0"/>
                <a:ea typeface="Times New Roman" panose="02020603050405020304" pitchFamily="18" charset="0"/>
              </a:rPr>
              <a:t>promoted anti-discriminatory practice during the student’s placement </a:t>
            </a:r>
            <a:r>
              <a:rPr lang="en-US" sz="1900">
                <a:latin typeface="Arial" panose="020B0604020202020204" pitchFamily="34" charset="0"/>
                <a:ea typeface="Times New Roman" panose="02020603050405020304" pitchFamily="18" charset="0"/>
              </a:rPr>
              <a:t>with reference to the Statement of Values for Practice Educator Professional Standards. Incorporate your reflection on the Values </a:t>
            </a:r>
            <a:r>
              <a:rPr lang="en-US" sz="1900">
                <a:latin typeface="Arial" panose="020B0604020202020204" pitchFamily="34" charset="0"/>
                <a:ea typeface="Calibri" panose="020F0502020204030204" pitchFamily="34" charset="0"/>
              </a:rPr>
              <a:t>and how you have integrated them into your practice with the student and </a:t>
            </a:r>
            <a:r>
              <a:rPr lang="en-US" sz="1900">
                <a:latin typeface="Arial" panose="020B0604020202020204" pitchFamily="34" charset="0"/>
                <a:ea typeface="Times New Roman" panose="02020603050405020304" pitchFamily="18" charset="0"/>
              </a:rPr>
              <a:t>into your answers to each of the following 3 questions:</a:t>
            </a:r>
            <a:r>
              <a:rPr lang="en-GB" sz="1900">
                <a:latin typeface="Arial" panose="020B0604020202020204" pitchFamily="34" charset="0"/>
                <a:ea typeface="Times New Roman" panose="02020603050405020304" pitchFamily="18" charset="0"/>
                <a:cs typeface="Times New Roman" panose="02020603050405020304" pitchFamily="18" charset="0"/>
              </a:rPr>
              <a:t> </a:t>
            </a:r>
            <a:endParaRPr lang="en-GB" sz="1900">
              <a:ea typeface="Times New Roman" panose="02020603050405020304" pitchFamily="18" charset="0"/>
              <a:cs typeface="Times New Roman" panose="02020603050405020304" pitchFamily="18" charset="0"/>
            </a:endParaRPr>
          </a:p>
          <a:p>
            <a:pPr>
              <a:defRPr/>
            </a:pPr>
            <a:endParaRPr lang="en-GB" sz="1900">
              <a:ea typeface="Times New Roman" panose="02020603050405020304" pitchFamily="18" charset="0"/>
              <a:cs typeface="Times New Roman" panose="02020603050405020304" pitchFamily="18" charset="0"/>
            </a:endParaRPr>
          </a:p>
          <a:p>
            <a:pPr marL="0" indent="0">
              <a:buNone/>
              <a:defRPr/>
            </a:pPr>
            <a:r>
              <a:rPr lang="en-GB" sz="1900" b="1">
                <a:latin typeface="Arial" panose="020B0604020202020204" pitchFamily="34" charset="0"/>
                <a:ea typeface="Times New Roman" panose="02020603050405020304" pitchFamily="18" charset="0"/>
                <a:cs typeface="Times New Roman" panose="02020603050405020304" pitchFamily="18" charset="0"/>
              </a:rPr>
              <a:t>Please explain how you worked with others to organise an effective learning environment (Domain A).</a:t>
            </a:r>
            <a:endParaRPr lang="en-GB" sz="1900" b="1">
              <a:latin typeface="Calibri" panose="020F0502020204030204" pitchFamily="34" charset="0"/>
              <a:ea typeface="Times New Roman" panose="02020603050405020304" pitchFamily="18" charset="0"/>
              <a:cs typeface="Times New Roman" panose="02020603050405020304" pitchFamily="18" charset="0"/>
            </a:endParaRPr>
          </a:p>
          <a:p>
            <a:pPr marL="685800">
              <a:defRPr/>
            </a:pPr>
            <a:endParaRPr lang="en-GB" sz="1900" b="1">
              <a:latin typeface="Calibri" panose="020F0502020204030204" pitchFamily="34" charset="0"/>
              <a:ea typeface="Times New Roman" panose="02020603050405020304" pitchFamily="18" charset="0"/>
              <a:cs typeface="Times New Roman" panose="02020603050405020304" pitchFamily="18" charset="0"/>
            </a:endParaRPr>
          </a:p>
          <a:p>
            <a:pPr marL="0" indent="0">
              <a:buNone/>
              <a:defRPr/>
            </a:pPr>
            <a:r>
              <a:rPr lang="en-GB" sz="1900" b="1">
                <a:latin typeface="Arial" panose="020B0604020202020204" pitchFamily="34" charset="0"/>
                <a:ea typeface="Times New Roman" panose="02020603050405020304" pitchFamily="18" charset="0"/>
                <a:cs typeface="Times New Roman" panose="02020603050405020304" pitchFamily="18" charset="0"/>
              </a:rPr>
              <a:t>Please explain how you have taught, facilitated and supported learning and professional development in practice (Domain B).</a:t>
            </a:r>
            <a:endParaRPr lang="en-GB" sz="1900" b="1">
              <a:latin typeface="Calibri" panose="020F0502020204030204" pitchFamily="34" charset="0"/>
              <a:ea typeface="Times New Roman" panose="02020603050405020304" pitchFamily="18" charset="0"/>
              <a:cs typeface="Times New Roman" panose="02020603050405020304" pitchFamily="18" charset="0"/>
            </a:endParaRPr>
          </a:p>
          <a:p>
            <a:pPr marL="114300" indent="0">
              <a:buFontTx/>
              <a:buNone/>
              <a:defRPr/>
            </a:pPr>
            <a:endParaRPr lang="en-GB" sz="1900" b="1">
              <a:latin typeface="Calibri" panose="020F0502020204030204" pitchFamily="34" charset="0"/>
              <a:ea typeface="Times New Roman" panose="02020603050405020304" pitchFamily="18" charset="0"/>
              <a:cs typeface="Times New Roman" panose="02020603050405020304" pitchFamily="18" charset="0"/>
            </a:endParaRPr>
          </a:p>
          <a:p>
            <a:pPr marL="0" indent="0">
              <a:buNone/>
              <a:defRPr/>
            </a:pPr>
            <a:r>
              <a:rPr lang="en-GB" sz="1900" b="1">
                <a:latin typeface="Arial" panose="020B0604020202020204" pitchFamily="34" charset="0"/>
                <a:ea typeface="Times New Roman" panose="02020603050405020304" pitchFamily="18" charset="0"/>
                <a:cs typeface="Times New Roman" panose="02020603050405020304" pitchFamily="18" charset="0"/>
              </a:rPr>
              <a:t>Please explain how you have managed the fair and transparent assessment of students in practice (Domain C)</a:t>
            </a:r>
            <a:endParaRPr lang="en-GB" sz="1900" b="1">
              <a:latin typeface="Calibri" panose="020F0502020204030204" pitchFamily="34" charset="0"/>
              <a:ea typeface="Times New Roman" panose="02020603050405020304" pitchFamily="18" charset="0"/>
              <a:cs typeface="Times New Roman" panose="02020603050405020304" pitchFamily="18" charset="0"/>
            </a:endParaRPr>
          </a:p>
          <a:p>
            <a:endParaRPr lang="en-GB" sz="1900"/>
          </a:p>
        </p:txBody>
      </p:sp>
    </p:spTree>
    <p:extLst>
      <p:ext uri="{BB962C8B-B14F-4D97-AF65-F5344CB8AC3E}">
        <p14:creationId xmlns:p14="http://schemas.microsoft.com/office/powerpoint/2010/main" val="1571928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15AE7-2014-D5EB-9EEA-E08B9C307F2E}"/>
              </a:ext>
            </a:extLst>
          </p:cNvPr>
          <p:cNvSpPr txBox="1"/>
          <p:nvPr/>
        </p:nvSpPr>
        <p:spPr>
          <a:xfrm>
            <a:off x="345440" y="552090"/>
            <a:ext cx="11551920" cy="6214469"/>
          </a:xfrm>
          <a:prstGeom prst="rect">
            <a:avLst/>
          </a:prstGeom>
        </p:spPr>
        <p:txBody>
          <a:bodyPr vert="horz" lIns="91440" tIns="45720" rIns="91440" bIns="45720" rtlCol="0" anchor="ctr">
            <a:normAutofit lnSpcReduction="10000"/>
          </a:bodyPr>
          <a:lstStyle/>
          <a:p>
            <a:pPr algn="ctr">
              <a:lnSpc>
                <a:spcPct val="90000"/>
              </a:lnSpc>
              <a:spcAft>
                <a:spcPts val="1000"/>
              </a:spcAft>
            </a:pPr>
            <a:r>
              <a:rPr lang="en-US" sz="2400" b="1" dirty="0">
                <a:solidFill>
                  <a:schemeClr val="accent1"/>
                </a:solidFill>
                <a:effectLst/>
              </a:rPr>
              <a:t>Domain A - </a:t>
            </a:r>
            <a:r>
              <a:rPr lang="en-US" altLang="en-US" sz="2400" b="1" dirty="0">
                <a:solidFill>
                  <a:schemeClr val="accent1"/>
                </a:solidFill>
              </a:rPr>
              <a:t>Working with others to </a:t>
            </a:r>
            <a:r>
              <a:rPr lang="en-US" altLang="en-US" sz="2400" b="1" dirty="0" err="1">
                <a:solidFill>
                  <a:schemeClr val="accent1"/>
                </a:solidFill>
              </a:rPr>
              <a:t>organise</a:t>
            </a:r>
            <a:r>
              <a:rPr lang="en-US" altLang="en-US" sz="2400" b="1" dirty="0">
                <a:solidFill>
                  <a:schemeClr val="accent1"/>
                </a:solidFill>
              </a:rPr>
              <a:t> an effective learning environment</a:t>
            </a:r>
          </a:p>
          <a:p>
            <a:pPr indent="-228600">
              <a:lnSpc>
                <a:spcPct val="90000"/>
              </a:lnSpc>
              <a:buFont typeface="Arial" panose="020B0604020202020204" pitchFamily="34" charset="0"/>
              <a:buChar char="•"/>
              <a:defRPr/>
            </a:pPr>
            <a:endParaRPr lang="en-US" sz="1600" b="1" dirty="0"/>
          </a:p>
          <a:p>
            <a:pPr marL="457200" indent="-228600">
              <a:lnSpc>
                <a:spcPct val="90000"/>
              </a:lnSpc>
              <a:buFont typeface="Arial" panose="020B0604020202020204" pitchFamily="34" charset="0"/>
              <a:buChar char="•"/>
              <a:defRPr/>
            </a:pPr>
            <a:r>
              <a:rPr lang="en-US" dirty="0"/>
              <a:t>Discuss with manager/team prior to a decision being made to accept a student, to think about the team culture, roles and responsibilities?</a:t>
            </a:r>
          </a:p>
          <a:p>
            <a:pPr marL="457200" indent="-228600">
              <a:lnSpc>
                <a:spcPct val="90000"/>
              </a:lnSpc>
              <a:buFont typeface="Arial" panose="020B0604020202020204" pitchFamily="34" charset="0"/>
              <a:buChar char="•"/>
              <a:defRPr/>
            </a:pPr>
            <a:r>
              <a:rPr lang="en-US" dirty="0"/>
              <a:t>Devise and develop learning opportunities  that involved others? (To meet PCFs and SWEPS)</a:t>
            </a:r>
          </a:p>
          <a:p>
            <a:pPr marL="457200" indent="-228600">
              <a:lnSpc>
                <a:spcPct val="90000"/>
              </a:lnSpc>
              <a:buFont typeface="Arial" panose="020B0604020202020204" pitchFamily="34" charset="0"/>
              <a:buChar char="•"/>
              <a:defRPr/>
            </a:pPr>
            <a:r>
              <a:rPr lang="en-US" altLang="en-US" dirty="0"/>
              <a:t>Involve the team/other practitioners in the placement i.e. offering shadowing, co-working?</a:t>
            </a:r>
          </a:p>
          <a:p>
            <a:pPr marL="457200" indent="-228600">
              <a:lnSpc>
                <a:spcPct val="90000"/>
              </a:lnSpc>
              <a:buFont typeface="Arial" panose="020B0604020202020204" pitchFamily="34" charset="0"/>
              <a:buChar char="•"/>
              <a:defRPr/>
            </a:pPr>
            <a:r>
              <a:rPr lang="en-US" altLang="en-US" dirty="0"/>
              <a:t>Plan where the student would be based and how support would be offered?</a:t>
            </a:r>
          </a:p>
          <a:p>
            <a:pPr marL="457200" indent="-228600">
              <a:lnSpc>
                <a:spcPct val="90000"/>
              </a:lnSpc>
              <a:buFont typeface="Arial" panose="020B0604020202020204" pitchFamily="34" charset="0"/>
              <a:buChar char="•"/>
              <a:defRPr/>
            </a:pPr>
            <a:r>
              <a:rPr lang="en-US" dirty="0"/>
              <a:t>Provide opportunities for regular team reflective discussions? How did you help the student learn from others?</a:t>
            </a:r>
          </a:p>
          <a:p>
            <a:pPr marL="457200" indent="-228600">
              <a:lnSpc>
                <a:spcPct val="90000"/>
              </a:lnSpc>
              <a:buFont typeface="Arial" panose="020B0604020202020204" pitchFamily="34" charset="0"/>
              <a:buChar char="•"/>
              <a:defRPr/>
            </a:pPr>
            <a:r>
              <a:rPr lang="en-US" dirty="0"/>
              <a:t>Consider if the student had any form of disability, health condition, caring responsibilities, a job, specific learning needs </a:t>
            </a:r>
            <a:r>
              <a:rPr lang="en-US" dirty="0" err="1"/>
              <a:t>etc</a:t>
            </a:r>
            <a:r>
              <a:rPr lang="en-US" dirty="0"/>
              <a:t>?</a:t>
            </a:r>
          </a:p>
          <a:p>
            <a:pPr marL="457200" indent="-228600">
              <a:lnSpc>
                <a:spcPct val="90000"/>
              </a:lnSpc>
              <a:buFont typeface="Arial" panose="020B0604020202020204" pitchFamily="34" charset="0"/>
              <a:buChar char="•"/>
              <a:defRPr/>
            </a:pPr>
            <a:r>
              <a:rPr lang="en-US" dirty="0"/>
              <a:t>How was the students background and experience, interests acknowledged</a:t>
            </a:r>
          </a:p>
          <a:p>
            <a:pPr marL="457200" indent="-228600">
              <a:lnSpc>
                <a:spcPct val="90000"/>
              </a:lnSpc>
              <a:buFont typeface="Arial" panose="020B0604020202020204" pitchFamily="34" charset="0"/>
              <a:buChar char="•"/>
              <a:defRPr/>
            </a:pPr>
            <a:r>
              <a:rPr lang="en-US" dirty="0"/>
              <a:t>How were the expectations of the placement for both student and PE shared and discussed, was a supervision agreement completed? </a:t>
            </a:r>
          </a:p>
          <a:p>
            <a:pPr marL="457200" indent="-228600">
              <a:lnSpc>
                <a:spcPct val="90000"/>
              </a:lnSpc>
              <a:buFont typeface="Arial" panose="020B0604020202020204" pitchFamily="34" charset="0"/>
              <a:buChar char="•"/>
              <a:defRPr/>
            </a:pPr>
            <a:r>
              <a:rPr lang="en-US" dirty="0"/>
              <a:t>How were the learning opportunities made available and discussed with the student?</a:t>
            </a:r>
          </a:p>
          <a:p>
            <a:pPr marL="457200" indent="-228600">
              <a:lnSpc>
                <a:spcPct val="90000"/>
              </a:lnSpc>
              <a:buFont typeface="Arial" panose="020B0604020202020204" pitchFamily="34" charset="0"/>
              <a:buChar char="•"/>
              <a:defRPr/>
            </a:pPr>
            <a:r>
              <a:rPr lang="en-US" dirty="0"/>
              <a:t>Was dress code, boundaries, confidentiality, mobile phones, use of face book </a:t>
            </a:r>
            <a:r>
              <a:rPr lang="en-US" dirty="0" err="1"/>
              <a:t>etc</a:t>
            </a:r>
            <a:r>
              <a:rPr lang="en-US" dirty="0"/>
              <a:t> discussed?</a:t>
            </a:r>
          </a:p>
          <a:p>
            <a:pPr marL="457200" indent="-228600">
              <a:lnSpc>
                <a:spcPct val="90000"/>
              </a:lnSpc>
              <a:buFont typeface="Arial" panose="020B0604020202020204" pitchFamily="34" charset="0"/>
              <a:buChar char="•"/>
              <a:defRPr/>
            </a:pPr>
            <a:r>
              <a:rPr lang="en-US" dirty="0"/>
              <a:t>What did induction look like and how was it communicated to the student and were they involved in the process?</a:t>
            </a:r>
          </a:p>
          <a:p>
            <a:pPr marL="457200" indent="-228600">
              <a:lnSpc>
                <a:spcPct val="90000"/>
              </a:lnSpc>
              <a:buFont typeface="Arial" panose="020B0604020202020204" pitchFamily="34" charset="0"/>
              <a:buChar char="•"/>
              <a:defRPr/>
            </a:pPr>
            <a:r>
              <a:rPr lang="en-US" dirty="0"/>
              <a:t>Were training opportunities offered, access to RIP </a:t>
            </a:r>
            <a:r>
              <a:rPr lang="en-US" dirty="0" err="1"/>
              <a:t>etc</a:t>
            </a:r>
            <a:r>
              <a:rPr lang="en-US" dirty="0"/>
              <a:t>?</a:t>
            </a:r>
          </a:p>
          <a:p>
            <a:pPr marL="457200" indent="-228600">
              <a:lnSpc>
                <a:spcPct val="90000"/>
              </a:lnSpc>
              <a:buFont typeface="Arial" panose="020B0604020202020204" pitchFamily="34" charset="0"/>
              <a:buChar char="•"/>
              <a:defRPr/>
            </a:pPr>
            <a:r>
              <a:rPr lang="en-US" dirty="0"/>
              <a:t>Were learning styles discussed?</a:t>
            </a:r>
          </a:p>
          <a:p>
            <a:pPr marL="457200" indent="-228600">
              <a:lnSpc>
                <a:spcPct val="90000"/>
              </a:lnSpc>
              <a:buFont typeface="Arial" panose="020B0604020202020204" pitchFamily="34" charset="0"/>
              <a:buChar char="•"/>
              <a:defRPr/>
            </a:pPr>
            <a:r>
              <a:rPr lang="en-US" altLang="en-US" dirty="0"/>
              <a:t>Who was responsible for giving work to the student and how was it done?</a:t>
            </a:r>
          </a:p>
          <a:p>
            <a:pPr marL="457200" indent="-228600">
              <a:lnSpc>
                <a:spcPct val="90000"/>
              </a:lnSpc>
              <a:buFont typeface="Arial" panose="020B0604020202020204" pitchFamily="34" charset="0"/>
              <a:buChar char="•"/>
              <a:defRPr/>
            </a:pPr>
            <a:r>
              <a:rPr lang="en-US" altLang="en-US" dirty="0"/>
              <a:t>How was the work monitored, reviewed and managed</a:t>
            </a:r>
          </a:p>
          <a:p>
            <a:pPr marL="457200" indent="-228600">
              <a:lnSpc>
                <a:spcPct val="90000"/>
              </a:lnSpc>
              <a:buFont typeface="Arial" panose="020B0604020202020204" pitchFamily="34" charset="0"/>
              <a:buChar char="•"/>
              <a:defRPr/>
            </a:pPr>
            <a:r>
              <a:rPr lang="en-US" altLang="en-US" dirty="0"/>
              <a:t>How did observational/shadowing opportunities take place</a:t>
            </a:r>
          </a:p>
          <a:p>
            <a:pPr marL="457200" indent="-228600">
              <a:lnSpc>
                <a:spcPct val="90000"/>
              </a:lnSpc>
              <a:buFont typeface="Arial" panose="020B0604020202020204" pitchFamily="34" charset="0"/>
              <a:buChar char="•"/>
              <a:defRPr/>
            </a:pPr>
            <a:r>
              <a:rPr lang="en-US" altLang="en-US" dirty="0"/>
              <a:t>Was the student protected in terms of work-load</a:t>
            </a:r>
          </a:p>
          <a:p>
            <a:pPr marL="457200" indent="-228600">
              <a:lnSpc>
                <a:spcPct val="90000"/>
              </a:lnSpc>
              <a:buFont typeface="Arial" panose="020B0604020202020204" pitchFamily="34" charset="0"/>
              <a:buChar char="•"/>
              <a:defRPr/>
            </a:pPr>
            <a:r>
              <a:rPr lang="en-US" altLang="en-US" dirty="0"/>
              <a:t>How did the student evidence work and their reflection and learning</a:t>
            </a:r>
          </a:p>
          <a:p>
            <a:pPr marL="457200" indent="-228600">
              <a:lnSpc>
                <a:spcPct val="90000"/>
              </a:lnSpc>
              <a:buFont typeface="Arial" panose="020B0604020202020204" pitchFamily="34" charset="0"/>
              <a:buChar char="•"/>
              <a:defRPr/>
            </a:pPr>
            <a:r>
              <a:rPr lang="en-US" altLang="en-US" dirty="0"/>
              <a:t>Were yours and the student  expectations regularly reviewed and the working environment discussed</a:t>
            </a:r>
          </a:p>
          <a:p>
            <a:pPr marL="457200" indent="-228600">
              <a:lnSpc>
                <a:spcPct val="90000"/>
              </a:lnSpc>
              <a:buFont typeface="Arial" panose="020B0604020202020204" pitchFamily="34" charset="0"/>
              <a:buChar char="•"/>
              <a:defRPr/>
            </a:pPr>
            <a:endParaRPr lang="en-US" sz="1200" dirty="0"/>
          </a:p>
          <a:p>
            <a:pPr indent="-228600">
              <a:lnSpc>
                <a:spcPct val="90000"/>
              </a:lnSpc>
              <a:buFont typeface="Arial" panose="020B0604020202020204" pitchFamily="34" charset="0"/>
              <a:buChar char="•"/>
              <a:defRPr/>
            </a:pPr>
            <a:endParaRPr lang="en-US" sz="1200" b="1" dirty="0"/>
          </a:p>
          <a:p>
            <a:pPr marL="457200" indent="-228600">
              <a:lnSpc>
                <a:spcPct val="90000"/>
              </a:lnSpc>
              <a:buFont typeface="Arial" panose="020B0604020202020204" pitchFamily="34" charset="0"/>
              <a:buChar char="•"/>
              <a:defRPr/>
            </a:pPr>
            <a:endParaRPr lang="en-US" sz="1200" dirty="0"/>
          </a:p>
          <a:p>
            <a:pPr indent="-228600">
              <a:lnSpc>
                <a:spcPct val="90000"/>
              </a:lnSpc>
              <a:spcAft>
                <a:spcPts val="1000"/>
              </a:spcAft>
              <a:buFont typeface="Arial" panose="020B0604020202020204" pitchFamily="34" charset="0"/>
              <a:buChar char="•"/>
            </a:pPr>
            <a:endParaRPr lang="en-US" sz="1200" dirty="0">
              <a:effectLst/>
            </a:endParaRPr>
          </a:p>
        </p:txBody>
      </p:sp>
    </p:spTree>
    <p:extLst>
      <p:ext uri="{BB962C8B-B14F-4D97-AF65-F5344CB8AC3E}">
        <p14:creationId xmlns:p14="http://schemas.microsoft.com/office/powerpoint/2010/main" val="426633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407AE-3046-4219-978A-222F62F974E2}"/>
              </a:ext>
            </a:extLst>
          </p:cNvPr>
          <p:cNvSpPr txBox="1"/>
          <p:nvPr/>
        </p:nvSpPr>
        <p:spPr>
          <a:xfrm>
            <a:off x="335280" y="36020"/>
            <a:ext cx="11338560" cy="7736380"/>
          </a:xfrm>
          <a:prstGeom prst="rect">
            <a:avLst/>
          </a:prstGeom>
        </p:spPr>
        <p:txBody>
          <a:bodyPr vert="horz" lIns="91440" tIns="45720" rIns="91440" bIns="45720" rtlCol="0">
            <a:normAutofit/>
          </a:bodyPr>
          <a:lstStyle/>
          <a:p>
            <a:pPr algn="ctr">
              <a:lnSpc>
                <a:spcPct val="90000"/>
              </a:lnSpc>
              <a:spcAft>
                <a:spcPts val="1000"/>
              </a:spcAft>
            </a:pPr>
            <a:r>
              <a:rPr lang="en-US" sz="3200" b="1" dirty="0">
                <a:solidFill>
                  <a:schemeClr val="accent1"/>
                </a:solidFill>
                <a:effectLst/>
              </a:rPr>
              <a:t>Domain B –</a:t>
            </a:r>
            <a:r>
              <a:rPr lang="en-GB" altLang="en-US" sz="3200" b="1" dirty="0">
                <a:solidFill>
                  <a:schemeClr val="accent1"/>
                </a:solidFill>
              </a:rPr>
              <a:t>Teaching, facilitating and supporting learning and professional development in practice</a:t>
            </a:r>
            <a:endParaRPr lang="en-US" sz="3200" b="1" dirty="0">
              <a:solidFill>
                <a:schemeClr val="accent1"/>
              </a:solidFill>
              <a:effectLst/>
            </a:endParaRPr>
          </a:p>
          <a:p>
            <a:pPr marL="342900" indent="-342900">
              <a:buFont typeface="Arial" panose="020B0604020202020204" pitchFamily="34" charset="0"/>
              <a:buChar char="•"/>
            </a:pPr>
            <a:endParaRPr lang="en-GB" altLang="en-US" dirty="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GB" altLang="en-US" dirty="0">
                <a:ea typeface="Times New Roman" panose="02020603050405020304" pitchFamily="18" charset="0"/>
                <a:cs typeface="Calibri" panose="020F0502020204030204" pitchFamily="34" charset="0"/>
              </a:rPr>
              <a:t>How have you demonstrated and shared expertise in your role? </a:t>
            </a:r>
            <a:r>
              <a:rPr lang="en-GB" altLang="en-US" dirty="0" err="1">
                <a:ea typeface="Times New Roman" panose="02020603050405020304" pitchFamily="18" charset="0"/>
                <a:cs typeface="Calibri" panose="020F0502020204030204" pitchFamily="34" charset="0"/>
              </a:rPr>
              <a:t>i.e</a:t>
            </a:r>
            <a:r>
              <a:rPr lang="en-GB" altLang="en-US" dirty="0">
                <a:ea typeface="Times New Roman" panose="02020603050405020304" pitchFamily="18" charset="0"/>
                <a:cs typeface="Calibri" panose="020F0502020204030204" pitchFamily="34" charset="0"/>
              </a:rPr>
              <a:t>  knowledge of contemporary issues in research and policy, legislation and practice?</a:t>
            </a:r>
          </a:p>
          <a:p>
            <a:pPr marL="342900" indent="-342900">
              <a:buFont typeface="Arial" panose="020B0604020202020204" pitchFamily="34" charset="0"/>
              <a:buChar char="•"/>
            </a:pPr>
            <a:r>
              <a:rPr lang="en-GB" altLang="en-US" dirty="0">
                <a:ea typeface="Times New Roman" panose="02020603050405020304" pitchFamily="18" charset="0"/>
                <a:cs typeface="Calibri" panose="020F0502020204030204" pitchFamily="34" charset="0"/>
              </a:rPr>
              <a:t>How did you teach and support the learning of relevant social work knowledge and research, and the integration of theory and research in practice?</a:t>
            </a:r>
          </a:p>
          <a:p>
            <a:pPr marL="342900" indent="-342900">
              <a:buFont typeface="Arial" panose="020B0604020202020204" pitchFamily="34" charset="0"/>
              <a:buChar char="•"/>
            </a:pPr>
            <a:r>
              <a:rPr lang="en-GB" altLang="en-US" dirty="0">
                <a:ea typeface="Times New Roman" panose="02020603050405020304" pitchFamily="18" charset="0"/>
                <a:cs typeface="Calibri" panose="020F0502020204030204" pitchFamily="34" charset="0"/>
              </a:rPr>
              <a:t>Did you discuss and plan with the student the learning and assessment programme, the student’s particular needs and capabilities and how to meet those needs?</a:t>
            </a:r>
          </a:p>
          <a:p>
            <a:pPr marL="342900" indent="-342900">
              <a:buFont typeface="Arial" panose="020B0604020202020204" pitchFamily="34" charset="0"/>
              <a:buChar char="•"/>
            </a:pPr>
            <a:r>
              <a:rPr lang="en-GB" altLang="en-US" dirty="0">
                <a:ea typeface="Times New Roman" panose="02020603050405020304" pitchFamily="18" charset="0"/>
                <a:cs typeface="Calibri" panose="020F0502020204030204" pitchFamily="34" charset="0"/>
              </a:rPr>
              <a:t>How did you make sound reasoned judgements about the level of work the student could be allocated, and the support required to achieve both learning and work goals?</a:t>
            </a:r>
          </a:p>
          <a:p>
            <a:pPr marL="342900" indent="-342900">
              <a:buFont typeface="Arial" panose="020B0604020202020204" pitchFamily="34" charset="0"/>
              <a:buChar char="•"/>
            </a:pPr>
            <a:r>
              <a:rPr lang="en-GB" altLang="en-US" dirty="0">
                <a:ea typeface="Times New Roman" panose="02020603050405020304" pitchFamily="18" charset="0"/>
                <a:cs typeface="Calibri" panose="020F0502020204030204" pitchFamily="34" charset="0"/>
              </a:rPr>
              <a:t>How did you demonstrate an understanding of, and critical engagement with theories, to make professional educational judgements about the students needs and how to meet them?</a:t>
            </a:r>
          </a:p>
          <a:p>
            <a:pPr marL="342900" indent="-342900">
              <a:buFont typeface="Arial" panose="020B0604020202020204" pitchFamily="34" charset="0"/>
              <a:buChar char="•"/>
            </a:pPr>
            <a:r>
              <a:rPr lang="en-GB" altLang="en-US" dirty="0">
                <a:ea typeface="Times New Roman" panose="02020603050405020304" pitchFamily="18" charset="0"/>
                <a:cs typeface="Calibri" panose="020F0502020204030204" pitchFamily="34" charset="0"/>
              </a:rPr>
              <a:t>How have you helped your student to understand their own learning processes and to develop different models and strategies for critical reflection and analysis?</a:t>
            </a:r>
          </a:p>
          <a:p>
            <a:pPr marL="342900" indent="-342900" algn="just">
              <a:lnSpc>
                <a:spcPct val="115000"/>
              </a:lnSpc>
              <a:spcAft>
                <a:spcPts val="0"/>
              </a:spcAft>
              <a:buFont typeface="Arial" panose="020B0604020202020204" pitchFamily="34" charset="0"/>
              <a:buChar char="•"/>
              <a:tabLst>
                <a:tab pos="408940" algn="l"/>
              </a:tabLst>
              <a:defRPr/>
            </a:pPr>
            <a:r>
              <a:rPr lang="en-GB" dirty="0">
                <a:ea typeface="Times New Roman" panose="02020603050405020304" pitchFamily="18" charset="0"/>
                <a:cs typeface="Arial" panose="020B0604020202020204" pitchFamily="34" charset="0"/>
              </a:rPr>
              <a:t>How did you establish a climate for reflection, including clarifying with the student why reflection is important. </a:t>
            </a:r>
          </a:p>
          <a:p>
            <a:pPr marL="342900" indent="-342900" algn="just">
              <a:lnSpc>
                <a:spcPct val="115000"/>
              </a:lnSpc>
              <a:spcAft>
                <a:spcPts val="0"/>
              </a:spcAft>
              <a:buFont typeface="Arial" panose="020B0604020202020204" pitchFamily="34" charset="0"/>
              <a:buChar char="•"/>
              <a:tabLst>
                <a:tab pos="-630555" algn="l"/>
                <a:tab pos="-450215" algn="l"/>
              </a:tabLst>
              <a:defRPr/>
            </a:pPr>
            <a:r>
              <a:rPr lang="en-GB" dirty="0">
                <a:ea typeface="Times New Roman" panose="02020603050405020304" pitchFamily="18" charset="0"/>
                <a:cs typeface="Arial" panose="020B0604020202020204" pitchFamily="34" charset="0"/>
              </a:rPr>
              <a:t>Did you use supervision to discuss and share the students reflective log</a:t>
            </a:r>
          </a:p>
          <a:p>
            <a:pPr marL="342900" indent="-342900" algn="just">
              <a:lnSpc>
                <a:spcPct val="115000"/>
              </a:lnSpc>
              <a:spcAft>
                <a:spcPts val="0"/>
              </a:spcAft>
              <a:buFont typeface="Arial" panose="020B0604020202020204" pitchFamily="34" charset="0"/>
              <a:buChar char="•"/>
              <a:tabLst>
                <a:tab pos="-630555" algn="l"/>
                <a:tab pos="-450215" algn="l"/>
              </a:tabLst>
              <a:defRPr/>
            </a:pPr>
            <a:r>
              <a:rPr lang="en-GB" dirty="0">
                <a:ea typeface="Times New Roman" panose="02020603050405020304" pitchFamily="18" charset="0"/>
                <a:cs typeface="Arial" panose="020B0604020202020204" pitchFamily="34" charset="0"/>
              </a:rPr>
              <a:t>Did you use reflective questions and prompts.</a:t>
            </a:r>
            <a:endParaRPr lang="en-GB" dirty="0">
              <a:ea typeface="SimSun" panose="02010600030101010101" pitchFamily="2" charset="-122"/>
              <a:cs typeface="Arial" panose="020B0604020202020204" pitchFamily="34" charset="0"/>
            </a:endParaRPr>
          </a:p>
          <a:p>
            <a:pPr marL="342900" indent="-342900" algn="just">
              <a:lnSpc>
                <a:spcPct val="115000"/>
              </a:lnSpc>
              <a:spcAft>
                <a:spcPts val="0"/>
              </a:spcAft>
              <a:buFont typeface="Arial" panose="020B0604020202020204" pitchFamily="34" charset="0"/>
              <a:buChar char="•"/>
              <a:tabLst>
                <a:tab pos="408940" algn="l"/>
              </a:tabLst>
              <a:defRPr/>
            </a:pPr>
            <a:r>
              <a:rPr lang="en-GB" dirty="0">
                <a:ea typeface="Times New Roman" panose="02020603050405020304" pitchFamily="18" charset="0"/>
                <a:cs typeface="Arial" panose="020B0604020202020204" pitchFamily="34" charset="0"/>
              </a:rPr>
              <a:t>Did you give the student tools to use and examples of models of ‘structured reflection’.</a:t>
            </a:r>
          </a:p>
          <a:p>
            <a:pPr marL="342900" indent="-342900" algn="just">
              <a:lnSpc>
                <a:spcPct val="115000"/>
              </a:lnSpc>
              <a:spcAft>
                <a:spcPts val="0"/>
              </a:spcAft>
              <a:buFont typeface="Arial" panose="020B0604020202020204" pitchFamily="34" charset="0"/>
              <a:buChar char="•"/>
              <a:tabLst>
                <a:tab pos="408940" algn="l"/>
              </a:tabLst>
              <a:defRPr/>
            </a:pPr>
            <a:r>
              <a:rPr lang="en-GB" dirty="0">
                <a:ea typeface="SimSun" panose="02010600030101010101" pitchFamily="2" charset="-122"/>
                <a:cs typeface="Arial" panose="020B0604020202020204" pitchFamily="34" charset="0"/>
              </a:rPr>
              <a:t>How did you provides a forum to inform, evaluate, assess and encourage the student</a:t>
            </a:r>
          </a:p>
          <a:p>
            <a:pPr marL="342900" indent="-342900">
              <a:buFont typeface="Arial" panose="020B0604020202020204" pitchFamily="34" charset="0"/>
              <a:buChar char="•"/>
            </a:pPr>
            <a:endParaRPr lang="en-GB" altLang="en-US" sz="2000" dirty="0">
              <a:ea typeface="Times New Roman" panose="02020603050405020304" pitchFamily="18" charset="0"/>
              <a:cs typeface="Calibri" panose="020F0502020204030204" pitchFamily="34" charset="0"/>
            </a:endParaRPr>
          </a:p>
          <a:p>
            <a:pPr>
              <a:lnSpc>
                <a:spcPct val="90000"/>
              </a:lnSpc>
              <a:spcAft>
                <a:spcPts val="1000"/>
              </a:spcAft>
            </a:pPr>
            <a:endParaRPr lang="en-GB" sz="2000" dirty="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endParaRPr lang="en-GB" sz="2000" dirty="0">
              <a:cs typeface="Arial" panose="020B0604020202020204" pitchFamily="34" charset="0"/>
            </a:endParaRP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400" dirty="0"/>
          </a:p>
          <a:p>
            <a:pPr algn="ctr">
              <a:lnSpc>
                <a:spcPct val="90000"/>
              </a:lnSpc>
              <a:spcAft>
                <a:spcPts val="1000"/>
              </a:spcAft>
            </a:pPr>
            <a:endParaRPr lang="en-US" sz="2800" dirty="0">
              <a:effectLst/>
            </a:endParaRPr>
          </a:p>
        </p:txBody>
      </p:sp>
    </p:spTree>
    <p:extLst>
      <p:ext uri="{BB962C8B-B14F-4D97-AF65-F5344CB8AC3E}">
        <p14:creationId xmlns:p14="http://schemas.microsoft.com/office/powerpoint/2010/main" val="3157434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16A292-4398-27AC-271C-24201D70D974}"/>
              </a:ext>
            </a:extLst>
          </p:cNvPr>
          <p:cNvSpPr txBox="1"/>
          <p:nvPr/>
        </p:nvSpPr>
        <p:spPr>
          <a:xfrm>
            <a:off x="396241" y="243840"/>
            <a:ext cx="11115040" cy="6106160"/>
          </a:xfrm>
          <a:prstGeom prst="rect">
            <a:avLst/>
          </a:prstGeom>
        </p:spPr>
        <p:txBody>
          <a:bodyPr vert="horz" lIns="91440" tIns="45720" rIns="91440" bIns="45720" rtlCol="0">
            <a:normAutofit fontScale="92500" lnSpcReduction="10000"/>
          </a:bodyPr>
          <a:lstStyle/>
          <a:p>
            <a:pPr algn="ctr">
              <a:lnSpc>
                <a:spcPct val="90000"/>
              </a:lnSpc>
              <a:spcAft>
                <a:spcPts val="1000"/>
              </a:spcAft>
            </a:pPr>
            <a:r>
              <a:rPr lang="en-US" sz="3200" b="1" dirty="0">
                <a:solidFill>
                  <a:schemeClr val="accent1"/>
                </a:solidFill>
                <a:effectLst/>
              </a:rPr>
              <a:t>Domain C – </a:t>
            </a:r>
            <a:r>
              <a:rPr lang="en-US" altLang="en-US" sz="3200" b="1" dirty="0">
                <a:solidFill>
                  <a:schemeClr val="accent1"/>
                </a:solidFill>
                <a:cs typeface="Calibri" panose="020F0502020204030204" pitchFamily="34" charset="0"/>
              </a:rPr>
              <a:t>Manage the fair and transparent assessment of students in practice</a:t>
            </a:r>
          </a:p>
          <a:p>
            <a:pPr marL="342900" indent="-342900">
              <a:buFont typeface="Arial" panose="020B0604020202020204" pitchFamily="34" charset="0"/>
              <a:buChar char="•"/>
            </a:pPr>
            <a:endParaRPr lang="en-GB" altLang="en-US" sz="2000" dirty="0">
              <a:latin typeface="Aptos" panose="020B0004020202020204" pitchFamily="34" charset="0"/>
              <a:cs typeface="Calibri" panose="020F0502020204030204" pitchFamily="34" charset="0"/>
            </a:endParaRPr>
          </a:p>
          <a:p>
            <a:pPr marL="342900" indent="-342900">
              <a:buFont typeface="Arial" panose="020B0604020202020204" pitchFamily="34" charset="0"/>
              <a:buChar char="•"/>
            </a:pPr>
            <a:r>
              <a:rPr lang="en-GB" altLang="en-US" sz="2000" dirty="0">
                <a:latin typeface="Aptos" panose="020B0004020202020204" pitchFamily="34" charset="0"/>
                <a:cs typeface="Calibri" panose="020F0502020204030204" pitchFamily="34" charset="0"/>
              </a:rPr>
              <a:t>How have you ensured that holistic assessment decisions are the outcome of informed evidence-based judgements, drawing on evidence which is relevant, valid, reliable and sufficient and clearly explained the decisions to students?</a:t>
            </a:r>
          </a:p>
          <a:p>
            <a:pPr marL="342900" indent="-342900">
              <a:buFont typeface="Arial" panose="020B0604020202020204" pitchFamily="34" charset="0"/>
              <a:buChar char="•"/>
            </a:pPr>
            <a:r>
              <a:rPr lang="en-GB" altLang="en-US" sz="2000" dirty="0">
                <a:latin typeface="Aptos" panose="020B0004020202020204" pitchFamily="34" charset="0"/>
                <a:cs typeface="Calibri" panose="020F0502020204030204" pitchFamily="34" charset="0"/>
              </a:rPr>
              <a:t>How did you assess practice to the PCFs and SWEPS?</a:t>
            </a:r>
          </a:p>
          <a:p>
            <a:pPr marL="342900" indent="-342900">
              <a:buFont typeface="Arial" panose="020B0604020202020204" pitchFamily="34" charset="0"/>
              <a:buChar char="•"/>
            </a:pPr>
            <a:r>
              <a:rPr lang="en-GB" altLang="en-US" sz="2000" dirty="0">
                <a:latin typeface="Aptos" panose="020B0004020202020204" pitchFamily="34" charset="0"/>
                <a:ea typeface="Times New Roman" panose="02020603050405020304" pitchFamily="18" charset="0"/>
                <a:cs typeface="Calibri" panose="020F0502020204030204" pitchFamily="34" charset="0"/>
              </a:rPr>
              <a:t>How have you encouraged your student to self-evaluate and seek service users, carers and work based colleagues feedback?</a:t>
            </a:r>
          </a:p>
          <a:p>
            <a:pPr marL="342900" indent="-342900">
              <a:buFont typeface="Arial" panose="020B0604020202020204" pitchFamily="34" charset="0"/>
              <a:buChar char="•"/>
            </a:pPr>
            <a:r>
              <a:rPr lang="en-GB" altLang="en-US" sz="2000" dirty="0">
                <a:latin typeface="Aptos" panose="020B0004020202020204" pitchFamily="34" charset="0"/>
                <a:ea typeface="Times New Roman" panose="02020603050405020304" pitchFamily="18" charset="0"/>
                <a:cs typeface="Calibri" panose="020F0502020204030204" pitchFamily="34" charset="0"/>
              </a:rPr>
              <a:t>How have you provided timely, honest and constructive feedback on your students performance in an appropriate format? </a:t>
            </a:r>
          </a:p>
          <a:p>
            <a:pPr marL="342900" indent="-342900">
              <a:buFont typeface="Arial" panose="020B0604020202020204" pitchFamily="34" charset="0"/>
              <a:buChar char="•"/>
            </a:pPr>
            <a:r>
              <a:rPr lang="en-GB" altLang="en-US" sz="2000" dirty="0">
                <a:latin typeface="Aptos" panose="020B0004020202020204" pitchFamily="34" charset="0"/>
                <a:cs typeface="Calibri" panose="020F0502020204030204" pitchFamily="34" charset="0"/>
              </a:rPr>
              <a:t>How did you make sure that the student had a clear understanding of what you expected – and how it would be measured, judged and recorded?</a:t>
            </a:r>
          </a:p>
          <a:p>
            <a:pPr marL="342900" indent="-342900">
              <a:buFont typeface="Arial" panose="020B0604020202020204" pitchFamily="34" charset="0"/>
              <a:buChar char="•"/>
            </a:pPr>
            <a:r>
              <a:rPr lang="en-GB" altLang="en-US" sz="2000" dirty="0">
                <a:latin typeface="Aptos" panose="020B0004020202020204" pitchFamily="34" charset="0"/>
                <a:ea typeface="Times New Roman" panose="02020603050405020304" pitchFamily="18" charset="0"/>
                <a:cs typeface="Calibri" panose="020F0502020204030204" pitchFamily="34" charset="0"/>
              </a:rPr>
              <a:t>How have you reviewed student progress throughout the assessment process, identifying strengths and any areas requiring improvement.</a:t>
            </a:r>
          </a:p>
          <a:p>
            <a:pPr marL="342900" indent="-342900">
              <a:buFont typeface="Arial" panose="020B0604020202020204" pitchFamily="34" charset="0"/>
              <a:buChar char="•"/>
            </a:pPr>
            <a:r>
              <a:rPr lang="en-GB" altLang="en-US" sz="2000" dirty="0">
                <a:latin typeface="Aptos" panose="020B0004020202020204" pitchFamily="34" charset="0"/>
                <a:ea typeface="Times New Roman" panose="02020603050405020304" pitchFamily="18" charset="0"/>
                <a:cs typeface="Calibri" panose="020F0502020204030204" pitchFamily="34" charset="0"/>
              </a:rPr>
              <a:t>How have you ensured that all assessment decisions, and the supporting evidence, are documented and recorded according to the required standard. </a:t>
            </a:r>
          </a:p>
          <a:p>
            <a:pPr marL="342900" indent="-342900">
              <a:buFont typeface="Arial" panose="020B0604020202020204" pitchFamily="34" charset="0"/>
              <a:buChar char="•"/>
            </a:pPr>
            <a:r>
              <a:rPr lang="en-GB" altLang="en-US" sz="2000" dirty="0">
                <a:latin typeface="Aptos" panose="020B0004020202020204" pitchFamily="34" charset="0"/>
                <a:ea typeface="Times New Roman" panose="02020603050405020304" pitchFamily="18" charset="0"/>
                <a:cs typeface="Calibri" panose="020F0502020204030204" pitchFamily="34" charset="0"/>
              </a:rPr>
              <a:t>How have you engaged your student in the design, planning and implementation of methods to assess their performance against the appropriate standards.</a:t>
            </a:r>
          </a:p>
          <a:p>
            <a:pPr marL="342900" indent="-342900">
              <a:buFont typeface="Arial" panose="020B0604020202020204" pitchFamily="34" charset="0"/>
              <a:buChar char="•"/>
            </a:pPr>
            <a:r>
              <a:rPr lang="en-GB" altLang="en-US" sz="2000" dirty="0">
                <a:latin typeface="Aptos" panose="020B0004020202020204" pitchFamily="34" charset="0"/>
                <a:ea typeface="Times New Roman" panose="02020603050405020304" pitchFamily="18" charset="0"/>
                <a:cs typeface="Calibri" panose="020F0502020204030204" pitchFamily="34" charset="0"/>
              </a:rPr>
              <a:t>How have you ensured that disagreements about assessment judgments and complaints made about the assessment process are managed</a:t>
            </a:r>
          </a:p>
          <a:p>
            <a:pPr marL="342900" indent="-342900">
              <a:buFont typeface="Arial" panose="020B0604020202020204" pitchFamily="34" charset="0"/>
              <a:buChar char="•"/>
            </a:pPr>
            <a:endParaRPr lang="en-GB" altLang="en-US" sz="2000" dirty="0">
              <a:latin typeface="Aptos" panose="020B0004020202020204" pitchFamily="34" charset="0"/>
              <a:cs typeface="Calibri" panose="020F0502020204030204" pitchFamily="34" charset="0"/>
            </a:endParaRPr>
          </a:p>
          <a:p>
            <a:pPr>
              <a:lnSpc>
                <a:spcPct val="90000"/>
              </a:lnSpc>
              <a:spcAft>
                <a:spcPts val="1000"/>
              </a:spcAft>
            </a:pPr>
            <a:endParaRPr lang="en-GB" altLang="en-US" sz="3200" b="1" dirty="0">
              <a:solidFill>
                <a:schemeClr val="accent1"/>
              </a:solidFill>
            </a:endParaRPr>
          </a:p>
          <a:p>
            <a:pPr algn="ctr">
              <a:lnSpc>
                <a:spcPct val="90000"/>
              </a:lnSpc>
              <a:spcAft>
                <a:spcPts val="1000"/>
              </a:spcAft>
            </a:pPr>
            <a:endParaRPr lang="en-US" sz="3200" b="1" dirty="0">
              <a:solidFill>
                <a:schemeClr val="accent1"/>
              </a:solidFill>
              <a:effectLst/>
            </a:endParaRPr>
          </a:p>
          <a:p>
            <a:pPr algn="ctr">
              <a:lnSpc>
                <a:spcPct val="90000"/>
              </a:lnSpc>
              <a:spcAft>
                <a:spcPts val="1000"/>
              </a:spcAft>
            </a:pPr>
            <a:endParaRPr lang="en-US" sz="2800" dirty="0">
              <a:effectLst/>
            </a:endParaRPr>
          </a:p>
        </p:txBody>
      </p:sp>
    </p:spTree>
    <p:extLst>
      <p:ext uri="{BB962C8B-B14F-4D97-AF65-F5344CB8AC3E}">
        <p14:creationId xmlns:p14="http://schemas.microsoft.com/office/powerpoint/2010/main" val="157580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5CCE-DE49-B5FE-15CE-47F6053363F7}"/>
              </a:ext>
            </a:extLst>
          </p:cNvPr>
          <p:cNvSpPr txBox="1">
            <a:spLocks noChangeArrowheads="1"/>
          </p:cNvSpPr>
          <p:nvPr/>
        </p:nvSpPr>
        <p:spPr>
          <a:xfrm>
            <a:off x="107949" y="404813"/>
            <a:ext cx="11418303" cy="1511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200" b="1" dirty="0">
                <a:solidFill>
                  <a:schemeClr val="accent1"/>
                </a:solidFill>
                <a:latin typeface="+mn-lt"/>
              </a:rPr>
              <a:t>Triangulation in Holistic Assessment</a:t>
            </a:r>
            <a:br>
              <a:rPr lang="en-GB" altLang="en-US" sz="2000" dirty="0">
                <a:solidFill>
                  <a:srgbClr val="000000"/>
                </a:solidFill>
              </a:rPr>
            </a:br>
            <a:br>
              <a:rPr lang="en-GB" altLang="en-US" sz="2400" dirty="0">
                <a:solidFill>
                  <a:srgbClr val="000000"/>
                </a:solidFill>
              </a:rPr>
            </a:br>
            <a:r>
              <a:rPr lang="en-GB" altLang="en-US" sz="2000" dirty="0">
                <a:solidFill>
                  <a:srgbClr val="000000"/>
                </a:solidFill>
                <a:latin typeface="+mn-lt"/>
              </a:rPr>
              <a:t>Triangulated evidence is collected from more than one source and over a period of time. </a:t>
            </a:r>
            <a:r>
              <a:rPr lang="en-GB" altLang="en-US" sz="2000" dirty="0">
                <a:latin typeface="+mn-lt"/>
                <a:cs typeface="Times New Roman" panose="02020603050405020304" pitchFamily="18" charset="0"/>
              </a:rPr>
              <a:t>This means offering a range of learning opportunities and using a variety of assessment methods and involving several people in the assessment.</a:t>
            </a:r>
            <a:endParaRPr lang="en-GB" altLang="en-US" sz="1600" dirty="0">
              <a:latin typeface="+mn-lt"/>
            </a:endParaRPr>
          </a:p>
        </p:txBody>
      </p:sp>
      <p:pic>
        <p:nvPicPr>
          <p:cNvPr id="3" name="Picture 2">
            <a:extLst>
              <a:ext uri="{FF2B5EF4-FFF2-40B4-BE49-F238E27FC236}">
                <a16:creationId xmlns:a16="http://schemas.microsoft.com/office/drawing/2014/main" id="{29DC9A8D-F919-AE3B-7EC5-BC77DC9FA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12" y="2029985"/>
            <a:ext cx="7127875"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5" descr="A cartoon of a person reaching out">
            <a:extLst>
              <a:ext uri="{FF2B5EF4-FFF2-40B4-BE49-F238E27FC236}">
                <a16:creationId xmlns:a16="http://schemas.microsoft.com/office/drawing/2014/main" id="{3D3CBC77-3AA3-0D6C-3531-9824F477603A}"/>
              </a:ext>
            </a:extLst>
          </p:cNvPr>
          <p:cNvPicPr>
            <a:picLocks noChangeAspect="1"/>
          </p:cNvPicPr>
          <p:nvPr/>
        </p:nvPicPr>
        <p:blipFill>
          <a:blip r:embed="rId4"/>
          <a:srcRect l="13364" r="8772" b="-1"/>
          <a:stretch/>
        </p:blipFill>
        <p:spPr>
          <a:xfrm>
            <a:off x="6991641" y="2225407"/>
            <a:ext cx="4141760" cy="3667394"/>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883571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7036168-AC26-B09A-761F-536632FBF02A}"/>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r>
              <a:rPr lang="en-US" sz="3600" kern="1200" dirty="0">
                <a:solidFill>
                  <a:srgbClr val="FFFFFF"/>
                </a:solidFill>
                <a:latin typeface="+mj-lt"/>
                <a:ea typeface="+mj-ea"/>
                <a:cs typeface="+mj-cs"/>
              </a:rPr>
              <a:t>Practice Educator Values</a:t>
            </a:r>
            <a:br>
              <a:rPr lang="en-US" sz="3600" kern="1200" dirty="0">
                <a:solidFill>
                  <a:srgbClr val="FFFFFF"/>
                </a:solidFill>
                <a:latin typeface="+mj-lt"/>
                <a:ea typeface="+mj-ea"/>
                <a:cs typeface="+mj-cs"/>
              </a:rPr>
            </a:b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In order to promote anti-oppressive and anti-discriminatory practice </a:t>
            </a:r>
          </a:p>
        </p:txBody>
      </p:sp>
      <p:sp>
        <p:nvSpPr>
          <p:cNvPr id="11"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29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57C8-0E19-E955-0214-7DEA6F07DB1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F45512-DE4A-55B2-F2DB-6AE8BB0AFA9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1CACA32-7E87-92A6-7881-5E399E561D8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559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61538-A7D7-5A14-15D9-1B29AF908E79}"/>
              </a:ext>
            </a:extLst>
          </p:cNvPr>
          <p:cNvSpPr>
            <a:spLocks noGrp="1"/>
          </p:cNvSpPr>
          <p:nvPr>
            <p:ph type="title"/>
          </p:nvPr>
        </p:nvSpPr>
        <p:spPr>
          <a:xfrm>
            <a:off x="635000" y="640823"/>
            <a:ext cx="3418659" cy="5583148"/>
          </a:xfrm>
        </p:spPr>
        <p:txBody>
          <a:bodyPr anchor="ctr">
            <a:normAutofit/>
          </a:bodyPr>
          <a:lstStyle/>
          <a:p>
            <a:r>
              <a:rPr lang="en-GB" sz="5400"/>
              <a:t>Agenda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C786BF-63F5-5DBB-9DBC-A0490501AC36}"/>
              </a:ext>
            </a:extLst>
          </p:cNvPr>
          <p:cNvGraphicFramePr>
            <a:graphicFrameLocks noGrp="1"/>
          </p:cNvGraphicFramePr>
          <p:nvPr>
            <p:ph idx="1"/>
            <p:extLst>
              <p:ext uri="{D42A27DB-BD31-4B8C-83A1-F6EECF244321}">
                <p14:modId xmlns:p14="http://schemas.microsoft.com/office/powerpoint/2010/main" val="173512956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9210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1CAD-B864-FBEF-A276-CD88DE731DD6}"/>
              </a:ext>
            </a:extLst>
          </p:cNvPr>
          <p:cNvSpPr>
            <a:spLocks noGrp="1"/>
          </p:cNvSpPr>
          <p:nvPr>
            <p:ph type="title"/>
          </p:nvPr>
        </p:nvSpPr>
        <p:spPr>
          <a:xfrm>
            <a:off x="761082" y="131762"/>
            <a:ext cx="10515600" cy="549275"/>
          </a:xfrm>
        </p:spPr>
        <p:txBody>
          <a:bodyPr>
            <a:normAutofit fontScale="90000"/>
          </a:bodyPr>
          <a:lstStyle/>
          <a:p>
            <a:pPr algn="ctr"/>
            <a:r>
              <a:rPr lang="en-GB" b="1" dirty="0">
                <a:solidFill>
                  <a:schemeClr val="accent1"/>
                </a:solidFill>
                <a:latin typeface="+mn-lt"/>
              </a:rPr>
              <a:t>Next Steps for PEPS Stage 1  </a:t>
            </a:r>
          </a:p>
        </p:txBody>
      </p:sp>
      <p:pic>
        <p:nvPicPr>
          <p:cNvPr id="4" name="Content Placeholder 4" descr="A person holding a clipboard">
            <a:extLst>
              <a:ext uri="{FF2B5EF4-FFF2-40B4-BE49-F238E27FC236}">
                <a16:creationId xmlns:a16="http://schemas.microsoft.com/office/drawing/2014/main" id="{270DDD4A-D096-D066-22C7-55E8C607E525}"/>
              </a:ext>
            </a:extLst>
          </p:cNvPr>
          <p:cNvPicPr>
            <a:picLocks noGrp="1" noChangeAspect="1"/>
          </p:cNvPicPr>
          <p:nvPr>
            <p:ph sz="half" idx="1"/>
          </p:nvPr>
        </p:nvPicPr>
        <p:blipFill>
          <a:blip r:embed="rId3"/>
          <a:stretch>
            <a:fillRect/>
          </a:stretch>
        </p:blipFill>
        <p:spPr>
          <a:xfrm>
            <a:off x="0" y="1520329"/>
            <a:ext cx="3216925" cy="4489372"/>
          </a:xfrm>
          <a:prstGeom prst="rect">
            <a:avLst/>
          </a:prstGeom>
        </p:spPr>
      </p:pic>
      <p:sp>
        <p:nvSpPr>
          <p:cNvPr id="5" name="Content Placeholder 4">
            <a:extLst>
              <a:ext uri="{FF2B5EF4-FFF2-40B4-BE49-F238E27FC236}">
                <a16:creationId xmlns:a16="http://schemas.microsoft.com/office/drawing/2014/main" id="{1DEA2FAA-74F1-5D6B-A306-66B208DC19C7}"/>
              </a:ext>
            </a:extLst>
          </p:cNvPr>
          <p:cNvSpPr>
            <a:spLocks noGrp="1"/>
          </p:cNvSpPr>
          <p:nvPr>
            <p:ph sz="half" idx="2"/>
          </p:nvPr>
        </p:nvSpPr>
        <p:spPr>
          <a:xfrm>
            <a:off x="3073706" y="1222873"/>
            <a:ext cx="8846544" cy="5343180"/>
          </a:xfrm>
        </p:spPr>
        <p:txBody>
          <a:bodyPr>
            <a:normAutofit lnSpcReduction="10000"/>
          </a:bodyPr>
          <a:lstStyle/>
          <a:p>
            <a:pPr>
              <a:buFont typeface="Courier New" panose="02070309020205020404" pitchFamily="49" charset="0"/>
              <a:buChar char="o"/>
            </a:pPr>
            <a:r>
              <a:rPr lang="en-GB" sz="1800" dirty="0">
                <a:hlinkClick r:id="rId4"/>
              </a:rPr>
              <a:t>Practice Educator Preparing for stage 1 Assessment Lisa Cassidy | </a:t>
            </a:r>
            <a:r>
              <a:rPr lang="en-GB" sz="1800" dirty="0" err="1">
                <a:hlinkClick r:id="rId4"/>
              </a:rPr>
              <a:t>Automate.video</a:t>
            </a:r>
            <a:r>
              <a:rPr lang="en-GB" sz="1800" dirty="0"/>
              <a:t> (Watch full video)</a:t>
            </a:r>
          </a:p>
          <a:p>
            <a:pPr>
              <a:buFont typeface="Courier New" panose="02070309020205020404" pitchFamily="49" charset="0"/>
              <a:buChar char="o"/>
            </a:pPr>
            <a:r>
              <a:rPr lang="en-GB" sz="1800" dirty="0"/>
              <a:t>Read Stage 1 assessment pack </a:t>
            </a:r>
            <a:r>
              <a:rPr lang="en-GB" sz="1800" dirty="0">
                <a:hlinkClick r:id="rId5"/>
              </a:rPr>
              <a:t>Stage-1-PE-Assessment-Pack-Sept-25.docx</a:t>
            </a:r>
            <a:endParaRPr lang="en-GB" sz="1800" dirty="0"/>
          </a:p>
          <a:p>
            <a:pPr>
              <a:buFont typeface="Courier New" panose="02070309020205020404" pitchFamily="49" charset="0"/>
              <a:buChar char="o"/>
            </a:pPr>
            <a:r>
              <a:rPr lang="en-GB" sz="1800" dirty="0"/>
              <a:t>Plan your own direct observation of PE supervision with your Stage 2 assessor/mentor. </a:t>
            </a:r>
            <a:r>
              <a:rPr lang="en-GB" sz="1800" b="1" dirty="0"/>
              <a:t>PLEASE REMEMBER TO DO YOUR OBSERVATION </a:t>
            </a:r>
            <a:r>
              <a:rPr lang="en-GB" sz="1800" b="1" u="sng" dirty="0"/>
              <a:t>BEFORE</a:t>
            </a:r>
            <a:r>
              <a:rPr lang="en-GB" sz="1800" b="1" dirty="0"/>
              <a:t> PLACEMENT FINISHES</a:t>
            </a:r>
          </a:p>
          <a:p>
            <a:pPr>
              <a:buFont typeface="Courier New" panose="02070309020205020404" pitchFamily="49" charset="0"/>
              <a:buChar char="o"/>
            </a:pPr>
            <a:r>
              <a:rPr lang="en-GB" sz="1800" dirty="0"/>
              <a:t>Stage 1 PE candidates need to access </a:t>
            </a:r>
            <a:r>
              <a:rPr lang="en-GB" sz="1800" b="1" dirty="0"/>
              <a:t>three supervisions</a:t>
            </a:r>
            <a:r>
              <a:rPr lang="en-GB" sz="1800" dirty="0"/>
              <a:t>, today counts as one. Supervisions can be with your Stage 2 assessor/mentor or the GMSWA CPD sessions:</a:t>
            </a:r>
          </a:p>
          <a:p>
            <a:pPr marL="0" indent="0">
              <a:buNone/>
            </a:pPr>
            <a:r>
              <a:rPr lang="en-GB" sz="1800" b="0" i="0" u="sng" strike="noStrike" dirty="0">
                <a:solidFill>
                  <a:srgbClr val="467886"/>
                </a:solidFill>
                <a:effectLst/>
                <a:latin typeface="Aptos" panose="020B0004020202020204" pitchFamily="34" charset="0"/>
                <a:hlinkClick r:id="rId6"/>
              </a:rPr>
              <a:t>GMSWA Practice Educator Masterclasses 2025 / 2026 | Eventbrite</a:t>
            </a:r>
            <a:r>
              <a:rPr lang="en-GB" sz="1800" b="0" i="0" u="none" strike="noStrike" dirty="0">
                <a:solidFill>
                  <a:srgbClr val="000000"/>
                </a:solidFill>
                <a:effectLst/>
                <a:latin typeface="Aptos" panose="020B0004020202020204" pitchFamily="34" charset="0"/>
              </a:rPr>
              <a:t>  </a:t>
            </a:r>
          </a:p>
          <a:p>
            <a:pPr marL="0" indent="0">
              <a:buNone/>
            </a:pPr>
            <a:r>
              <a:rPr lang="en-GB"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7"/>
              </a:rPr>
              <a:t>GMSWA PE/ OSS/ Mentor Forums by Greater Manchester Social Work Academy (GMSWA) | Eventbrite</a:t>
            </a:r>
            <a:endParaRPr lang="en-GB" sz="1800" dirty="0"/>
          </a:p>
          <a:p>
            <a:pPr fontAlgn="base">
              <a:buFont typeface="Courier New" panose="02070309020205020404" pitchFamily="49" charset="0"/>
              <a:buChar char="o"/>
            </a:pPr>
            <a:r>
              <a:rPr lang="en-GB" sz="1800" dirty="0"/>
              <a:t>Attend the Siobhan Maclean Reflective Supervision Training Event on Tuesday 3 February</a:t>
            </a:r>
          </a:p>
          <a:p>
            <a:pPr fontAlgn="base">
              <a:buFont typeface="Courier New" panose="02070309020205020404" pitchFamily="49" charset="0"/>
              <a:buChar char="o"/>
            </a:pPr>
            <a:r>
              <a:rPr lang="en-GB" sz="1800" dirty="0"/>
              <a:t>Start preparing your PEPS portfolio for submission after your student's placement finishes</a:t>
            </a:r>
          </a:p>
          <a:p>
            <a:pPr fontAlgn="base">
              <a:buFont typeface="Courier New" panose="02070309020205020404" pitchFamily="49" charset="0"/>
              <a:buChar char="o"/>
            </a:pPr>
            <a:r>
              <a:rPr lang="en-GB" sz="1800" dirty="0"/>
              <a:t>Don’t forget the information and reading available through your completed PE workbook</a:t>
            </a:r>
          </a:p>
          <a:p>
            <a:pPr fontAlgn="base">
              <a:buFont typeface="Courier New" panose="02070309020205020404" pitchFamily="49" charset="0"/>
              <a:buChar char="o"/>
            </a:pPr>
            <a:r>
              <a:rPr lang="en-GB" sz="1800" dirty="0"/>
              <a:t>Plan your submission date….details available on next slide…...</a:t>
            </a:r>
            <a:endParaRPr lang="en-GB" sz="2400" dirty="0"/>
          </a:p>
        </p:txBody>
      </p:sp>
    </p:spTree>
    <p:extLst>
      <p:ext uri="{BB962C8B-B14F-4D97-AF65-F5344CB8AC3E}">
        <p14:creationId xmlns:p14="http://schemas.microsoft.com/office/powerpoint/2010/main" val="291082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847F-0971-0AC4-4B72-D0152CDAEFE4}"/>
              </a:ext>
            </a:extLst>
          </p:cNvPr>
          <p:cNvSpPr>
            <a:spLocks noGrp="1"/>
          </p:cNvSpPr>
          <p:nvPr>
            <p:ph type="title"/>
          </p:nvPr>
        </p:nvSpPr>
        <p:spPr/>
        <p:txBody>
          <a:bodyPr/>
          <a:lstStyle/>
          <a:p>
            <a:r>
              <a:rPr lang="en-GB" dirty="0"/>
              <a:t>Portfolio Submission Dates </a:t>
            </a:r>
          </a:p>
        </p:txBody>
      </p:sp>
      <p:graphicFrame>
        <p:nvGraphicFramePr>
          <p:cNvPr id="5" name="Content Placeholder 4">
            <a:extLst>
              <a:ext uri="{FF2B5EF4-FFF2-40B4-BE49-F238E27FC236}">
                <a16:creationId xmlns:a16="http://schemas.microsoft.com/office/drawing/2014/main" id="{E1F40407-0FC1-4813-BF69-07F80B969896}"/>
              </a:ext>
            </a:extLst>
          </p:cNvPr>
          <p:cNvGraphicFramePr>
            <a:graphicFrameLocks noGrp="1"/>
          </p:cNvGraphicFramePr>
          <p:nvPr>
            <p:ph idx="1"/>
            <p:extLst>
              <p:ext uri="{D42A27DB-BD31-4B8C-83A1-F6EECF244321}">
                <p14:modId xmlns:p14="http://schemas.microsoft.com/office/powerpoint/2010/main" val="2758779048"/>
              </p:ext>
            </p:extLst>
          </p:nvPr>
        </p:nvGraphicFramePr>
        <p:xfrm>
          <a:off x="918531" y="1561219"/>
          <a:ext cx="10354938" cy="4791780"/>
        </p:xfrm>
        <a:graphic>
          <a:graphicData uri="http://schemas.openxmlformats.org/drawingml/2006/table">
            <a:tbl>
              <a:tblPr firstRow="1" bandRow="1">
                <a:tableStyleId>{5C22544A-7EE6-4342-B048-85BDC9FD1C3A}</a:tableStyleId>
              </a:tblPr>
              <a:tblGrid>
                <a:gridCol w="3451646">
                  <a:extLst>
                    <a:ext uri="{9D8B030D-6E8A-4147-A177-3AD203B41FA5}">
                      <a16:colId xmlns:a16="http://schemas.microsoft.com/office/drawing/2014/main" val="1095009657"/>
                    </a:ext>
                  </a:extLst>
                </a:gridCol>
                <a:gridCol w="3451646">
                  <a:extLst>
                    <a:ext uri="{9D8B030D-6E8A-4147-A177-3AD203B41FA5}">
                      <a16:colId xmlns:a16="http://schemas.microsoft.com/office/drawing/2014/main" val="2714576796"/>
                    </a:ext>
                  </a:extLst>
                </a:gridCol>
                <a:gridCol w="3451646">
                  <a:extLst>
                    <a:ext uri="{9D8B030D-6E8A-4147-A177-3AD203B41FA5}">
                      <a16:colId xmlns:a16="http://schemas.microsoft.com/office/drawing/2014/main" val="1438971371"/>
                    </a:ext>
                  </a:extLst>
                </a:gridCol>
              </a:tblGrid>
              <a:tr h="997820">
                <a:tc>
                  <a:txBody>
                    <a:bodyPr/>
                    <a:lstStyle/>
                    <a:p>
                      <a:r>
                        <a:rPr lang="en-GB" sz="2800" dirty="0"/>
                        <a:t>Submit portfolio to ASC Learning and Development Team for checks</a:t>
                      </a:r>
                    </a:p>
                  </a:txBody>
                  <a:tcPr/>
                </a:tc>
                <a:tc>
                  <a:txBody>
                    <a:bodyPr/>
                    <a:lstStyle/>
                    <a:p>
                      <a:r>
                        <a:rPr lang="en-GB" sz="2800" dirty="0"/>
                        <a:t>Portfolio Submission Date </a:t>
                      </a:r>
                    </a:p>
                  </a:txBody>
                  <a:tcPr/>
                </a:tc>
                <a:tc>
                  <a:txBody>
                    <a:bodyPr/>
                    <a:lstStyle/>
                    <a:p>
                      <a:r>
                        <a:rPr lang="en-GB" sz="2800" dirty="0"/>
                        <a:t>Panel Date </a:t>
                      </a:r>
                    </a:p>
                  </a:txBody>
                  <a:tcPr/>
                </a:tc>
                <a:extLst>
                  <a:ext uri="{0D108BD9-81ED-4DB2-BD59-A6C34878D82A}">
                    <a16:rowId xmlns:a16="http://schemas.microsoft.com/office/drawing/2014/main" val="3967991163"/>
                  </a:ext>
                </a:extLst>
              </a:tr>
              <a:tr h="997820">
                <a:tc>
                  <a:txBody>
                    <a:bodyPr/>
                    <a:lstStyle/>
                    <a:p>
                      <a:r>
                        <a:rPr lang="en-GB" sz="2800" dirty="0"/>
                        <a:t>26</a:t>
                      </a:r>
                      <a:r>
                        <a:rPr lang="en-GB" sz="2800" baseline="30000" dirty="0"/>
                        <a:t>th</a:t>
                      </a:r>
                      <a:r>
                        <a:rPr lang="en-GB" sz="2800" dirty="0"/>
                        <a:t> June 2026</a:t>
                      </a:r>
                    </a:p>
                  </a:txBody>
                  <a:tcPr/>
                </a:tc>
                <a:tc>
                  <a:txBody>
                    <a:bodyPr/>
                    <a:lstStyle/>
                    <a:p>
                      <a:r>
                        <a:rPr lang="en-GB" sz="2800" dirty="0"/>
                        <a:t>10</a:t>
                      </a:r>
                      <a:r>
                        <a:rPr lang="en-GB" sz="2800" baseline="30000" dirty="0"/>
                        <a:t>th</a:t>
                      </a:r>
                      <a:r>
                        <a:rPr lang="en-GB" sz="2800" dirty="0"/>
                        <a:t> July 2026</a:t>
                      </a:r>
                    </a:p>
                  </a:txBody>
                  <a:tcPr/>
                </a:tc>
                <a:tc>
                  <a:txBody>
                    <a:bodyPr/>
                    <a:lstStyle/>
                    <a:p>
                      <a:r>
                        <a:rPr lang="en-GB" sz="2800" dirty="0"/>
                        <a:t>22 July 2026</a:t>
                      </a:r>
                    </a:p>
                  </a:txBody>
                  <a:tcPr/>
                </a:tc>
                <a:extLst>
                  <a:ext uri="{0D108BD9-81ED-4DB2-BD59-A6C34878D82A}">
                    <a16:rowId xmlns:a16="http://schemas.microsoft.com/office/drawing/2014/main" val="3643073565"/>
                  </a:ext>
                </a:extLst>
              </a:tr>
              <a:tr h="997820">
                <a:tc>
                  <a:txBody>
                    <a:bodyPr/>
                    <a:lstStyle/>
                    <a:p>
                      <a:r>
                        <a:rPr lang="en-GB" sz="2800" dirty="0"/>
                        <a:t>25</a:t>
                      </a:r>
                      <a:r>
                        <a:rPr lang="en-GB" sz="2800" baseline="30000" dirty="0"/>
                        <a:t>th</a:t>
                      </a:r>
                      <a:r>
                        <a:rPr lang="en-GB" sz="2800" dirty="0"/>
                        <a:t> September 2026</a:t>
                      </a:r>
                    </a:p>
                  </a:txBody>
                  <a:tcPr/>
                </a:tc>
                <a:tc>
                  <a:txBody>
                    <a:bodyPr/>
                    <a:lstStyle/>
                    <a:p>
                      <a:r>
                        <a:rPr lang="en-GB" sz="2800" dirty="0"/>
                        <a:t>9</a:t>
                      </a:r>
                      <a:r>
                        <a:rPr lang="en-GB" sz="2800" baseline="30000" dirty="0"/>
                        <a:t>th</a:t>
                      </a:r>
                      <a:r>
                        <a:rPr lang="en-GB" sz="2800" dirty="0"/>
                        <a:t> October 2026</a:t>
                      </a:r>
                    </a:p>
                  </a:txBody>
                  <a:tcPr/>
                </a:tc>
                <a:tc>
                  <a:txBody>
                    <a:bodyPr/>
                    <a:lstStyle/>
                    <a:p>
                      <a:r>
                        <a:rPr lang="en-GB" sz="2800" dirty="0"/>
                        <a:t>21</a:t>
                      </a:r>
                      <a:r>
                        <a:rPr lang="en-GB" sz="2800" baseline="30000" dirty="0"/>
                        <a:t>st</a:t>
                      </a:r>
                      <a:r>
                        <a:rPr lang="en-GB" sz="2800" dirty="0"/>
                        <a:t> October 2026</a:t>
                      </a:r>
                    </a:p>
                  </a:txBody>
                  <a:tcPr/>
                </a:tc>
                <a:extLst>
                  <a:ext uri="{0D108BD9-81ED-4DB2-BD59-A6C34878D82A}">
                    <a16:rowId xmlns:a16="http://schemas.microsoft.com/office/drawing/2014/main" val="1658375470"/>
                  </a:ext>
                </a:extLst>
              </a:tr>
              <a:tr h="997820">
                <a:tc>
                  <a:txBody>
                    <a:bodyPr/>
                    <a:lstStyle/>
                    <a:p>
                      <a:r>
                        <a:rPr lang="en-GB" sz="2800" dirty="0"/>
                        <a:t>4</a:t>
                      </a:r>
                      <a:r>
                        <a:rPr lang="en-GB" sz="2800" baseline="30000" dirty="0"/>
                        <a:t>th</a:t>
                      </a:r>
                      <a:r>
                        <a:rPr lang="en-GB" sz="2800" dirty="0"/>
                        <a:t> January 2027</a:t>
                      </a:r>
                    </a:p>
                  </a:txBody>
                  <a:tcPr/>
                </a:tc>
                <a:tc>
                  <a:txBody>
                    <a:bodyPr/>
                    <a:lstStyle/>
                    <a:p>
                      <a:r>
                        <a:rPr lang="en-GB" sz="2800" dirty="0"/>
                        <a:t>8</a:t>
                      </a:r>
                      <a:r>
                        <a:rPr lang="en-GB" sz="2800" baseline="30000" dirty="0"/>
                        <a:t>th</a:t>
                      </a:r>
                      <a:r>
                        <a:rPr lang="en-GB" sz="2800" dirty="0"/>
                        <a:t> January 2027</a:t>
                      </a:r>
                    </a:p>
                  </a:txBody>
                  <a:tcPr/>
                </a:tc>
                <a:tc>
                  <a:txBody>
                    <a:bodyPr/>
                    <a:lstStyle/>
                    <a:p>
                      <a:r>
                        <a:rPr lang="en-GB" sz="2800" dirty="0"/>
                        <a:t>20</a:t>
                      </a:r>
                      <a:r>
                        <a:rPr lang="en-GB" sz="2800" baseline="30000" dirty="0"/>
                        <a:t>th</a:t>
                      </a:r>
                      <a:r>
                        <a:rPr lang="en-GB" sz="2800" dirty="0"/>
                        <a:t> January 2027 </a:t>
                      </a:r>
                    </a:p>
                  </a:txBody>
                  <a:tcPr/>
                </a:tc>
                <a:extLst>
                  <a:ext uri="{0D108BD9-81ED-4DB2-BD59-A6C34878D82A}">
                    <a16:rowId xmlns:a16="http://schemas.microsoft.com/office/drawing/2014/main" val="2426675014"/>
                  </a:ext>
                </a:extLst>
              </a:tr>
            </a:tbl>
          </a:graphicData>
        </a:graphic>
      </p:graphicFrame>
    </p:spTree>
    <p:extLst>
      <p:ext uri="{BB962C8B-B14F-4D97-AF65-F5344CB8AC3E}">
        <p14:creationId xmlns:p14="http://schemas.microsoft.com/office/powerpoint/2010/main" val="1215555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en blocks with question marks">
            <a:extLst>
              <a:ext uri="{FF2B5EF4-FFF2-40B4-BE49-F238E27FC236}">
                <a16:creationId xmlns:a16="http://schemas.microsoft.com/office/drawing/2014/main" id="{27EC10DA-321E-CE1A-491D-15977073E495}"/>
              </a:ext>
            </a:extLst>
          </p:cNvPr>
          <p:cNvPicPr>
            <a:picLocks noChangeAspect="1"/>
          </p:cNvPicPr>
          <p:nvPr/>
        </p:nvPicPr>
        <p:blipFill>
          <a:blip r:embed="rId2">
            <a:extLst>
              <a:ext uri="{28A0092B-C50C-407E-A947-70E740481C1C}">
                <a14:useLocalDpi xmlns:a14="http://schemas.microsoft.com/office/drawing/2010/main" val="0"/>
              </a:ext>
            </a:extLst>
          </a:blip>
          <a:srcRect r="5882"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8E9949-EAAD-6AE2-E02E-AFBE5C7BEA5D}"/>
              </a:ext>
            </a:extLst>
          </p:cNvPr>
          <p:cNvSpPr>
            <a:spLocks noGrp="1"/>
          </p:cNvSpPr>
          <p:nvPr>
            <p:ph idx="1"/>
          </p:nvPr>
        </p:nvSpPr>
        <p:spPr>
          <a:xfrm>
            <a:off x="9306838" y="2434201"/>
            <a:ext cx="2617940" cy="3742762"/>
          </a:xfrm>
        </p:spPr>
        <p:txBody>
          <a:bodyPr>
            <a:normAutofit/>
          </a:bodyPr>
          <a:lstStyle/>
          <a:p>
            <a:pPr marL="0" indent="0" algn="ctr">
              <a:buNone/>
            </a:pPr>
            <a:r>
              <a:rPr lang="en-GB" sz="4400" dirty="0">
                <a:solidFill>
                  <a:schemeClr val="accent1"/>
                </a:solidFill>
                <a:effectLst>
                  <a:outerShdw blurRad="38100" dist="38100" dir="2700000" algn="tl">
                    <a:srgbClr val="000000">
                      <a:alpha val="43137"/>
                    </a:srgbClr>
                  </a:outerShdw>
                </a:effectLst>
              </a:rPr>
              <a:t>Question &amp; Answers</a:t>
            </a:r>
          </a:p>
        </p:txBody>
      </p:sp>
    </p:spTree>
    <p:extLst>
      <p:ext uri="{BB962C8B-B14F-4D97-AF65-F5344CB8AC3E}">
        <p14:creationId xmlns:p14="http://schemas.microsoft.com/office/powerpoint/2010/main" val="374693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8143959-1600-1733-D48C-4505D72E4D53}"/>
              </a:ext>
            </a:extLst>
          </p:cNvPr>
          <p:cNvSpPr>
            <a:spLocks noGrp="1"/>
          </p:cNvSpPr>
          <p:nvPr>
            <p:ph idx="1"/>
          </p:nvPr>
        </p:nvSpPr>
        <p:spPr>
          <a:xfrm>
            <a:off x="503207" y="804231"/>
            <a:ext cx="4726729" cy="6053769"/>
          </a:xfrm>
        </p:spPr>
        <p:txBody>
          <a:bodyPr>
            <a:normAutofit/>
          </a:bodyPr>
          <a:lstStyle/>
          <a:p>
            <a:pPr marL="0" indent="0">
              <a:buNone/>
            </a:pPr>
            <a:r>
              <a:rPr lang="en-GB" sz="2400" dirty="0"/>
              <a:t>How are you feeling in your role as a Practice Educator and which Jelly Baby best represents you and why?</a:t>
            </a:r>
          </a:p>
          <a:p>
            <a:pPr marL="0" indent="0">
              <a:buNone/>
            </a:pPr>
            <a:endParaRPr lang="en-GB" sz="2400" dirty="0"/>
          </a:p>
          <a:p>
            <a:pPr marL="0" indent="0">
              <a:buNone/>
            </a:pPr>
            <a:r>
              <a:rPr lang="en-GB" sz="2400" dirty="0"/>
              <a:t>Would you like to be at a different part of the tree and how could you get there? </a:t>
            </a:r>
          </a:p>
          <a:p>
            <a:pPr marL="0" indent="0">
              <a:buNone/>
            </a:pPr>
            <a:endParaRPr lang="en-GB" sz="2400" dirty="0"/>
          </a:p>
          <a:p>
            <a:pPr marL="0" indent="0">
              <a:buNone/>
            </a:pPr>
            <a:r>
              <a:rPr lang="en-GB" sz="2400" dirty="0"/>
              <a:t>How do you feel your students could relate this model? Could you use as a well-being activity with them?</a:t>
            </a:r>
          </a:p>
        </p:txBody>
      </p:sp>
      <p:pic>
        <p:nvPicPr>
          <p:cNvPr id="5" name="Picture 4" descr="A group of drawings of people on a tree&#10;&#10;AI-generated content may be incorrect.">
            <a:extLst>
              <a:ext uri="{FF2B5EF4-FFF2-40B4-BE49-F238E27FC236}">
                <a16:creationId xmlns:a16="http://schemas.microsoft.com/office/drawing/2014/main" id="{248A5F7E-A5EB-D633-8239-9CF997A62419}"/>
              </a:ext>
            </a:extLst>
          </p:cNvPr>
          <p:cNvPicPr>
            <a:picLocks noChangeAspect="1"/>
          </p:cNvPicPr>
          <p:nvPr/>
        </p:nvPicPr>
        <p:blipFill>
          <a:blip r:embed="rId3"/>
          <a:srcRect t="1183" r="-1" b="24043"/>
          <a:stretch>
            <a:fillRect/>
          </a:stretch>
        </p:blipFill>
        <p:spPr>
          <a:xfrm>
            <a:off x="5733143" y="130629"/>
            <a:ext cx="6328228" cy="6727371"/>
          </a:xfrm>
          <a:prstGeom prst="rect">
            <a:avLst/>
          </a:prstGeom>
        </p:spPr>
      </p:pic>
    </p:spTree>
    <p:extLst>
      <p:ext uri="{BB962C8B-B14F-4D97-AF65-F5344CB8AC3E}">
        <p14:creationId xmlns:p14="http://schemas.microsoft.com/office/powerpoint/2010/main" val="267102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CBF25A8-12F2-AEDF-5566-C1C01E6FA655}"/>
              </a:ext>
            </a:extLst>
          </p:cNvPr>
          <p:cNvSpPr>
            <a:spLocks noGrp="1"/>
          </p:cNvSpPr>
          <p:nvPr>
            <p:ph idx="1"/>
          </p:nvPr>
        </p:nvSpPr>
        <p:spPr>
          <a:xfrm>
            <a:off x="4447308" y="591344"/>
            <a:ext cx="6906491" cy="5585619"/>
          </a:xfrm>
        </p:spPr>
        <p:txBody>
          <a:bodyPr anchor="ctr">
            <a:normAutofit/>
          </a:bodyPr>
          <a:lstStyle/>
          <a:p>
            <a:pPr marL="0" indent="0">
              <a:buNone/>
            </a:pPr>
            <a:endParaRPr lang="en-GB" dirty="0">
              <a:hlinkClick r:id="rId3"/>
            </a:endParaRPr>
          </a:p>
          <a:p>
            <a:pPr marL="0" indent="0">
              <a:buNone/>
            </a:pPr>
            <a:endParaRPr lang="en-GB" dirty="0">
              <a:hlinkClick r:id="rId3"/>
            </a:endParaRPr>
          </a:p>
          <a:p>
            <a:pPr marL="0" indent="0">
              <a:buNone/>
            </a:pPr>
            <a:r>
              <a:rPr lang="en-GB">
                <a:hlinkClick r:id="rId3"/>
              </a:rPr>
              <a:t>The importance of Practice Educators</a:t>
            </a:r>
            <a:endParaRPr lang="en-GB"/>
          </a:p>
        </p:txBody>
      </p:sp>
    </p:spTree>
    <p:extLst>
      <p:ext uri="{BB962C8B-B14F-4D97-AF65-F5344CB8AC3E}">
        <p14:creationId xmlns:p14="http://schemas.microsoft.com/office/powerpoint/2010/main" val="25072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533B46B-76C0-157D-3FAC-CB376A1A4340}"/>
              </a:ext>
            </a:extLst>
          </p:cNvPr>
          <p:cNvSpPr/>
          <p:nvPr/>
        </p:nvSpPr>
        <p:spPr>
          <a:xfrm>
            <a:off x="533398" y="262887"/>
            <a:ext cx="2560320" cy="1478281"/>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Passion for Social Work &amp; Giving Back </a:t>
            </a:r>
          </a:p>
        </p:txBody>
      </p:sp>
      <p:sp>
        <p:nvSpPr>
          <p:cNvPr id="4" name="Content Placeholder 3">
            <a:extLst>
              <a:ext uri="{FF2B5EF4-FFF2-40B4-BE49-F238E27FC236}">
                <a16:creationId xmlns:a16="http://schemas.microsoft.com/office/drawing/2014/main" id="{C0295F3E-928A-8137-1472-1BB578F57B3A}"/>
              </a:ext>
            </a:extLst>
          </p:cNvPr>
          <p:cNvSpPr>
            <a:spLocks noGrp="1"/>
          </p:cNvSpPr>
          <p:nvPr>
            <p:ph idx="1"/>
          </p:nvPr>
        </p:nvSpPr>
        <p:spPr>
          <a:xfrm>
            <a:off x="198120" y="5222556"/>
            <a:ext cx="2560320" cy="1574483"/>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GB" sz="2000" dirty="0">
                <a:solidFill>
                  <a:schemeClr val="tx1"/>
                </a:solidFill>
              </a:rPr>
              <a:t>Supporting the new generation &amp; workforce </a:t>
            </a:r>
          </a:p>
        </p:txBody>
      </p:sp>
      <p:sp>
        <p:nvSpPr>
          <p:cNvPr id="5" name="Oval 4">
            <a:extLst>
              <a:ext uri="{FF2B5EF4-FFF2-40B4-BE49-F238E27FC236}">
                <a16:creationId xmlns:a16="http://schemas.microsoft.com/office/drawing/2014/main" id="{00E6AC91-8233-3463-C85E-75623A44BAA1}"/>
              </a:ext>
            </a:extLst>
          </p:cNvPr>
          <p:cNvSpPr/>
          <p:nvPr/>
        </p:nvSpPr>
        <p:spPr>
          <a:xfrm>
            <a:off x="3901440" y="289560"/>
            <a:ext cx="2560320" cy="1775461"/>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Bringing Theory, Models and Approaches to Practice </a:t>
            </a:r>
          </a:p>
        </p:txBody>
      </p:sp>
      <p:sp>
        <p:nvSpPr>
          <p:cNvPr id="6" name="Oval 5">
            <a:extLst>
              <a:ext uri="{FF2B5EF4-FFF2-40B4-BE49-F238E27FC236}">
                <a16:creationId xmlns:a16="http://schemas.microsoft.com/office/drawing/2014/main" id="{A5B02670-E153-1112-3B5A-59E7ED79B48C}"/>
              </a:ext>
            </a:extLst>
          </p:cNvPr>
          <p:cNvSpPr/>
          <p:nvPr/>
        </p:nvSpPr>
        <p:spPr>
          <a:xfrm>
            <a:off x="198120" y="2641758"/>
            <a:ext cx="2110742" cy="1854042"/>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Teaching, Facilitating &amp; Assessing Practice </a:t>
            </a:r>
          </a:p>
        </p:txBody>
      </p:sp>
      <p:sp>
        <p:nvSpPr>
          <p:cNvPr id="7" name="Oval 6">
            <a:extLst>
              <a:ext uri="{FF2B5EF4-FFF2-40B4-BE49-F238E27FC236}">
                <a16:creationId xmlns:a16="http://schemas.microsoft.com/office/drawing/2014/main" id="{0B895993-565E-28D9-13D2-B949B547581B}"/>
              </a:ext>
            </a:extLst>
          </p:cNvPr>
          <p:cNvSpPr/>
          <p:nvPr/>
        </p:nvSpPr>
        <p:spPr>
          <a:xfrm>
            <a:off x="3627120" y="5057769"/>
            <a:ext cx="2560320" cy="1478281"/>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Raising Good Standards of Social Work Practice </a:t>
            </a:r>
          </a:p>
        </p:txBody>
      </p:sp>
      <p:sp>
        <p:nvSpPr>
          <p:cNvPr id="8" name="Oval 7">
            <a:extLst>
              <a:ext uri="{FF2B5EF4-FFF2-40B4-BE49-F238E27FC236}">
                <a16:creationId xmlns:a16="http://schemas.microsoft.com/office/drawing/2014/main" id="{00AC7997-2B51-0855-B111-D8743E53003E}"/>
              </a:ext>
            </a:extLst>
          </p:cNvPr>
          <p:cNvSpPr/>
          <p:nvPr/>
        </p:nvSpPr>
        <p:spPr>
          <a:xfrm>
            <a:off x="6187440" y="1363982"/>
            <a:ext cx="2293620" cy="1775461"/>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Individual Differences in Learning Styles</a:t>
            </a:r>
          </a:p>
        </p:txBody>
      </p:sp>
      <p:sp>
        <p:nvSpPr>
          <p:cNvPr id="9" name="Oval 8">
            <a:extLst>
              <a:ext uri="{FF2B5EF4-FFF2-40B4-BE49-F238E27FC236}">
                <a16:creationId xmlns:a16="http://schemas.microsoft.com/office/drawing/2014/main" id="{451638B0-13A0-0E33-9276-43CBC7FAC76D}"/>
              </a:ext>
            </a:extLst>
          </p:cNvPr>
          <p:cNvSpPr/>
          <p:nvPr/>
        </p:nvSpPr>
        <p:spPr>
          <a:xfrm>
            <a:off x="5547360" y="3260403"/>
            <a:ext cx="2293620" cy="1775461"/>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Supporting Student Well-Being</a:t>
            </a:r>
          </a:p>
        </p:txBody>
      </p:sp>
      <p:sp>
        <p:nvSpPr>
          <p:cNvPr id="10" name="Oval 9">
            <a:extLst>
              <a:ext uri="{FF2B5EF4-FFF2-40B4-BE49-F238E27FC236}">
                <a16:creationId xmlns:a16="http://schemas.microsoft.com/office/drawing/2014/main" id="{EF521A5C-0BF3-071C-0B5E-A42F790BBD0A}"/>
              </a:ext>
            </a:extLst>
          </p:cNvPr>
          <p:cNvSpPr/>
          <p:nvPr/>
        </p:nvSpPr>
        <p:spPr>
          <a:xfrm>
            <a:off x="8458200" y="142874"/>
            <a:ext cx="2560320" cy="1681639"/>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Diverse &amp; Dynamic Role – Mentoring, Nurturing&amp; Coaching </a:t>
            </a:r>
          </a:p>
        </p:txBody>
      </p:sp>
      <p:sp>
        <p:nvSpPr>
          <p:cNvPr id="11" name="Oval 10">
            <a:extLst>
              <a:ext uri="{FF2B5EF4-FFF2-40B4-BE49-F238E27FC236}">
                <a16:creationId xmlns:a16="http://schemas.microsoft.com/office/drawing/2014/main" id="{62FA4B05-FB30-F2E7-07B8-93D8C6013D03}"/>
              </a:ext>
            </a:extLst>
          </p:cNvPr>
          <p:cNvSpPr/>
          <p:nvPr/>
        </p:nvSpPr>
        <p:spPr>
          <a:xfrm>
            <a:off x="8031480" y="2974419"/>
            <a:ext cx="2209800" cy="1775461"/>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Values &amp; Ethics, AOP, ADP &amp; Anti-Racism </a:t>
            </a:r>
          </a:p>
        </p:txBody>
      </p:sp>
      <p:sp>
        <p:nvSpPr>
          <p:cNvPr id="14" name="Oval 13">
            <a:extLst>
              <a:ext uri="{FF2B5EF4-FFF2-40B4-BE49-F238E27FC236}">
                <a16:creationId xmlns:a16="http://schemas.microsoft.com/office/drawing/2014/main" id="{0FA5CAD4-6FB4-14EC-7C8F-7DE612840E2F}"/>
              </a:ext>
            </a:extLst>
          </p:cNvPr>
          <p:cNvSpPr/>
          <p:nvPr/>
        </p:nvSpPr>
        <p:spPr>
          <a:xfrm>
            <a:off x="9685020" y="4646053"/>
            <a:ext cx="2392680" cy="1914532"/>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Promotes a Strong Professional Identity &amp; Solidarity</a:t>
            </a:r>
          </a:p>
        </p:txBody>
      </p:sp>
      <p:sp>
        <p:nvSpPr>
          <p:cNvPr id="15" name="Oval 14">
            <a:extLst>
              <a:ext uri="{FF2B5EF4-FFF2-40B4-BE49-F238E27FC236}">
                <a16:creationId xmlns:a16="http://schemas.microsoft.com/office/drawing/2014/main" id="{280A6D0E-CCCB-7549-1673-030BC5E77D40}"/>
              </a:ext>
            </a:extLst>
          </p:cNvPr>
          <p:cNvSpPr/>
          <p:nvPr/>
        </p:nvSpPr>
        <p:spPr>
          <a:xfrm>
            <a:off x="2647951" y="2208838"/>
            <a:ext cx="2560320" cy="2216474"/>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Supporting the well-being of adults, childrens, families &amp; communities</a:t>
            </a:r>
          </a:p>
        </p:txBody>
      </p:sp>
      <p:sp>
        <p:nvSpPr>
          <p:cNvPr id="16" name="Oval 15">
            <a:extLst>
              <a:ext uri="{FF2B5EF4-FFF2-40B4-BE49-F238E27FC236}">
                <a16:creationId xmlns:a16="http://schemas.microsoft.com/office/drawing/2014/main" id="{10D7D569-60A3-9FEE-F55E-99B19D753C8B}"/>
              </a:ext>
            </a:extLst>
          </p:cNvPr>
          <p:cNvSpPr/>
          <p:nvPr/>
        </p:nvSpPr>
        <p:spPr>
          <a:xfrm>
            <a:off x="7162800" y="5222556"/>
            <a:ext cx="2026920" cy="1462085"/>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Promoting Strengths</a:t>
            </a:r>
          </a:p>
        </p:txBody>
      </p:sp>
      <p:sp>
        <p:nvSpPr>
          <p:cNvPr id="17" name="Oval 16">
            <a:extLst>
              <a:ext uri="{FF2B5EF4-FFF2-40B4-BE49-F238E27FC236}">
                <a16:creationId xmlns:a16="http://schemas.microsoft.com/office/drawing/2014/main" id="{532A3FB3-883E-CE0E-F8BB-E9D640F7D6C9}"/>
              </a:ext>
            </a:extLst>
          </p:cNvPr>
          <p:cNvSpPr/>
          <p:nvPr/>
        </p:nvSpPr>
        <p:spPr>
          <a:xfrm>
            <a:off x="9966960" y="1798317"/>
            <a:ext cx="2026920" cy="1462085"/>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Sharing Knowledge</a:t>
            </a:r>
          </a:p>
        </p:txBody>
      </p:sp>
    </p:spTree>
    <p:extLst>
      <p:ext uri="{BB962C8B-B14F-4D97-AF65-F5344CB8AC3E}">
        <p14:creationId xmlns:p14="http://schemas.microsoft.com/office/powerpoint/2010/main" val="134428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1CE4B-92C7-E38E-C93F-FC700615DA64}"/>
              </a:ext>
            </a:extLst>
          </p:cNvPr>
          <p:cNvSpPr>
            <a:spLocks noGrp="1"/>
          </p:cNvSpPr>
          <p:nvPr>
            <p:ph type="title"/>
          </p:nvPr>
        </p:nvSpPr>
        <p:spPr>
          <a:xfrm>
            <a:off x="640080" y="329184"/>
            <a:ext cx="6894576" cy="1783080"/>
          </a:xfrm>
        </p:spPr>
        <p:txBody>
          <a:bodyPr anchor="b">
            <a:normAutofit/>
          </a:bodyPr>
          <a:lstStyle/>
          <a:p>
            <a:r>
              <a:rPr lang="en-GB" sz="3800" b="1"/>
              <a:t>BASW Practice Educator Professional Standards (PEPS) </a:t>
            </a:r>
          </a:p>
        </p:txBody>
      </p:sp>
      <p:sp>
        <p:nvSpPr>
          <p:cNvPr id="4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6E4E90-A7AB-EB7F-E96F-D45D9C4FC2F2}"/>
              </a:ext>
            </a:extLst>
          </p:cNvPr>
          <p:cNvSpPr>
            <a:spLocks noGrp="1"/>
          </p:cNvSpPr>
          <p:nvPr>
            <p:ph idx="1"/>
          </p:nvPr>
        </p:nvSpPr>
        <p:spPr>
          <a:xfrm>
            <a:off x="640080" y="2706624"/>
            <a:ext cx="6894576" cy="3483864"/>
          </a:xfrm>
        </p:spPr>
        <p:txBody>
          <a:bodyPr>
            <a:normAutofit/>
          </a:bodyPr>
          <a:lstStyle/>
          <a:p>
            <a:pPr marL="0" indent="0">
              <a:buNone/>
            </a:pPr>
            <a:r>
              <a:rPr lang="en-GB" sz="2200" dirty="0">
                <a:effectLst/>
                <a:ea typeface="Times New Roman" panose="02020603050405020304" pitchFamily="18" charset="0"/>
                <a:cs typeface="Times New Roman" panose="02020603050405020304" pitchFamily="18" charset="0"/>
              </a:rPr>
              <a:t>All Practice Educators uphold the </a:t>
            </a:r>
            <a:r>
              <a:rPr lang="en-GB" sz="2200" b="1" dirty="0">
                <a:effectLst/>
                <a:ea typeface="Times New Roman" panose="02020603050405020304" pitchFamily="18" charset="0"/>
                <a:cs typeface="Times New Roman" panose="02020603050405020304" pitchFamily="18" charset="0"/>
              </a:rPr>
              <a:t>Practice Educator Professional Standards (PEPS)</a:t>
            </a:r>
            <a:r>
              <a:rPr lang="en-GB" sz="2200" dirty="0">
                <a:effectLst/>
                <a:ea typeface="Times New Roman" panose="02020603050405020304" pitchFamily="18" charset="0"/>
                <a:cs typeface="Times New Roman" panose="02020603050405020304" pitchFamily="18" charset="0"/>
              </a:rPr>
              <a:t> and Statement of Values as set out by BASW  </a:t>
            </a:r>
          </a:p>
          <a:p>
            <a:endParaRPr lang="en-GB" sz="2200" dirty="0"/>
          </a:p>
        </p:txBody>
      </p:sp>
      <p:pic>
        <p:nvPicPr>
          <p:cNvPr id="5" name="Picture 4" descr="A logo with text and colorful links&#10;&#10;AI-generated content may be incorrect.">
            <a:extLst>
              <a:ext uri="{FF2B5EF4-FFF2-40B4-BE49-F238E27FC236}">
                <a16:creationId xmlns:a16="http://schemas.microsoft.com/office/drawing/2014/main" id="{F0EA0038-BA4C-5F02-EAB9-21B62AC40B3A}"/>
              </a:ext>
            </a:extLst>
          </p:cNvPr>
          <p:cNvPicPr>
            <a:picLocks noChangeAspect="1"/>
          </p:cNvPicPr>
          <p:nvPr/>
        </p:nvPicPr>
        <p:blipFill>
          <a:blip r:embed="rId3"/>
          <a:stretch>
            <a:fillRect/>
          </a:stretch>
        </p:blipFill>
        <p:spPr>
          <a:xfrm>
            <a:off x="7863840" y="853203"/>
            <a:ext cx="4014216" cy="2381929"/>
          </a:xfrm>
          <a:prstGeom prst="rect">
            <a:avLst/>
          </a:prstGeom>
        </p:spPr>
      </p:pic>
      <p:pic>
        <p:nvPicPr>
          <p:cNvPr id="6" name="Picture 5">
            <a:extLst>
              <a:ext uri="{FF2B5EF4-FFF2-40B4-BE49-F238E27FC236}">
                <a16:creationId xmlns:a16="http://schemas.microsoft.com/office/drawing/2014/main" id="{AD48D95E-97B6-6692-8401-2F99323508BD}"/>
              </a:ext>
            </a:extLst>
          </p:cNvPr>
          <p:cNvPicPr>
            <a:picLocks noChangeAspect="1"/>
          </p:cNvPicPr>
          <p:nvPr/>
        </p:nvPicPr>
        <p:blipFill>
          <a:blip r:embed="rId4"/>
          <a:stretch>
            <a:fillRect/>
          </a:stretch>
        </p:blipFill>
        <p:spPr>
          <a:xfrm>
            <a:off x="758952" y="4354286"/>
            <a:ext cx="11100816" cy="2128810"/>
          </a:xfrm>
          <a:prstGeom prst="rect">
            <a:avLst/>
          </a:prstGeom>
        </p:spPr>
      </p:pic>
    </p:spTree>
    <p:extLst>
      <p:ext uri="{BB962C8B-B14F-4D97-AF65-F5344CB8AC3E}">
        <p14:creationId xmlns:p14="http://schemas.microsoft.com/office/powerpoint/2010/main" val="355509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DFCD9C-3823-3973-6994-F769955C4B6B}"/>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ED02D05-107B-15E4-0784-385699D9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712F3-E7B2-800E-5889-04795F5E573B}"/>
              </a:ext>
            </a:extLst>
          </p:cNvPr>
          <p:cNvSpPr>
            <a:spLocks noGrp="1"/>
          </p:cNvSpPr>
          <p:nvPr>
            <p:ph type="title"/>
          </p:nvPr>
        </p:nvSpPr>
        <p:spPr>
          <a:xfrm>
            <a:off x="640080" y="329184"/>
            <a:ext cx="6894576" cy="1783080"/>
          </a:xfrm>
        </p:spPr>
        <p:txBody>
          <a:bodyPr anchor="b">
            <a:normAutofit/>
          </a:bodyPr>
          <a:lstStyle/>
          <a:p>
            <a:r>
              <a:rPr lang="en-GB" sz="4000" b="1" dirty="0"/>
              <a:t>BASW Practice Educator</a:t>
            </a:r>
            <a:br>
              <a:rPr lang="en-GB" sz="4000" b="1" dirty="0"/>
            </a:br>
            <a:r>
              <a:rPr lang="en-GB" sz="4000" b="1" dirty="0"/>
              <a:t>Statement of Values </a:t>
            </a:r>
            <a:endParaRPr lang="en-GB" sz="3800" b="1" dirty="0"/>
          </a:p>
        </p:txBody>
      </p:sp>
      <p:sp>
        <p:nvSpPr>
          <p:cNvPr id="45" name="sketch line">
            <a:extLst>
              <a:ext uri="{FF2B5EF4-FFF2-40B4-BE49-F238E27FC236}">
                <a16:creationId xmlns:a16="http://schemas.microsoft.com/office/drawing/2014/main" id="{52A6285D-32F2-4924-2BEF-5BA20B742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E56B5F-F53F-E04D-6D45-5CBA9AD06131}"/>
              </a:ext>
            </a:extLst>
          </p:cNvPr>
          <p:cNvSpPr>
            <a:spLocks noGrp="1"/>
          </p:cNvSpPr>
          <p:nvPr>
            <p:ph idx="1"/>
          </p:nvPr>
        </p:nvSpPr>
        <p:spPr>
          <a:xfrm>
            <a:off x="758952" y="3044952"/>
            <a:ext cx="6894576" cy="3483864"/>
          </a:xfrm>
        </p:spPr>
        <p:txBody>
          <a:bodyPr>
            <a:normAutofit/>
          </a:bodyPr>
          <a:lstStyle/>
          <a:p>
            <a:pPr marL="0" indent="0">
              <a:buNone/>
            </a:pPr>
            <a:r>
              <a:rPr lang="en-GB" sz="2400" dirty="0">
                <a:ea typeface="Times New Roman" panose="02020603050405020304" pitchFamily="18" charset="0"/>
                <a:cs typeface="Times New Roman" panose="02020603050405020304" pitchFamily="18" charset="0"/>
              </a:rPr>
              <a:t>All Practice Educators uphold the </a:t>
            </a:r>
            <a:r>
              <a:rPr lang="en-GB" sz="2400" b="1" dirty="0">
                <a:ea typeface="Times New Roman" panose="02020603050405020304" pitchFamily="18" charset="0"/>
                <a:cs typeface="Times New Roman" panose="02020603050405020304" pitchFamily="18" charset="0"/>
              </a:rPr>
              <a:t>Practice Educator Professional Standards (PEPS)</a:t>
            </a:r>
            <a:r>
              <a:rPr lang="en-GB" sz="2400" dirty="0">
                <a:ea typeface="Times New Roman" panose="02020603050405020304" pitchFamily="18" charset="0"/>
                <a:cs typeface="Times New Roman" panose="02020603050405020304" pitchFamily="18" charset="0"/>
              </a:rPr>
              <a:t> and Statement of Values as set out by BASW  </a:t>
            </a:r>
          </a:p>
          <a:p>
            <a:endParaRPr lang="en-GB" sz="2200" dirty="0"/>
          </a:p>
        </p:txBody>
      </p:sp>
      <p:pic>
        <p:nvPicPr>
          <p:cNvPr id="5" name="Picture 4" descr="A logo with text and colorful links&#10;&#10;AI-generated content may be incorrect.">
            <a:extLst>
              <a:ext uri="{FF2B5EF4-FFF2-40B4-BE49-F238E27FC236}">
                <a16:creationId xmlns:a16="http://schemas.microsoft.com/office/drawing/2014/main" id="{CB1C7DE6-639F-18BD-8D1E-1FCE94B28891}"/>
              </a:ext>
            </a:extLst>
          </p:cNvPr>
          <p:cNvPicPr>
            <a:picLocks noChangeAspect="1"/>
          </p:cNvPicPr>
          <p:nvPr/>
        </p:nvPicPr>
        <p:blipFill>
          <a:blip r:embed="rId3"/>
          <a:stretch>
            <a:fillRect/>
          </a:stretch>
        </p:blipFill>
        <p:spPr>
          <a:xfrm>
            <a:off x="7863840" y="853203"/>
            <a:ext cx="4014216" cy="2381929"/>
          </a:xfrm>
          <a:prstGeom prst="rect">
            <a:avLst/>
          </a:prstGeom>
        </p:spPr>
      </p:pic>
      <p:sp>
        <p:nvSpPr>
          <p:cNvPr id="8" name="TextBox 7">
            <a:extLst>
              <a:ext uri="{FF2B5EF4-FFF2-40B4-BE49-F238E27FC236}">
                <a16:creationId xmlns:a16="http://schemas.microsoft.com/office/drawing/2014/main" id="{DBFAD4F0-4705-7962-5885-3729C3EFCA6E}"/>
              </a:ext>
            </a:extLst>
          </p:cNvPr>
          <p:cNvSpPr txBox="1"/>
          <p:nvPr/>
        </p:nvSpPr>
        <p:spPr>
          <a:xfrm>
            <a:off x="1115786" y="4990159"/>
            <a:ext cx="9960428" cy="1200329"/>
          </a:xfrm>
          <a:prstGeom prst="rect">
            <a:avLst/>
          </a:prstGeom>
          <a:noFill/>
        </p:spPr>
        <p:txBody>
          <a:bodyPr wrap="square">
            <a:spAutoFit/>
          </a:bodyPr>
          <a:lstStyle/>
          <a:p>
            <a:pPr marL="285750" indent="-285750">
              <a:buFont typeface="Arial" panose="020B0604020202020204" pitchFamily="34" charset="0"/>
              <a:buChar char="•"/>
            </a:pPr>
            <a:r>
              <a:rPr lang="en-GB" sz="1800" dirty="0">
                <a:latin typeface="Aptos" panose="020B0004020202020204" pitchFamily="34" charset="0"/>
                <a:ea typeface="MS Mincho" panose="02020609040205080304" pitchFamily="49" charset="-128"/>
              </a:rPr>
              <a:t>C</a:t>
            </a:r>
            <a:r>
              <a:rPr lang="en-GB" sz="1800" dirty="0">
                <a:effectLst/>
                <a:latin typeface="Aptos" panose="020B0004020202020204" pitchFamily="34" charset="0"/>
                <a:ea typeface="MS Mincho" panose="02020609040205080304" pitchFamily="49" charset="-128"/>
              </a:rPr>
              <a:t>ommitment to embed principles of Equality, Diversity and Inclusion (EDI) across Practice Education which align with BASW Code of Ethics (2021). </a:t>
            </a:r>
            <a:endParaRPr lang="en-GB" sz="1800" dirty="0">
              <a:latin typeface="Aptos" panose="020B0004020202020204" pitchFamily="34" charset="0"/>
              <a:ea typeface="MS Mincho" panose="02020609040205080304" pitchFamily="49" charset="-128"/>
            </a:endParaRPr>
          </a:p>
          <a:p>
            <a:pPr marL="285750" indent="-285750">
              <a:buFont typeface="Arial" panose="020B0604020202020204" pitchFamily="34" charset="0"/>
              <a:buChar char="•"/>
            </a:pPr>
            <a:r>
              <a:rPr lang="en-GB" sz="1800" dirty="0"/>
              <a:t>To promote anti-oppressive and anti-discriminatory practices, practice educators and supervisors supporting students will uphold the statement of values.</a:t>
            </a:r>
          </a:p>
        </p:txBody>
      </p:sp>
    </p:spTree>
    <p:extLst>
      <p:ext uri="{BB962C8B-B14F-4D97-AF65-F5344CB8AC3E}">
        <p14:creationId xmlns:p14="http://schemas.microsoft.com/office/powerpoint/2010/main" val="12099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76130B-4346-B1F8-2709-1D75D5AAC60D}"/>
              </a:ext>
            </a:extLst>
          </p:cNvPr>
          <p:cNvPicPr>
            <a:picLocks noChangeAspect="1"/>
          </p:cNvPicPr>
          <p:nvPr/>
        </p:nvPicPr>
        <p:blipFill>
          <a:blip r:embed="rId3"/>
          <a:stretch>
            <a:fillRect/>
          </a:stretch>
        </p:blipFill>
        <p:spPr>
          <a:xfrm>
            <a:off x="2368446" y="0"/>
            <a:ext cx="7764905" cy="6858000"/>
          </a:xfrm>
          <a:prstGeom prst="rect">
            <a:avLst/>
          </a:prstGeom>
        </p:spPr>
      </p:pic>
      <p:sp>
        <p:nvSpPr>
          <p:cNvPr id="2" name="Arrow: Right 1">
            <a:extLst>
              <a:ext uri="{FF2B5EF4-FFF2-40B4-BE49-F238E27FC236}">
                <a16:creationId xmlns:a16="http://schemas.microsoft.com/office/drawing/2014/main" id="{B2B50174-7FE7-7789-3931-AE479853DB46}"/>
              </a:ext>
            </a:extLst>
          </p:cNvPr>
          <p:cNvSpPr/>
          <p:nvPr/>
        </p:nvSpPr>
        <p:spPr>
          <a:xfrm>
            <a:off x="350521" y="3043003"/>
            <a:ext cx="2164080" cy="63453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Tree>
    <p:extLst>
      <p:ext uri="{BB962C8B-B14F-4D97-AF65-F5344CB8AC3E}">
        <p14:creationId xmlns:p14="http://schemas.microsoft.com/office/powerpoint/2010/main" val="16461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0D570-A588-26F3-E359-E39022542759}"/>
              </a:ext>
            </a:extLst>
          </p:cNvPr>
          <p:cNvSpPr>
            <a:spLocks noGrp="1"/>
          </p:cNvSpPr>
          <p:nvPr>
            <p:ph type="title"/>
          </p:nvPr>
        </p:nvSpPr>
        <p:spPr>
          <a:xfrm>
            <a:off x="1171074" y="1396686"/>
            <a:ext cx="3240506" cy="4064628"/>
          </a:xfrm>
        </p:spPr>
        <p:txBody>
          <a:bodyPr>
            <a:normAutofit/>
          </a:bodyPr>
          <a:lstStyle/>
          <a:p>
            <a:r>
              <a:rPr lang="en-GB" b="1" dirty="0">
                <a:solidFill>
                  <a:srgbClr val="FFFFFF"/>
                </a:solidFill>
              </a:rPr>
              <a:t>Meeting Stage 1 PEPS </a:t>
            </a:r>
          </a:p>
        </p:txBody>
      </p:sp>
      <p:sp>
        <p:nvSpPr>
          <p:cNvPr id="25" name="Arc 2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B844630-8188-0CD1-0F0E-41579B3016A6}"/>
              </a:ext>
            </a:extLst>
          </p:cNvPr>
          <p:cNvSpPr>
            <a:spLocks noGrp="1"/>
          </p:cNvSpPr>
          <p:nvPr>
            <p:ph idx="1"/>
          </p:nvPr>
        </p:nvSpPr>
        <p:spPr>
          <a:xfrm>
            <a:off x="5093465" y="1752052"/>
            <a:ext cx="6502651" cy="4404820"/>
          </a:xfrm>
        </p:spPr>
        <p:txBody>
          <a:bodyPr>
            <a:normAutofit/>
          </a:bodyPr>
          <a:lstStyle/>
          <a:p>
            <a:r>
              <a:rPr lang="en-US" altLang="en-US" sz="2000" dirty="0">
                <a:latin typeface="Aptos" panose="020B0004020202020204" pitchFamily="34" charset="0"/>
                <a:cs typeface="Calibri" panose="020F0502020204030204" pitchFamily="34" charset="0"/>
              </a:rPr>
              <a:t>To meet assessment requirements for Stage 1 of the PEPS, candidates are required to provide a portfolio of evidence and undertake an assessment task to meet </a:t>
            </a:r>
            <a:r>
              <a:rPr lang="en-US" altLang="en-US" sz="2000" b="1" dirty="0">
                <a:latin typeface="Aptos" panose="020B0004020202020204" pitchFamily="34" charset="0"/>
                <a:cs typeface="Calibri" panose="020F0502020204030204" pitchFamily="34" charset="0"/>
              </a:rPr>
              <a:t>Domains A, B and C</a:t>
            </a:r>
            <a:endParaRPr lang="en-GB" altLang="en-US" sz="2000" dirty="0">
              <a:latin typeface="Aptos" panose="020B0004020202020204" pitchFamily="34" charset="0"/>
              <a:cs typeface="Calibri" panose="020F0502020204030204" pitchFamily="34" charset="0"/>
            </a:endParaRPr>
          </a:p>
          <a:p>
            <a:r>
              <a:rPr lang="en-GB" altLang="en-US" sz="2000" dirty="0">
                <a:latin typeface="Aptos" panose="020B0004020202020204" pitchFamily="34" charset="0"/>
                <a:cs typeface="Times New Roman" panose="02020603050405020304" pitchFamily="18" charset="0"/>
              </a:rPr>
              <a:t>You will be assessed as competent or not yet competent.  </a:t>
            </a:r>
          </a:p>
          <a:p>
            <a:r>
              <a:rPr lang="en-GB" altLang="en-US" sz="2000" dirty="0">
                <a:latin typeface="Aptos" panose="020B0004020202020204" pitchFamily="34" charset="0"/>
                <a:cs typeface="Times New Roman" panose="02020603050405020304" pitchFamily="18" charset="0"/>
              </a:rPr>
              <a:t>The domain indicators and values will be used holistically by the external assessment panel to determine if you meet the requirements at Stage 1.</a:t>
            </a:r>
          </a:p>
          <a:p>
            <a:r>
              <a:rPr lang="en-US" altLang="en-US" sz="2000" dirty="0">
                <a:latin typeface="Aptos" panose="020B0004020202020204" pitchFamily="34" charset="0"/>
                <a:cs typeface="Times New Roman" panose="02020603050405020304" pitchFamily="18" charset="0"/>
              </a:rPr>
              <a:t>The placement must be ratified by a </a:t>
            </a:r>
            <a:r>
              <a:rPr lang="en-US" altLang="en-US" sz="2000" b="1" dirty="0">
                <a:latin typeface="Aptos" panose="020B0004020202020204" pitchFamily="34" charset="0"/>
                <a:cs typeface="Times New Roman" panose="02020603050405020304" pitchFamily="18" charset="0"/>
              </a:rPr>
              <a:t>stage 2 qualified PE</a:t>
            </a:r>
            <a:r>
              <a:rPr lang="en-US" altLang="en-US" sz="2000" dirty="0">
                <a:latin typeface="Aptos" panose="020B0004020202020204" pitchFamily="34" charset="0"/>
                <a:cs typeface="Times New Roman" panose="02020603050405020304" pitchFamily="18" charset="0"/>
              </a:rPr>
              <a:t>. </a:t>
            </a:r>
            <a:endParaRPr lang="en-GB" sz="2000" dirty="0">
              <a:latin typeface="Aptos" panose="020B0004020202020204" pitchFamily="34" charset="0"/>
            </a:endParaRPr>
          </a:p>
        </p:txBody>
      </p:sp>
    </p:spTree>
    <p:extLst>
      <p:ext uri="{BB962C8B-B14F-4D97-AF65-F5344CB8AC3E}">
        <p14:creationId xmlns:p14="http://schemas.microsoft.com/office/powerpoint/2010/main" val="3137566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781</TotalTime>
  <Words>2862</Words>
  <Application>Microsoft Office PowerPoint</Application>
  <PresentationFormat>Widescreen</PresentationFormat>
  <Paragraphs>237</Paragraphs>
  <Slides>22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SimSun</vt:lpstr>
      <vt:lpstr>Aptos</vt:lpstr>
      <vt:lpstr>Aptos Display</vt:lpstr>
      <vt:lpstr>Arial</vt:lpstr>
      <vt:lpstr>Calibri</vt:lpstr>
      <vt:lpstr>Comic Sans MS</vt:lpstr>
      <vt:lpstr>Courier New</vt:lpstr>
      <vt:lpstr>Times New Roman</vt:lpstr>
      <vt:lpstr>Office Theme</vt:lpstr>
      <vt:lpstr>Practice Education PEPS Stage 1 Supervision  </vt:lpstr>
      <vt:lpstr>Agenda</vt:lpstr>
      <vt:lpstr>PowerPoint Presentation</vt:lpstr>
      <vt:lpstr>PowerPoint Presentation</vt:lpstr>
      <vt:lpstr>PowerPoint Presentation</vt:lpstr>
      <vt:lpstr>BASW Practice Educator Professional Standards (PEPS) </vt:lpstr>
      <vt:lpstr>BASW Practice Educator Statement of Values </vt:lpstr>
      <vt:lpstr>PowerPoint Presentation</vt:lpstr>
      <vt:lpstr>Meeting Stage 1 PEPS </vt:lpstr>
      <vt:lpstr>Role of Stage 2 Mentor/Assessor </vt:lpstr>
      <vt:lpstr>PowerPoint Presentation</vt:lpstr>
      <vt:lpstr>Direct Observation of PE Supervision</vt:lpstr>
      <vt:lpstr>Assessed Task - Academic references should be included in each answer. (1500 words if in essay form)</vt:lpstr>
      <vt:lpstr>PowerPoint Presentation</vt:lpstr>
      <vt:lpstr>PowerPoint Presentation</vt:lpstr>
      <vt:lpstr>PowerPoint Presentation</vt:lpstr>
      <vt:lpstr>PowerPoint Presentation</vt:lpstr>
      <vt:lpstr>Practice Educator Values  In order to promote anti-oppressive and anti-discriminatory practice </vt:lpstr>
      <vt:lpstr>PowerPoint Presentation</vt:lpstr>
      <vt:lpstr>Next Steps for PEPS Stage 1  </vt:lpstr>
      <vt:lpstr>Portfolio Submission Dates </vt:lpstr>
      <vt:lpstr>PowerPoint Presentation</vt:lpstr>
    </vt:vector>
  </TitlesOfParts>
  <Company>Salford Royal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Shoyley Chowdhury</dc:creator>
  <cp:lastModifiedBy>Shoyley Chowdhury</cp:lastModifiedBy>
  <cp:revision>8</cp:revision>
  <dcterms:created xsi:type="dcterms:W3CDTF">2025-04-29T16:20:27Z</dcterms:created>
  <dcterms:modified xsi:type="dcterms:W3CDTF">2026-01-19T18:04:57Z</dcterms:modified>
</cp:coreProperties>
</file>