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4" r:id="rId8"/>
    <p:sldId id="262" r:id="rId9"/>
    <p:sldId id="263" r:id="rId10"/>
    <p:sldId id="266" r:id="rId11"/>
    <p:sldId id="265" r:id="rId12"/>
    <p:sldId id="267" r:id="rId13"/>
    <p:sldId id="282" r:id="rId14"/>
    <p:sldId id="274" r:id="rId15"/>
    <p:sldId id="276" r:id="rId16"/>
    <p:sldId id="275" r:id="rId17"/>
    <p:sldId id="268" r:id="rId18"/>
    <p:sldId id="269" r:id="rId19"/>
    <p:sldId id="270" r:id="rId20"/>
    <p:sldId id="271" r:id="rId21"/>
    <p:sldId id="272" r:id="rId22"/>
    <p:sldId id="278" r:id="rId23"/>
    <p:sldId id="281" r:id="rId24"/>
    <p:sldId id="273" r:id="rId25"/>
    <p:sldId id="279" r:id="rId26"/>
    <p:sldId id="280" r:id="rId27"/>
    <p:sldId id="277" r:id="rId2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077" autoAdjust="0"/>
  </p:normalViewPr>
  <p:slideViewPr>
    <p:cSldViewPr snapToGrid="0">
      <p:cViewPr varScale="1">
        <p:scale>
          <a:sx n="58" d="100"/>
          <a:sy n="58" d="100"/>
        </p:scale>
        <p:origin x="11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ED83864-9E6E-4261-9EA7-2EF4715F1BC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1A55B0-AA47-4EBA-A3EF-FBCF8CB11429}">
      <dgm:prSet/>
      <dgm:spPr/>
      <dgm:t>
        <a:bodyPr/>
        <a:lstStyle/>
        <a:p>
          <a:pPr>
            <a:lnSpc>
              <a:spcPct val="100000"/>
            </a:lnSpc>
          </a:pPr>
          <a:r>
            <a:rPr lang="en-GB" dirty="0"/>
            <a:t>World Social Work Week Celebrations! – Harambee 2026</a:t>
          </a:r>
          <a:endParaRPr lang="en-US" dirty="0"/>
        </a:p>
      </dgm:t>
    </dgm:pt>
    <dgm:pt modelId="{616CB98D-276D-49E9-9FBD-1CB45C8D4C48}" type="parTrans" cxnId="{A0550D28-B80A-47E8-9A1F-1CF53EACA286}">
      <dgm:prSet/>
      <dgm:spPr/>
      <dgm:t>
        <a:bodyPr/>
        <a:lstStyle/>
        <a:p>
          <a:endParaRPr lang="en-US"/>
        </a:p>
      </dgm:t>
    </dgm:pt>
    <dgm:pt modelId="{20A7CF1F-69CC-4BE4-804E-F687AD9CCF3A}" type="sibTrans" cxnId="{A0550D28-B80A-47E8-9A1F-1CF53EACA286}">
      <dgm:prSet/>
      <dgm:spPr/>
      <dgm:t>
        <a:bodyPr/>
        <a:lstStyle/>
        <a:p>
          <a:endParaRPr lang="en-US"/>
        </a:p>
      </dgm:t>
    </dgm:pt>
    <dgm:pt modelId="{AD8B8CCD-7E93-4C4A-9B5E-D7C9899A1E72}">
      <dgm:prSet/>
      <dgm:spPr/>
      <dgm:t>
        <a:bodyPr/>
        <a:lstStyle/>
        <a:p>
          <a:pPr>
            <a:lnSpc>
              <a:spcPct val="100000"/>
            </a:lnSpc>
          </a:pPr>
          <a:r>
            <a:rPr lang="en-GB" dirty="0"/>
            <a:t>ASYE - Critically Reflective Practice </a:t>
          </a:r>
          <a:endParaRPr lang="en-US" dirty="0"/>
        </a:p>
      </dgm:t>
    </dgm:pt>
    <dgm:pt modelId="{F822CE33-18ED-4490-91AE-FF57409AA06A}" type="parTrans" cxnId="{95376086-DB7C-4963-8BBF-96B38B60C9D9}">
      <dgm:prSet/>
      <dgm:spPr/>
      <dgm:t>
        <a:bodyPr/>
        <a:lstStyle/>
        <a:p>
          <a:endParaRPr lang="en-US"/>
        </a:p>
      </dgm:t>
    </dgm:pt>
    <dgm:pt modelId="{D60D1C7A-16BD-4D82-8156-5BFC23966820}" type="sibTrans" cxnId="{95376086-DB7C-4963-8BBF-96B38B60C9D9}">
      <dgm:prSet/>
      <dgm:spPr/>
      <dgm:t>
        <a:bodyPr/>
        <a:lstStyle/>
        <a:p>
          <a:endParaRPr lang="en-US"/>
        </a:p>
      </dgm:t>
    </dgm:pt>
    <dgm:pt modelId="{4EFE4FCD-B1F4-4505-9435-79E045834B04}">
      <dgm:prSet/>
      <dgm:spPr/>
      <dgm:t>
        <a:bodyPr/>
        <a:lstStyle/>
        <a:p>
          <a:pPr>
            <a:lnSpc>
              <a:spcPct val="100000"/>
            </a:lnSpc>
          </a:pPr>
          <a:r>
            <a:rPr lang="en-GB" dirty="0"/>
            <a:t>ASYE - Use of Social Graces for Anti-Oppressive Practice</a:t>
          </a:r>
          <a:endParaRPr lang="en-US" dirty="0"/>
        </a:p>
      </dgm:t>
    </dgm:pt>
    <dgm:pt modelId="{ADEEF457-030B-4DB8-B329-A9923BA85250}" type="parTrans" cxnId="{E45D6D4C-A2EA-461E-8847-B44C71C8ECC7}">
      <dgm:prSet/>
      <dgm:spPr/>
      <dgm:t>
        <a:bodyPr/>
        <a:lstStyle/>
        <a:p>
          <a:endParaRPr lang="en-US"/>
        </a:p>
      </dgm:t>
    </dgm:pt>
    <dgm:pt modelId="{25B5A20D-382A-4A97-9248-9009C5636DC2}" type="sibTrans" cxnId="{E45D6D4C-A2EA-461E-8847-B44C71C8ECC7}">
      <dgm:prSet/>
      <dgm:spPr/>
      <dgm:t>
        <a:bodyPr/>
        <a:lstStyle/>
        <a:p>
          <a:endParaRPr lang="en-US"/>
        </a:p>
      </dgm:t>
    </dgm:pt>
    <dgm:pt modelId="{7A8D81D6-7B40-4CAE-9DD5-87B5CDEC911C}">
      <dgm:prSet/>
      <dgm:spPr/>
      <dgm:t>
        <a:bodyPr/>
        <a:lstStyle/>
        <a:p>
          <a:pPr>
            <a:lnSpc>
              <a:spcPct val="100000"/>
            </a:lnSpc>
          </a:pPr>
          <a:r>
            <a:rPr lang="en-GB" dirty="0"/>
            <a:t>ASYE - Portfolio Requirements </a:t>
          </a:r>
          <a:endParaRPr lang="en-US" dirty="0"/>
        </a:p>
      </dgm:t>
    </dgm:pt>
    <dgm:pt modelId="{60073FFA-F181-41D2-AF36-4BC9E8D5B2A7}" type="parTrans" cxnId="{EF3A4E81-CFD9-4AC5-B47F-D548DC64C0AB}">
      <dgm:prSet/>
      <dgm:spPr/>
      <dgm:t>
        <a:bodyPr/>
        <a:lstStyle/>
        <a:p>
          <a:endParaRPr lang="en-US"/>
        </a:p>
      </dgm:t>
    </dgm:pt>
    <dgm:pt modelId="{80756F00-B15A-4F37-8818-11AFF4215245}" type="sibTrans" cxnId="{EF3A4E81-CFD9-4AC5-B47F-D548DC64C0AB}">
      <dgm:prSet/>
      <dgm:spPr/>
      <dgm:t>
        <a:bodyPr/>
        <a:lstStyle/>
        <a:p>
          <a:endParaRPr lang="en-US"/>
        </a:p>
      </dgm:t>
    </dgm:pt>
    <dgm:pt modelId="{E93A3AF8-E267-440C-AAEB-378D673B4A2B}">
      <dgm:prSet/>
      <dgm:spPr/>
      <dgm:t>
        <a:bodyPr/>
        <a:lstStyle/>
        <a:p>
          <a:pPr>
            <a:lnSpc>
              <a:spcPct val="100000"/>
            </a:lnSpc>
          </a:pPr>
          <a:r>
            <a:rPr lang="en-GB" dirty="0"/>
            <a:t>ASYE - 2000 Word Reflective Piece</a:t>
          </a:r>
          <a:endParaRPr lang="en-US" dirty="0"/>
        </a:p>
      </dgm:t>
    </dgm:pt>
    <dgm:pt modelId="{FD8AEB5D-20A8-4371-95E0-0DBFA5AE0C0F}" type="parTrans" cxnId="{1C273930-FDBB-43C1-8203-FBC309FC65B6}">
      <dgm:prSet/>
      <dgm:spPr/>
      <dgm:t>
        <a:bodyPr/>
        <a:lstStyle/>
        <a:p>
          <a:endParaRPr lang="en-US"/>
        </a:p>
      </dgm:t>
    </dgm:pt>
    <dgm:pt modelId="{DB5CB09B-0381-4D07-A0B4-A01E011BEB15}" type="sibTrans" cxnId="{1C273930-FDBB-43C1-8203-FBC309FC65B6}">
      <dgm:prSet/>
      <dgm:spPr/>
      <dgm:t>
        <a:bodyPr/>
        <a:lstStyle/>
        <a:p>
          <a:endParaRPr lang="en-US"/>
        </a:p>
      </dgm:t>
    </dgm:pt>
    <dgm:pt modelId="{173B4235-C80D-42DB-9E8B-160E2CA4A893}" type="pres">
      <dgm:prSet presAssocID="{6ED83864-9E6E-4261-9EA7-2EF4715F1BCD}" presName="root" presStyleCnt="0">
        <dgm:presLayoutVars>
          <dgm:dir/>
          <dgm:resizeHandles val="exact"/>
        </dgm:presLayoutVars>
      </dgm:prSet>
      <dgm:spPr/>
    </dgm:pt>
    <dgm:pt modelId="{3A120314-7CA5-4D46-A3AF-45287B82206F}" type="pres">
      <dgm:prSet presAssocID="{301A55B0-AA47-4EBA-A3EF-FBCF8CB11429}" presName="compNode" presStyleCnt="0"/>
      <dgm:spPr/>
    </dgm:pt>
    <dgm:pt modelId="{D1712B8D-F68F-45E7-AEDC-1B9800451616}" type="pres">
      <dgm:prSet presAssocID="{301A55B0-AA47-4EBA-A3EF-FBCF8CB11429}" presName="bgRect" presStyleLbl="bgShp" presStyleIdx="0" presStyleCnt="5" custLinFactNeighborX="-10470" custLinFactNeighborY="3050"/>
      <dgm:spPr>
        <a:solidFill>
          <a:schemeClr val="tx2">
            <a:lumMod val="10000"/>
            <a:lumOff val="90000"/>
          </a:schemeClr>
        </a:solidFill>
      </dgm:spPr>
    </dgm:pt>
    <dgm:pt modelId="{90B24BFA-40F1-4F80-9EFC-C928EDB04911}" type="pres">
      <dgm:prSet presAssocID="{301A55B0-AA47-4EBA-A3EF-FBCF8CB1142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gon Dance"/>
        </a:ext>
      </dgm:extLst>
    </dgm:pt>
    <dgm:pt modelId="{277DC3EC-88DA-4D20-B1D3-B4F369C22278}" type="pres">
      <dgm:prSet presAssocID="{301A55B0-AA47-4EBA-A3EF-FBCF8CB11429}" presName="spaceRect" presStyleCnt="0"/>
      <dgm:spPr/>
    </dgm:pt>
    <dgm:pt modelId="{37488B0D-5F59-4391-AC51-80EAB9C95F66}" type="pres">
      <dgm:prSet presAssocID="{301A55B0-AA47-4EBA-A3EF-FBCF8CB11429}" presName="parTx" presStyleLbl="revTx" presStyleIdx="0" presStyleCnt="5">
        <dgm:presLayoutVars>
          <dgm:chMax val="0"/>
          <dgm:chPref val="0"/>
        </dgm:presLayoutVars>
      </dgm:prSet>
      <dgm:spPr/>
    </dgm:pt>
    <dgm:pt modelId="{DA2B7A74-BA9E-407F-B123-547A07B6A3B4}" type="pres">
      <dgm:prSet presAssocID="{20A7CF1F-69CC-4BE4-804E-F687AD9CCF3A}" presName="sibTrans" presStyleCnt="0"/>
      <dgm:spPr/>
    </dgm:pt>
    <dgm:pt modelId="{E635C017-98FF-4C25-BCA2-A4CB3EED25E7}" type="pres">
      <dgm:prSet presAssocID="{AD8B8CCD-7E93-4C4A-9B5E-D7C9899A1E72}" presName="compNode" presStyleCnt="0"/>
      <dgm:spPr/>
    </dgm:pt>
    <dgm:pt modelId="{0C4ECB62-A8AF-4957-9710-AF3FEEC85CC0}" type="pres">
      <dgm:prSet presAssocID="{AD8B8CCD-7E93-4C4A-9B5E-D7C9899A1E72}" presName="bgRect" presStyleLbl="bgShp" presStyleIdx="1" presStyleCnt="5"/>
      <dgm:spPr>
        <a:solidFill>
          <a:schemeClr val="accent3">
            <a:lumMod val="20000"/>
            <a:lumOff val="80000"/>
          </a:schemeClr>
        </a:solidFill>
      </dgm:spPr>
    </dgm:pt>
    <dgm:pt modelId="{19C3AC1F-EA4F-4265-BBB1-360F2952538A}" type="pres">
      <dgm:prSet presAssocID="{AD8B8CCD-7E93-4C4A-9B5E-D7C9899A1E7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E8C0808E-0345-4097-857F-8DA6ACAC3BF8}" type="pres">
      <dgm:prSet presAssocID="{AD8B8CCD-7E93-4C4A-9B5E-D7C9899A1E72}" presName="spaceRect" presStyleCnt="0"/>
      <dgm:spPr/>
    </dgm:pt>
    <dgm:pt modelId="{5774422C-14ED-4190-A97A-49538C4DD90C}" type="pres">
      <dgm:prSet presAssocID="{AD8B8CCD-7E93-4C4A-9B5E-D7C9899A1E72}" presName="parTx" presStyleLbl="revTx" presStyleIdx="1" presStyleCnt="5">
        <dgm:presLayoutVars>
          <dgm:chMax val="0"/>
          <dgm:chPref val="0"/>
        </dgm:presLayoutVars>
      </dgm:prSet>
      <dgm:spPr/>
    </dgm:pt>
    <dgm:pt modelId="{FC68B17E-8BE5-45C2-9F61-90E8D0CF8EDC}" type="pres">
      <dgm:prSet presAssocID="{D60D1C7A-16BD-4D82-8156-5BFC23966820}" presName="sibTrans" presStyleCnt="0"/>
      <dgm:spPr/>
    </dgm:pt>
    <dgm:pt modelId="{E999D59E-DC7D-4F64-827D-19612E75B598}" type="pres">
      <dgm:prSet presAssocID="{4EFE4FCD-B1F4-4505-9435-79E045834B04}" presName="compNode" presStyleCnt="0"/>
      <dgm:spPr/>
    </dgm:pt>
    <dgm:pt modelId="{A809AF99-6B2C-4E63-A54D-48A24E9F2B20}" type="pres">
      <dgm:prSet presAssocID="{4EFE4FCD-B1F4-4505-9435-79E045834B04}" presName="bgRect" presStyleLbl="bgShp" presStyleIdx="2" presStyleCnt="5"/>
      <dgm:spPr>
        <a:solidFill>
          <a:schemeClr val="accent5">
            <a:lumMod val="20000"/>
            <a:lumOff val="80000"/>
          </a:schemeClr>
        </a:solidFill>
      </dgm:spPr>
    </dgm:pt>
    <dgm:pt modelId="{A27F5350-0B71-4753-A052-F73E3EC5B8EB}" type="pres">
      <dgm:prSet presAssocID="{4EFE4FCD-B1F4-4505-9435-79E045834B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ayer Candle"/>
        </a:ext>
      </dgm:extLst>
    </dgm:pt>
    <dgm:pt modelId="{63117644-58BC-4654-8910-BAF3998C0A27}" type="pres">
      <dgm:prSet presAssocID="{4EFE4FCD-B1F4-4505-9435-79E045834B04}" presName="spaceRect" presStyleCnt="0"/>
      <dgm:spPr/>
    </dgm:pt>
    <dgm:pt modelId="{FB5B5C85-BA8E-42B9-8BB0-E8F0B9B2CB91}" type="pres">
      <dgm:prSet presAssocID="{4EFE4FCD-B1F4-4505-9435-79E045834B04}" presName="parTx" presStyleLbl="revTx" presStyleIdx="2" presStyleCnt="5">
        <dgm:presLayoutVars>
          <dgm:chMax val="0"/>
          <dgm:chPref val="0"/>
        </dgm:presLayoutVars>
      </dgm:prSet>
      <dgm:spPr/>
    </dgm:pt>
    <dgm:pt modelId="{468BCFBF-F0CA-40E2-92B2-72C7623E07E6}" type="pres">
      <dgm:prSet presAssocID="{25B5A20D-382A-4A97-9248-9009C5636DC2}" presName="sibTrans" presStyleCnt="0"/>
      <dgm:spPr/>
    </dgm:pt>
    <dgm:pt modelId="{9F8E30E7-879F-407E-9627-FDD26EBA6DB5}" type="pres">
      <dgm:prSet presAssocID="{7A8D81D6-7B40-4CAE-9DD5-87B5CDEC911C}" presName="compNode" presStyleCnt="0"/>
      <dgm:spPr/>
    </dgm:pt>
    <dgm:pt modelId="{7693A963-8169-4D58-974F-2322E34F3607}" type="pres">
      <dgm:prSet presAssocID="{7A8D81D6-7B40-4CAE-9DD5-87B5CDEC911C}" presName="bgRect" presStyleLbl="bgShp" presStyleIdx="3" presStyleCnt="5"/>
      <dgm:spPr>
        <a:solidFill>
          <a:schemeClr val="accent2">
            <a:lumMod val="20000"/>
            <a:lumOff val="80000"/>
          </a:schemeClr>
        </a:solidFill>
      </dgm:spPr>
    </dgm:pt>
    <dgm:pt modelId="{3D9BA185-D2B9-4355-A100-A551A87E1864}" type="pres">
      <dgm:prSet presAssocID="{7A8D81D6-7B40-4CAE-9DD5-87B5CDEC91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1FD5E33-BC1B-4FEC-81A2-C70C27D92896}" type="pres">
      <dgm:prSet presAssocID="{7A8D81D6-7B40-4CAE-9DD5-87B5CDEC911C}" presName="spaceRect" presStyleCnt="0"/>
      <dgm:spPr/>
    </dgm:pt>
    <dgm:pt modelId="{821CC633-77FB-458A-9CA2-F6EEE07458A1}" type="pres">
      <dgm:prSet presAssocID="{7A8D81D6-7B40-4CAE-9DD5-87B5CDEC911C}" presName="parTx" presStyleLbl="revTx" presStyleIdx="3" presStyleCnt="5">
        <dgm:presLayoutVars>
          <dgm:chMax val="0"/>
          <dgm:chPref val="0"/>
        </dgm:presLayoutVars>
      </dgm:prSet>
      <dgm:spPr/>
    </dgm:pt>
    <dgm:pt modelId="{F62CDDD3-C840-4F4A-9B70-717C0D68789E}" type="pres">
      <dgm:prSet presAssocID="{80756F00-B15A-4F37-8818-11AFF4215245}" presName="sibTrans" presStyleCnt="0"/>
      <dgm:spPr/>
    </dgm:pt>
    <dgm:pt modelId="{0AA22ED8-1358-43F2-AE5C-5740CAD97877}" type="pres">
      <dgm:prSet presAssocID="{E93A3AF8-E267-440C-AAEB-378D673B4A2B}" presName="compNode" presStyleCnt="0"/>
      <dgm:spPr/>
    </dgm:pt>
    <dgm:pt modelId="{EDF54BE2-E6EC-4544-8BCB-FC70A7FF8BA5}" type="pres">
      <dgm:prSet presAssocID="{E93A3AF8-E267-440C-AAEB-378D673B4A2B}" presName="bgRect" presStyleLbl="bgShp" presStyleIdx="4" presStyleCnt="5"/>
      <dgm:spPr/>
    </dgm:pt>
    <dgm:pt modelId="{233DDB7F-7444-46C7-AABA-3261A5790D08}" type="pres">
      <dgm:prSet presAssocID="{E93A3AF8-E267-440C-AAEB-378D673B4A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bulb"/>
        </a:ext>
      </dgm:extLst>
    </dgm:pt>
    <dgm:pt modelId="{4CE989F0-9EE1-46F6-BFB6-640A98E8B8E1}" type="pres">
      <dgm:prSet presAssocID="{E93A3AF8-E267-440C-AAEB-378D673B4A2B}" presName="spaceRect" presStyleCnt="0"/>
      <dgm:spPr/>
    </dgm:pt>
    <dgm:pt modelId="{E8228290-571B-4879-913F-713847C43412}" type="pres">
      <dgm:prSet presAssocID="{E93A3AF8-E267-440C-AAEB-378D673B4A2B}" presName="parTx" presStyleLbl="revTx" presStyleIdx="4" presStyleCnt="5">
        <dgm:presLayoutVars>
          <dgm:chMax val="0"/>
          <dgm:chPref val="0"/>
        </dgm:presLayoutVars>
      </dgm:prSet>
      <dgm:spPr/>
    </dgm:pt>
  </dgm:ptLst>
  <dgm:cxnLst>
    <dgm:cxn modelId="{A0550D28-B80A-47E8-9A1F-1CF53EACA286}" srcId="{6ED83864-9E6E-4261-9EA7-2EF4715F1BCD}" destId="{301A55B0-AA47-4EBA-A3EF-FBCF8CB11429}" srcOrd="0" destOrd="0" parTransId="{616CB98D-276D-49E9-9FBD-1CB45C8D4C48}" sibTransId="{20A7CF1F-69CC-4BE4-804E-F687AD9CCF3A}"/>
    <dgm:cxn modelId="{1C273930-FDBB-43C1-8203-FBC309FC65B6}" srcId="{6ED83864-9E6E-4261-9EA7-2EF4715F1BCD}" destId="{E93A3AF8-E267-440C-AAEB-378D673B4A2B}" srcOrd="4" destOrd="0" parTransId="{FD8AEB5D-20A8-4371-95E0-0DBFA5AE0C0F}" sibTransId="{DB5CB09B-0381-4D07-A0B4-A01E011BEB15}"/>
    <dgm:cxn modelId="{4538C26B-18F8-4400-8295-BD7A6727B574}" type="presOf" srcId="{AD8B8CCD-7E93-4C4A-9B5E-D7C9899A1E72}" destId="{5774422C-14ED-4190-A97A-49538C4DD90C}" srcOrd="0" destOrd="0" presId="urn:microsoft.com/office/officeart/2018/2/layout/IconVerticalSolidList"/>
    <dgm:cxn modelId="{E45D6D4C-A2EA-461E-8847-B44C71C8ECC7}" srcId="{6ED83864-9E6E-4261-9EA7-2EF4715F1BCD}" destId="{4EFE4FCD-B1F4-4505-9435-79E045834B04}" srcOrd="2" destOrd="0" parTransId="{ADEEF457-030B-4DB8-B329-A9923BA85250}" sibTransId="{25B5A20D-382A-4A97-9248-9009C5636DC2}"/>
    <dgm:cxn modelId="{94E20E4F-8088-4606-B7C8-63434AFF25B4}" type="presOf" srcId="{301A55B0-AA47-4EBA-A3EF-FBCF8CB11429}" destId="{37488B0D-5F59-4391-AC51-80EAB9C95F66}" srcOrd="0" destOrd="0" presId="urn:microsoft.com/office/officeart/2018/2/layout/IconVerticalSolidList"/>
    <dgm:cxn modelId="{EF3A4E81-CFD9-4AC5-B47F-D548DC64C0AB}" srcId="{6ED83864-9E6E-4261-9EA7-2EF4715F1BCD}" destId="{7A8D81D6-7B40-4CAE-9DD5-87B5CDEC911C}" srcOrd="3" destOrd="0" parTransId="{60073FFA-F181-41D2-AF36-4BC9E8D5B2A7}" sibTransId="{80756F00-B15A-4F37-8818-11AFF4215245}"/>
    <dgm:cxn modelId="{95376086-DB7C-4963-8BBF-96B38B60C9D9}" srcId="{6ED83864-9E6E-4261-9EA7-2EF4715F1BCD}" destId="{AD8B8CCD-7E93-4C4A-9B5E-D7C9899A1E72}" srcOrd="1" destOrd="0" parTransId="{F822CE33-18ED-4490-91AE-FF57409AA06A}" sibTransId="{D60D1C7A-16BD-4D82-8156-5BFC23966820}"/>
    <dgm:cxn modelId="{544F4986-4324-4558-824D-A0CC2E84A36C}" type="presOf" srcId="{6ED83864-9E6E-4261-9EA7-2EF4715F1BCD}" destId="{173B4235-C80D-42DB-9E8B-160E2CA4A893}" srcOrd="0" destOrd="0" presId="urn:microsoft.com/office/officeart/2018/2/layout/IconVerticalSolidList"/>
    <dgm:cxn modelId="{FEE561CD-810E-4B48-AA0F-DD9236EDF464}" type="presOf" srcId="{4EFE4FCD-B1F4-4505-9435-79E045834B04}" destId="{FB5B5C85-BA8E-42B9-8BB0-E8F0B9B2CB91}" srcOrd="0" destOrd="0" presId="urn:microsoft.com/office/officeart/2018/2/layout/IconVerticalSolidList"/>
    <dgm:cxn modelId="{14C005E7-C67D-4967-AFD9-8FA96A0B906F}" type="presOf" srcId="{7A8D81D6-7B40-4CAE-9DD5-87B5CDEC911C}" destId="{821CC633-77FB-458A-9CA2-F6EEE07458A1}" srcOrd="0" destOrd="0" presId="urn:microsoft.com/office/officeart/2018/2/layout/IconVerticalSolidList"/>
    <dgm:cxn modelId="{79F217EE-F694-4FDE-9FF6-E285B78C6ECE}" type="presOf" srcId="{E93A3AF8-E267-440C-AAEB-378D673B4A2B}" destId="{E8228290-571B-4879-913F-713847C43412}" srcOrd="0" destOrd="0" presId="urn:microsoft.com/office/officeart/2018/2/layout/IconVerticalSolidList"/>
    <dgm:cxn modelId="{B0B6D475-B00B-46D7-853C-89F93BC0C455}" type="presParOf" srcId="{173B4235-C80D-42DB-9E8B-160E2CA4A893}" destId="{3A120314-7CA5-4D46-A3AF-45287B82206F}" srcOrd="0" destOrd="0" presId="urn:microsoft.com/office/officeart/2018/2/layout/IconVerticalSolidList"/>
    <dgm:cxn modelId="{D747F207-1ED8-4D36-9917-3606A8EFAE2F}" type="presParOf" srcId="{3A120314-7CA5-4D46-A3AF-45287B82206F}" destId="{D1712B8D-F68F-45E7-AEDC-1B9800451616}" srcOrd="0" destOrd="0" presId="urn:microsoft.com/office/officeart/2018/2/layout/IconVerticalSolidList"/>
    <dgm:cxn modelId="{EB8B6DAE-8D9A-4515-BA67-66AAAEAB808E}" type="presParOf" srcId="{3A120314-7CA5-4D46-A3AF-45287B82206F}" destId="{90B24BFA-40F1-4F80-9EFC-C928EDB04911}" srcOrd="1" destOrd="0" presId="urn:microsoft.com/office/officeart/2018/2/layout/IconVerticalSolidList"/>
    <dgm:cxn modelId="{16696309-D52B-42FF-AF85-2A8BDC5B9C37}" type="presParOf" srcId="{3A120314-7CA5-4D46-A3AF-45287B82206F}" destId="{277DC3EC-88DA-4D20-B1D3-B4F369C22278}" srcOrd="2" destOrd="0" presId="urn:microsoft.com/office/officeart/2018/2/layout/IconVerticalSolidList"/>
    <dgm:cxn modelId="{D3B408B8-D821-4FD7-80C0-B0F7FFBED714}" type="presParOf" srcId="{3A120314-7CA5-4D46-A3AF-45287B82206F}" destId="{37488B0D-5F59-4391-AC51-80EAB9C95F66}" srcOrd="3" destOrd="0" presId="urn:microsoft.com/office/officeart/2018/2/layout/IconVerticalSolidList"/>
    <dgm:cxn modelId="{F8746D8B-BA3C-404F-9368-9661DF2E153E}" type="presParOf" srcId="{173B4235-C80D-42DB-9E8B-160E2CA4A893}" destId="{DA2B7A74-BA9E-407F-B123-547A07B6A3B4}" srcOrd="1" destOrd="0" presId="urn:microsoft.com/office/officeart/2018/2/layout/IconVerticalSolidList"/>
    <dgm:cxn modelId="{098481D0-D826-4966-B4F1-2B3F0A6BBA06}" type="presParOf" srcId="{173B4235-C80D-42DB-9E8B-160E2CA4A893}" destId="{E635C017-98FF-4C25-BCA2-A4CB3EED25E7}" srcOrd="2" destOrd="0" presId="urn:microsoft.com/office/officeart/2018/2/layout/IconVerticalSolidList"/>
    <dgm:cxn modelId="{0C2D9699-09E9-4CDB-B26C-0A096CE099D5}" type="presParOf" srcId="{E635C017-98FF-4C25-BCA2-A4CB3EED25E7}" destId="{0C4ECB62-A8AF-4957-9710-AF3FEEC85CC0}" srcOrd="0" destOrd="0" presId="urn:microsoft.com/office/officeart/2018/2/layout/IconVerticalSolidList"/>
    <dgm:cxn modelId="{EC09D512-2EA5-41CE-8A57-3D97099F3BD6}" type="presParOf" srcId="{E635C017-98FF-4C25-BCA2-A4CB3EED25E7}" destId="{19C3AC1F-EA4F-4265-BBB1-360F2952538A}" srcOrd="1" destOrd="0" presId="urn:microsoft.com/office/officeart/2018/2/layout/IconVerticalSolidList"/>
    <dgm:cxn modelId="{F22A150D-F5C4-4FC2-8DD1-25AE9DD0AA42}" type="presParOf" srcId="{E635C017-98FF-4C25-BCA2-A4CB3EED25E7}" destId="{E8C0808E-0345-4097-857F-8DA6ACAC3BF8}" srcOrd="2" destOrd="0" presId="urn:microsoft.com/office/officeart/2018/2/layout/IconVerticalSolidList"/>
    <dgm:cxn modelId="{A3053721-D154-49EF-A924-B62F719DCE00}" type="presParOf" srcId="{E635C017-98FF-4C25-BCA2-A4CB3EED25E7}" destId="{5774422C-14ED-4190-A97A-49538C4DD90C}" srcOrd="3" destOrd="0" presId="urn:microsoft.com/office/officeart/2018/2/layout/IconVerticalSolidList"/>
    <dgm:cxn modelId="{DACE1768-4480-4DCD-BB68-B3D7814109F9}" type="presParOf" srcId="{173B4235-C80D-42DB-9E8B-160E2CA4A893}" destId="{FC68B17E-8BE5-45C2-9F61-90E8D0CF8EDC}" srcOrd="3" destOrd="0" presId="urn:microsoft.com/office/officeart/2018/2/layout/IconVerticalSolidList"/>
    <dgm:cxn modelId="{006C9C2E-55C9-46B4-9AFE-C6F27F126018}" type="presParOf" srcId="{173B4235-C80D-42DB-9E8B-160E2CA4A893}" destId="{E999D59E-DC7D-4F64-827D-19612E75B598}" srcOrd="4" destOrd="0" presId="urn:microsoft.com/office/officeart/2018/2/layout/IconVerticalSolidList"/>
    <dgm:cxn modelId="{0F4F492B-B878-4C18-BDE1-DF180A000B2B}" type="presParOf" srcId="{E999D59E-DC7D-4F64-827D-19612E75B598}" destId="{A809AF99-6B2C-4E63-A54D-48A24E9F2B20}" srcOrd="0" destOrd="0" presId="urn:microsoft.com/office/officeart/2018/2/layout/IconVerticalSolidList"/>
    <dgm:cxn modelId="{A22BC13F-7F81-4AEC-9BCF-9341E32E45E2}" type="presParOf" srcId="{E999D59E-DC7D-4F64-827D-19612E75B598}" destId="{A27F5350-0B71-4753-A052-F73E3EC5B8EB}" srcOrd="1" destOrd="0" presId="urn:microsoft.com/office/officeart/2018/2/layout/IconVerticalSolidList"/>
    <dgm:cxn modelId="{2BCEBF56-88BC-48C6-AFE2-DA54684FEFFB}" type="presParOf" srcId="{E999D59E-DC7D-4F64-827D-19612E75B598}" destId="{63117644-58BC-4654-8910-BAF3998C0A27}" srcOrd="2" destOrd="0" presId="urn:microsoft.com/office/officeart/2018/2/layout/IconVerticalSolidList"/>
    <dgm:cxn modelId="{30EB317E-9A71-4F19-9F55-E8EA39ACFF7A}" type="presParOf" srcId="{E999D59E-DC7D-4F64-827D-19612E75B598}" destId="{FB5B5C85-BA8E-42B9-8BB0-E8F0B9B2CB91}" srcOrd="3" destOrd="0" presId="urn:microsoft.com/office/officeart/2018/2/layout/IconVerticalSolidList"/>
    <dgm:cxn modelId="{D7DE75E6-E17E-4669-91AA-700E62C82815}" type="presParOf" srcId="{173B4235-C80D-42DB-9E8B-160E2CA4A893}" destId="{468BCFBF-F0CA-40E2-92B2-72C7623E07E6}" srcOrd="5" destOrd="0" presId="urn:microsoft.com/office/officeart/2018/2/layout/IconVerticalSolidList"/>
    <dgm:cxn modelId="{E3998347-B044-4CBE-9D94-A1FD22CBCB88}" type="presParOf" srcId="{173B4235-C80D-42DB-9E8B-160E2CA4A893}" destId="{9F8E30E7-879F-407E-9627-FDD26EBA6DB5}" srcOrd="6" destOrd="0" presId="urn:microsoft.com/office/officeart/2018/2/layout/IconVerticalSolidList"/>
    <dgm:cxn modelId="{3B2BBDE8-64BE-4058-9F21-5A936846749F}" type="presParOf" srcId="{9F8E30E7-879F-407E-9627-FDD26EBA6DB5}" destId="{7693A963-8169-4D58-974F-2322E34F3607}" srcOrd="0" destOrd="0" presId="urn:microsoft.com/office/officeart/2018/2/layout/IconVerticalSolidList"/>
    <dgm:cxn modelId="{01DFDB7A-B61A-4364-91C6-120CF9928D8E}" type="presParOf" srcId="{9F8E30E7-879F-407E-9627-FDD26EBA6DB5}" destId="{3D9BA185-D2B9-4355-A100-A551A87E1864}" srcOrd="1" destOrd="0" presId="urn:microsoft.com/office/officeart/2018/2/layout/IconVerticalSolidList"/>
    <dgm:cxn modelId="{23C87650-9CA7-40EA-AF5D-D455C7A706E1}" type="presParOf" srcId="{9F8E30E7-879F-407E-9627-FDD26EBA6DB5}" destId="{91FD5E33-BC1B-4FEC-81A2-C70C27D92896}" srcOrd="2" destOrd="0" presId="urn:microsoft.com/office/officeart/2018/2/layout/IconVerticalSolidList"/>
    <dgm:cxn modelId="{E6D41DA1-6C86-4E92-B6ED-F0F9B0C1E520}" type="presParOf" srcId="{9F8E30E7-879F-407E-9627-FDD26EBA6DB5}" destId="{821CC633-77FB-458A-9CA2-F6EEE07458A1}" srcOrd="3" destOrd="0" presId="urn:microsoft.com/office/officeart/2018/2/layout/IconVerticalSolidList"/>
    <dgm:cxn modelId="{087A2E2E-5019-4371-BFB7-3716FF135B22}" type="presParOf" srcId="{173B4235-C80D-42DB-9E8B-160E2CA4A893}" destId="{F62CDDD3-C840-4F4A-9B70-717C0D68789E}" srcOrd="7" destOrd="0" presId="urn:microsoft.com/office/officeart/2018/2/layout/IconVerticalSolidList"/>
    <dgm:cxn modelId="{1F2082E0-8FF0-4902-9D63-586967E46DBE}" type="presParOf" srcId="{173B4235-C80D-42DB-9E8B-160E2CA4A893}" destId="{0AA22ED8-1358-43F2-AE5C-5740CAD97877}" srcOrd="8" destOrd="0" presId="urn:microsoft.com/office/officeart/2018/2/layout/IconVerticalSolidList"/>
    <dgm:cxn modelId="{0065AAAB-5746-4E54-B571-D6DAC9BAB231}" type="presParOf" srcId="{0AA22ED8-1358-43F2-AE5C-5740CAD97877}" destId="{EDF54BE2-E6EC-4544-8BCB-FC70A7FF8BA5}" srcOrd="0" destOrd="0" presId="urn:microsoft.com/office/officeart/2018/2/layout/IconVerticalSolidList"/>
    <dgm:cxn modelId="{E9E91BA0-364C-49A4-9551-BC14D88AC147}" type="presParOf" srcId="{0AA22ED8-1358-43F2-AE5C-5740CAD97877}" destId="{233DDB7F-7444-46C7-AABA-3261A5790D08}" srcOrd="1" destOrd="0" presId="urn:microsoft.com/office/officeart/2018/2/layout/IconVerticalSolidList"/>
    <dgm:cxn modelId="{42BD2383-AFB3-400C-B12D-2206FD83578B}" type="presParOf" srcId="{0AA22ED8-1358-43F2-AE5C-5740CAD97877}" destId="{4CE989F0-9EE1-46F6-BFB6-640A98E8B8E1}" srcOrd="2" destOrd="0" presId="urn:microsoft.com/office/officeart/2018/2/layout/IconVerticalSolidList"/>
    <dgm:cxn modelId="{DC90889F-6067-4A8D-B474-CC3A0980B112}" type="presParOf" srcId="{0AA22ED8-1358-43F2-AE5C-5740CAD97877}" destId="{E8228290-571B-4879-913F-713847C434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2A99B-7F47-4E8F-BC9B-F95823B7EA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76BCD7-9911-4E2B-95B9-79DE539CF017}">
      <dgm:prSet/>
      <dgm:spPr/>
      <dgm:t>
        <a:bodyPr/>
        <a:lstStyle/>
        <a:p>
          <a:r>
            <a:rPr lang="en-GB" b="1" dirty="0"/>
            <a:t>Theory</a:t>
          </a:r>
          <a:r>
            <a:rPr lang="en-GB" dirty="0"/>
            <a:t> - Helps us to understand, describe, explain, and predict. Attempts to explain situations and social relationships.</a:t>
          </a:r>
          <a:endParaRPr lang="en-US" dirty="0"/>
        </a:p>
      </dgm:t>
    </dgm:pt>
    <dgm:pt modelId="{5EF8CDEA-5611-4C7F-877F-8615CC659984}" type="parTrans" cxnId="{8CB5BA5F-2ADB-413D-AF0F-6F136E005CB8}">
      <dgm:prSet/>
      <dgm:spPr/>
      <dgm:t>
        <a:bodyPr/>
        <a:lstStyle/>
        <a:p>
          <a:endParaRPr lang="en-US"/>
        </a:p>
      </dgm:t>
    </dgm:pt>
    <dgm:pt modelId="{E377B639-6C43-4C9C-AF97-FCEA7E8F9546}" type="sibTrans" cxnId="{8CB5BA5F-2ADB-413D-AF0F-6F136E005CB8}">
      <dgm:prSet/>
      <dgm:spPr/>
      <dgm:t>
        <a:bodyPr/>
        <a:lstStyle/>
        <a:p>
          <a:endParaRPr lang="en-US"/>
        </a:p>
      </dgm:t>
    </dgm:pt>
    <dgm:pt modelId="{246A28F5-0443-410A-9E0E-E86D4FBA32A4}">
      <dgm:prSet/>
      <dgm:spPr/>
      <dgm:t>
        <a:bodyPr/>
        <a:lstStyle/>
        <a:p>
          <a:r>
            <a:rPr lang="en-GB" b="1"/>
            <a:t>Model </a:t>
          </a:r>
          <a:r>
            <a:rPr lang="en-GB"/>
            <a:t>- Guides our intervention and helps us to plan how to intervene and influence change. </a:t>
          </a:r>
          <a:endParaRPr lang="en-US"/>
        </a:p>
      </dgm:t>
    </dgm:pt>
    <dgm:pt modelId="{69A894D2-0ED8-479B-A2F9-A6DD1758CDCF}" type="parTrans" cxnId="{CDD78811-6EC9-4E4E-82FB-60986F7295E0}">
      <dgm:prSet/>
      <dgm:spPr/>
      <dgm:t>
        <a:bodyPr/>
        <a:lstStyle/>
        <a:p>
          <a:endParaRPr lang="en-US"/>
        </a:p>
      </dgm:t>
    </dgm:pt>
    <dgm:pt modelId="{0B0FC4A2-A421-435B-8916-5A07A312F200}" type="sibTrans" cxnId="{CDD78811-6EC9-4E4E-82FB-60986F7295E0}">
      <dgm:prSet/>
      <dgm:spPr/>
      <dgm:t>
        <a:bodyPr/>
        <a:lstStyle/>
        <a:p>
          <a:endParaRPr lang="en-US"/>
        </a:p>
      </dgm:t>
    </dgm:pt>
    <dgm:pt modelId="{4D561C8E-031D-4D8A-BBDB-A12451022CC0}">
      <dgm:prSet/>
      <dgm:spPr/>
      <dgm:t>
        <a:bodyPr/>
        <a:lstStyle/>
        <a:p>
          <a:r>
            <a:rPr lang="en-GB" b="1" dirty="0"/>
            <a:t>Method </a:t>
          </a:r>
          <a:r>
            <a:rPr lang="en-GB" dirty="0"/>
            <a:t>- A tool or technique used in practice, generally drawn out of a model.</a:t>
          </a:r>
          <a:endParaRPr lang="en-US" dirty="0"/>
        </a:p>
      </dgm:t>
    </dgm:pt>
    <dgm:pt modelId="{76F9E6A6-2691-43DF-857A-6FE4BC5E14CE}" type="parTrans" cxnId="{A10ACC96-C0D1-4EFF-B698-8BDBED058C8E}">
      <dgm:prSet/>
      <dgm:spPr/>
      <dgm:t>
        <a:bodyPr/>
        <a:lstStyle/>
        <a:p>
          <a:endParaRPr lang="en-US"/>
        </a:p>
      </dgm:t>
    </dgm:pt>
    <dgm:pt modelId="{6E4EE2B8-A000-4F14-BA6B-EFFC07253E25}" type="sibTrans" cxnId="{A10ACC96-C0D1-4EFF-B698-8BDBED058C8E}">
      <dgm:prSet/>
      <dgm:spPr/>
      <dgm:t>
        <a:bodyPr/>
        <a:lstStyle/>
        <a:p>
          <a:endParaRPr lang="en-US"/>
        </a:p>
      </dgm:t>
    </dgm:pt>
    <dgm:pt modelId="{9EE4355B-D413-442D-8675-6F9E01F4E1EF}">
      <dgm:prSet/>
      <dgm:spPr/>
      <dgm:t>
        <a:bodyPr/>
        <a:lstStyle/>
        <a:p>
          <a:r>
            <a:rPr lang="en-GB" b="1"/>
            <a:t>Approach</a:t>
          </a:r>
          <a:r>
            <a:rPr lang="en-GB"/>
            <a:t> - An overall way of way of working.</a:t>
          </a:r>
          <a:endParaRPr lang="en-US"/>
        </a:p>
      </dgm:t>
    </dgm:pt>
    <dgm:pt modelId="{834347DC-9839-4AF3-9901-073C302E287C}" type="parTrans" cxnId="{972A86B1-2155-42F0-B916-1310BC93488D}">
      <dgm:prSet/>
      <dgm:spPr/>
      <dgm:t>
        <a:bodyPr/>
        <a:lstStyle/>
        <a:p>
          <a:endParaRPr lang="en-US"/>
        </a:p>
      </dgm:t>
    </dgm:pt>
    <dgm:pt modelId="{E8C00155-FDE4-490C-84C2-6602BBCF6AFA}" type="sibTrans" cxnId="{972A86B1-2155-42F0-B916-1310BC93488D}">
      <dgm:prSet/>
      <dgm:spPr/>
      <dgm:t>
        <a:bodyPr/>
        <a:lstStyle/>
        <a:p>
          <a:endParaRPr lang="en-US"/>
        </a:p>
      </dgm:t>
    </dgm:pt>
    <dgm:pt modelId="{30865F83-85A5-4C22-A0CB-370E381AA1BB}" type="pres">
      <dgm:prSet presAssocID="{E882A99B-7F47-4E8F-BC9B-F95823B7EA79}" presName="root" presStyleCnt="0">
        <dgm:presLayoutVars>
          <dgm:dir/>
          <dgm:resizeHandles val="exact"/>
        </dgm:presLayoutVars>
      </dgm:prSet>
      <dgm:spPr/>
    </dgm:pt>
    <dgm:pt modelId="{6BBCF710-7FF3-45D8-96CF-C1A9FAA52DC7}" type="pres">
      <dgm:prSet presAssocID="{B676BCD7-9911-4E2B-95B9-79DE539CF017}" presName="compNode" presStyleCnt="0"/>
      <dgm:spPr/>
    </dgm:pt>
    <dgm:pt modelId="{76464707-DE5B-42A2-A3EB-D848509CEF4B}" type="pres">
      <dgm:prSet presAssocID="{B676BCD7-9911-4E2B-95B9-79DE539CF017}" presName="bgRect" presStyleLbl="bgShp" presStyleIdx="0" presStyleCnt="4"/>
      <dgm:spPr/>
    </dgm:pt>
    <dgm:pt modelId="{1CDDED6A-014E-4A33-AFE2-A3AA75460A3D}" type="pres">
      <dgm:prSet presAssocID="{B676BCD7-9911-4E2B-95B9-79DE539CF0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5A594C4F-CCF3-4FA4-8CC6-F724FBA94335}" type="pres">
      <dgm:prSet presAssocID="{B676BCD7-9911-4E2B-95B9-79DE539CF017}" presName="spaceRect" presStyleCnt="0"/>
      <dgm:spPr/>
    </dgm:pt>
    <dgm:pt modelId="{D36DABA3-2EA1-4DD3-A4BB-C0F02A15DEE9}" type="pres">
      <dgm:prSet presAssocID="{B676BCD7-9911-4E2B-95B9-79DE539CF017}" presName="parTx" presStyleLbl="revTx" presStyleIdx="0" presStyleCnt="4">
        <dgm:presLayoutVars>
          <dgm:chMax val="0"/>
          <dgm:chPref val="0"/>
        </dgm:presLayoutVars>
      </dgm:prSet>
      <dgm:spPr/>
    </dgm:pt>
    <dgm:pt modelId="{FF578A16-F919-41F7-94E7-AB2C9BE9B675}" type="pres">
      <dgm:prSet presAssocID="{E377B639-6C43-4C9C-AF97-FCEA7E8F9546}" presName="sibTrans" presStyleCnt="0"/>
      <dgm:spPr/>
    </dgm:pt>
    <dgm:pt modelId="{AB12B993-9964-44E5-BCA4-4C5D5E20F5C3}" type="pres">
      <dgm:prSet presAssocID="{246A28F5-0443-410A-9E0E-E86D4FBA32A4}" presName="compNode" presStyleCnt="0"/>
      <dgm:spPr/>
    </dgm:pt>
    <dgm:pt modelId="{E8234DAF-E546-4EDF-80F3-080887BC93E8}" type="pres">
      <dgm:prSet presAssocID="{246A28F5-0443-410A-9E0E-E86D4FBA32A4}" presName="bgRect" presStyleLbl="bgShp" presStyleIdx="1" presStyleCnt="4"/>
      <dgm:spPr/>
    </dgm:pt>
    <dgm:pt modelId="{E0450225-54FE-42CF-A331-96E11AACCCA2}" type="pres">
      <dgm:prSet presAssocID="{246A28F5-0443-410A-9E0E-E86D4FBA32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924D00B0-99E5-4890-91A4-AAEE490BF53F}" type="pres">
      <dgm:prSet presAssocID="{246A28F5-0443-410A-9E0E-E86D4FBA32A4}" presName="spaceRect" presStyleCnt="0"/>
      <dgm:spPr/>
    </dgm:pt>
    <dgm:pt modelId="{54931848-8CCF-4BE8-B3BD-9B081836761D}" type="pres">
      <dgm:prSet presAssocID="{246A28F5-0443-410A-9E0E-E86D4FBA32A4}" presName="parTx" presStyleLbl="revTx" presStyleIdx="1" presStyleCnt="4">
        <dgm:presLayoutVars>
          <dgm:chMax val="0"/>
          <dgm:chPref val="0"/>
        </dgm:presLayoutVars>
      </dgm:prSet>
      <dgm:spPr/>
    </dgm:pt>
    <dgm:pt modelId="{CEA3EB93-3D6E-451B-8207-BCAD17468A07}" type="pres">
      <dgm:prSet presAssocID="{0B0FC4A2-A421-435B-8916-5A07A312F200}" presName="sibTrans" presStyleCnt="0"/>
      <dgm:spPr/>
    </dgm:pt>
    <dgm:pt modelId="{BFCB0359-0444-4EBC-B8ED-A695A8F5612F}" type="pres">
      <dgm:prSet presAssocID="{4D561C8E-031D-4D8A-BBDB-A12451022CC0}" presName="compNode" presStyleCnt="0"/>
      <dgm:spPr/>
    </dgm:pt>
    <dgm:pt modelId="{1FD16EC4-108B-499A-8ABE-363BEFB36324}" type="pres">
      <dgm:prSet presAssocID="{4D561C8E-031D-4D8A-BBDB-A12451022CC0}" presName="bgRect" presStyleLbl="bgShp" presStyleIdx="2" presStyleCnt="4"/>
      <dgm:spPr/>
    </dgm:pt>
    <dgm:pt modelId="{84861913-3997-4E86-B8DA-BF349E30767A}" type="pres">
      <dgm:prSet presAssocID="{4D561C8E-031D-4D8A-BBDB-A12451022C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dozer"/>
        </a:ext>
      </dgm:extLst>
    </dgm:pt>
    <dgm:pt modelId="{CC89A03B-5392-4E15-BE43-23B8E8E98EC2}" type="pres">
      <dgm:prSet presAssocID="{4D561C8E-031D-4D8A-BBDB-A12451022CC0}" presName="spaceRect" presStyleCnt="0"/>
      <dgm:spPr/>
    </dgm:pt>
    <dgm:pt modelId="{A3A99FD6-7FA5-4776-A420-5E48061FAF70}" type="pres">
      <dgm:prSet presAssocID="{4D561C8E-031D-4D8A-BBDB-A12451022CC0}" presName="parTx" presStyleLbl="revTx" presStyleIdx="2" presStyleCnt="4">
        <dgm:presLayoutVars>
          <dgm:chMax val="0"/>
          <dgm:chPref val="0"/>
        </dgm:presLayoutVars>
      </dgm:prSet>
      <dgm:spPr/>
    </dgm:pt>
    <dgm:pt modelId="{B31961A4-CBD3-41D6-A31D-219E2620BEC9}" type="pres">
      <dgm:prSet presAssocID="{6E4EE2B8-A000-4F14-BA6B-EFFC07253E25}" presName="sibTrans" presStyleCnt="0"/>
      <dgm:spPr/>
    </dgm:pt>
    <dgm:pt modelId="{DB9639CD-9666-4274-BCF6-D283D23C90CB}" type="pres">
      <dgm:prSet presAssocID="{9EE4355B-D413-442D-8675-6F9E01F4E1EF}" presName="compNode" presStyleCnt="0"/>
      <dgm:spPr/>
    </dgm:pt>
    <dgm:pt modelId="{CF43CAB4-772A-4AE9-AB98-D1374CDC474B}" type="pres">
      <dgm:prSet presAssocID="{9EE4355B-D413-442D-8675-6F9E01F4E1EF}" presName="bgRect" presStyleLbl="bgShp" presStyleIdx="3" presStyleCnt="4"/>
      <dgm:spPr/>
    </dgm:pt>
    <dgm:pt modelId="{E87C1FC9-9992-4C65-8890-D9339778D31F}" type="pres">
      <dgm:prSet presAssocID="{9EE4355B-D413-442D-8675-6F9E01F4E1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E1D58EA8-7B0A-4B7F-BD45-6F06826364E7}" type="pres">
      <dgm:prSet presAssocID="{9EE4355B-D413-442D-8675-6F9E01F4E1EF}" presName="spaceRect" presStyleCnt="0"/>
      <dgm:spPr/>
    </dgm:pt>
    <dgm:pt modelId="{3230E2FB-EBD4-4AF3-A80E-479EA61BFC59}" type="pres">
      <dgm:prSet presAssocID="{9EE4355B-D413-442D-8675-6F9E01F4E1EF}" presName="parTx" presStyleLbl="revTx" presStyleIdx="3" presStyleCnt="4">
        <dgm:presLayoutVars>
          <dgm:chMax val="0"/>
          <dgm:chPref val="0"/>
        </dgm:presLayoutVars>
      </dgm:prSet>
      <dgm:spPr/>
    </dgm:pt>
  </dgm:ptLst>
  <dgm:cxnLst>
    <dgm:cxn modelId="{CDD78811-6EC9-4E4E-82FB-60986F7295E0}" srcId="{E882A99B-7F47-4E8F-BC9B-F95823B7EA79}" destId="{246A28F5-0443-410A-9E0E-E86D4FBA32A4}" srcOrd="1" destOrd="0" parTransId="{69A894D2-0ED8-479B-A2F9-A6DD1758CDCF}" sibTransId="{0B0FC4A2-A421-435B-8916-5A07A312F200}"/>
    <dgm:cxn modelId="{8CB5BA5F-2ADB-413D-AF0F-6F136E005CB8}" srcId="{E882A99B-7F47-4E8F-BC9B-F95823B7EA79}" destId="{B676BCD7-9911-4E2B-95B9-79DE539CF017}" srcOrd="0" destOrd="0" parTransId="{5EF8CDEA-5611-4C7F-877F-8615CC659984}" sibTransId="{E377B639-6C43-4C9C-AF97-FCEA7E8F9546}"/>
    <dgm:cxn modelId="{132B6B68-CCE2-4D3D-9DEE-04F4239625E1}" type="presOf" srcId="{9EE4355B-D413-442D-8675-6F9E01F4E1EF}" destId="{3230E2FB-EBD4-4AF3-A80E-479EA61BFC59}" srcOrd="0" destOrd="0" presId="urn:microsoft.com/office/officeart/2018/2/layout/IconVerticalSolidList"/>
    <dgm:cxn modelId="{D88FA393-CCDD-44B0-8280-C6EB0F72B494}" type="presOf" srcId="{4D561C8E-031D-4D8A-BBDB-A12451022CC0}" destId="{A3A99FD6-7FA5-4776-A420-5E48061FAF70}" srcOrd="0" destOrd="0" presId="urn:microsoft.com/office/officeart/2018/2/layout/IconVerticalSolidList"/>
    <dgm:cxn modelId="{A10ACC96-C0D1-4EFF-B698-8BDBED058C8E}" srcId="{E882A99B-7F47-4E8F-BC9B-F95823B7EA79}" destId="{4D561C8E-031D-4D8A-BBDB-A12451022CC0}" srcOrd="2" destOrd="0" parTransId="{76F9E6A6-2691-43DF-857A-6FE4BC5E14CE}" sibTransId="{6E4EE2B8-A000-4F14-BA6B-EFFC07253E25}"/>
    <dgm:cxn modelId="{A34C8BA7-FE6C-487B-90F0-5AEA84386084}" type="presOf" srcId="{E882A99B-7F47-4E8F-BC9B-F95823B7EA79}" destId="{30865F83-85A5-4C22-A0CB-370E381AA1BB}" srcOrd="0" destOrd="0" presId="urn:microsoft.com/office/officeart/2018/2/layout/IconVerticalSolidList"/>
    <dgm:cxn modelId="{8709F7A9-1EDE-4793-B8F7-2D0AB76539FB}" type="presOf" srcId="{B676BCD7-9911-4E2B-95B9-79DE539CF017}" destId="{D36DABA3-2EA1-4DD3-A4BB-C0F02A15DEE9}" srcOrd="0" destOrd="0" presId="urn:microsoft.com/office/officeart/2018/2/layout/IconVerticalSolidList"/>
    <dgm:cxn modelId="{972A86B1-2155-42F0-B916-1310BC93488D}" srcId="{E882A99B-7F47-4E8F-BC9B-F95823B7EA79}" destId="{9EE4355B-D413-442D-8675-6F9E01F4E1EF}" srcOrd="3" destOrd="0" parTransId="{834347DC-9839-4AF3-9901-073C302E287C}" sibTransId="{E8C00155-FDE4-490C-84C2-6602BBCF6AFA}"/>
    <dgm:cxn modelId="{3FEE19F3-F8A4-4CF1-A6D2-B26CFDC4EC63}" type="presOf" srcId="{246A28F5-0443-410A-9E0E-E86D4FBA32A4}" destId="{54931848-8CCF-4BE8-B3BD-9B081836761D}" srcOrd="0" destOrd="0" presId="urn:microsoft.com/office/officeart/2018/2/layout/IconVerticalSolidList"/>
    <dgm:cxn modelId="{E60592F6-C824-4F5C-B88E-E03F82028BFC}" type="presParOf" srcId="{30865F83-85A5-4C22-A0CB-370E381AA1BB}" destId="{6BBCF710-7FF3-45D8-96CF-C1A9FAA52DC7}" srcOrd="0" destOrd="0" presId="urn:microsoft.com/office/officeart/2018/2/layout/IconVerticalSolidList"/>
    <dgm:cxn modelId="{45DF7611-52D0-4AFC-BFFD-7A84CA807631}" type="presParOf" srcId="{6BBCF710-7FF3-45D8-96CF-C1A9FAA52DC7}" destId="{76464707-DE5B-42A2-A3EB-D848509CEF4B}" srcOrd="0" destOrd="0" presId="urn:microsoft.com/office/officeart/2018/2/layout/IconVerticalSolidList"/>
    <dgm:cxn modelId="{9ED63CF5-45D7-4513-98FE-F08C7F45AB22}" type="presParOf" srcId="{6BBCF710-7FF3-45D8-96CF-C1A9FAA52DC7}" destId="{1CDDED6A-014E-4A33-AFE2-A3AA75460A3D}" srcOrd="1" destOrd="0" presId="urn:microsoft.com/office/officeart/2018/2/layout/IconVerticalSolidList"/>
    <dgm:cxn modelId="{E45F5C0C-474D-4995-A9C5-E5BD4A0C7540}" type="presParOf" srcId="{6BBCF710-7FF3-45D8-96CF-C1A9FAA52DC7}" destId="{5A594C4F-CCF3-4FA4-8CC6-F724FBA94335}" srcOrd="2" destOrd="0" presId="urn:microsoft.com/office/officeart/2018/2/layout/IconVerticalSolidList"/>
    <dgm:cxn modelId="{BC33B428-8922-45AB-B051-DF85FB64D9EC}" type="presParOf" srcId="{6BBCF710-7FF3-45D8-96CF-C1A9FAA52DC7}" destId="{D36DABA3-2EA1-4DD3-A4BB-C0F02A15DEE9}" srcOrd="3" destOrd="0" presId="urn:microsoft.com/office/officeart/2018/2/layout/IconVerticalSolidList"/>
    <dgm:cxn modelId="{A291610A-F4F7-4886-8FC3-2AC9224674C6}" type="presParOf" srcId="{30865F83-85A5-4C22-A0CB-370E381AA1BB}" destId="{FF578A16-F919-41F7-94E7-AB2C9BE9B675}" srcOrd="1" destOrd="0" presId="urn:microsoft.com/office/officeart/2018/2/layout/IconVerticalSolidList"/>
    <dgm:cxn modelId="{85E942AF-733C-48A1-888B-8F7F1F152432}" type="presParOf" srcId="{30865F83-85A5-4C22-A0CB-370E381AA1BB}" destId="{AB12B993-9964-44E5-BCA4-4C5D5E20F5C3}" srcOrd="2" destOrd="0" presId="urn:microsoft.com/office/officeart/2018/2/layout/IconVerticalSolidList"/>
    <dgm:cxn modelId="{46937D75-619B-4199-98E5-DD69FFE08F46}" type="presParOf" srcId="{AB12B993-9964-44E5-BCA4-4C5D5E20F5C3}" destId="{E8234DAF-E546-4EDF-80F3-080887BC93E8}" srcOrd="0" destOrd="0" presId="urn:microsoft.com/office/officeart/2018/2/layout/IconVerticalSolidList"/>
    <dgm:cxn modelId="{A65B218E-6E49-4450-957E-9FA7B4150E0E}" type="presParOf" srcId="{AB12B993-9964-44E5-BCA4-4C5D5E20F5C3}" destId="{E0450225-54FE-42CF-A331-96E11AACCCA2}" srcOrd="1" destOrd="0" presId="urn:microsoft.com/office/officeart/2018/2/layout/IconVerticalSolidList"/>
    <dgm:cxn modelId="{9D6F70B6-CCDB-4433-A048-5637EF73214D}" type="presParOf" srcId="{AB12B993-9964-44E5-BCA4-4C5D5E20F5C3}" destId="{924D00B0-99E5-4890-91A4-AAEE490BF53F}" srcOrd="2" destOrd="0" presId="urn:microsoft.com/office/officeart/2018/2/layout/IconVerticalSolidList"/>
    <dgm:cxn modelId="{8EA7F9CA-A4A3-4A5F-B53B-E08308D2D8A5}" type="presParOf" srcId="{AB12B993-9964-44E5-BCA4-4C5D5E20F5C3}" destId="{54931848-8CCF-4BE8-B3BD-9B081836761D}" srcOrd="3" destOrd="0" presId="urn:microsoft.com/office/officeart/2018/2/layout/IconVerticalSolidList"/>
    <dgm:cxn modelId="{0F7106A5-C3D9-483A-A76D-6AC48C3DAB07}" type="presParOf" srcId="{30865F83-85A5-4C22-A0CB-370E381AA1BB}" destId="{CEA3EB93-3D6E-451B-8207-BCAD17468A07}" srcOrd="3" destOrd="0" presId="urn:microsoft.com/office/officeart/2018/2/layout/IconVerticalSolidList"/>
    <dgm:cxn modelId="{21C2C002-FB6C-4134-AC34-E461DA12589C}" type="presParOf" srcId="{30865F83-85A5-4C22-A0CB-370E381AA1BB}" destId="{BFCB0359-0444-4EBC-B8ED-A695A8F5612F}" srcOrd="4" destOrd="0" presId="urn:microsoft.com/office/officeart/2018/2/layout/IconVerticalSolidList"/>
    <dgm:cxn modelId="{C80CDA5C-57D9-4DE1-8469-5F254DE1032D}" type="presParOf" srcId="{BFCB0359-0444-4EBC-B8ED-A695A8F5612F}" destId="{1FD16EC4-108B-499A-8ABE-363BEFB36324}" srcOrd="0" destOrd="0" presId="urn:microsoft.com/office/officeart/2018/2/layout/IconVerticalSolidList"/>
    <dgm:cxn modelId="{B9B6C7A6-EF45-423C-A066-5324750F37E3}" type="presParOf" srcId="{BFCB0359-0444-4EBC-B8ED-A695A8F5612F}" destId="{84861913-3997-4E86-B8DA-BF349E30767A}" srcOrd="1" destOrd="0" presId="urn:microsoft.com/office/officeart/2018/2/layout/IconVerticalSolidList"/>
    <dgm:cxn modelId="{305C461E-50C4-4D50-BCD3-8BA95EAABA05}" type="presParOf" srcId="{BFCB0359-0444-4EBC-B8ED-A695A8F5612F}" destId="{CC89A03B-5392-4E15-BE43-23B8E8E98EC2}" srcOrd="2" destOrd="0" presId="urn:microsoft.com/office/officeart/2018/2/layout/IconVerticalSolidList"/>
    <dgm:cxn modelId="{30B9548A-A74C-4522-A287-758B5A833C01}" type="presParOf" srcId="{BFCB0359-0444-4EBC-B8ED-A695A8F5612F}" destId="{A3A99FD6-7FA5-4776-A420-5E48061FAF70}" srcOrd="3" destOrd="0" presId="urn:microsoft.com/office/officeart/2018/2/layout/IconVerticalSolidList"/>
    <dgm:cxn modelId="{0C7F6EF9-F52B-4B1D-A183-A88A91A00A92}" type="presParOf" srcId="{30865F83-85A5-4C22-A0CB-370E381AA1BB}" destId="{B31961A4-CBD3-41D6-A31D-219E2620BEC9}" srcOrd="5" destOrd="0" presId="urn:microsoft.com/office/officeart/2018/2/layout/IconVerticalSolidList"/>
    <dgm:cxn modelId="{2BB580B0-232C-4334-BB6B-127E5A25DA72}" type="presParOf" srcId="{30865F83-85A5-4C22-A0CB-370E381AA1BB}" destId="{DB9639CD-9666-4274-BCF6-D283D23C90CB}" srcOrd="6" destOrd="0" presId="urn:microsoft.com/office/officeart/2018/2/layout/IconVerticalSolidList"/>
    <dgm:cxn modelId="{C0274308-F646-4B07-B8AE-15968167B614}" type="presParOf" srcId="{DB9639CD-9666-4274-BCF6-D283D23C90CB}" destId="{CF43CAB4-772A-4AE9-AB98-D1374CDC474B}" srcOrd="0" destOrd="0" presId="urn:microsoft.com/office/officeart/2018/2/layout/IconVerticalSolidList"/>
    <dgm:cxn modelId="{BE4C13F5-6FFA-4CD1-A1B4-0D169A71726B}" type="presParOf" srcId="{DB9639CD-9666-4274-BCF6-D283D23C90CB}" destId="{E87C1FC9-9992-4C65-8890-D9339778D31F}" srcOrd="1" destOrd="0" presId="urn:microsoft.com/office/officeart/2018/2/layout/IconVerticalSolidList"/>
    <dgm:cxn modelId="{323D49E9-B73F-4C98-A4ED-1310F02527D9}" type="presParOf" srcId="{DB9639CD-9666-4274-BCF6-D283D23C90CB}" destId="{E1D58EA8-7B0A-4B7F-BD45-6F06826364E7}" srcOrd="2" destOrd="0" presId="urn:microsoft.com/office/officeart/2018/2/layout/IconVerticalSolidList"/>
    <dgm:cxn modelId="{FEACC611-EEB0-477B-9BA4-82D6D4775E4B}" type="presParOf" srcId="{DB9639CD-9666-4274-BCF6-D283D23C90CB}" destId="{3230E2FB-EBD4-4AF3-A80E-479EA61BFC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12B8D-F68F-45E7-AEDC-1B9800451616}">
      <dsp:nvSpPr>
        <dsp:cNvPr id="0" name=""/>
        <dsp:cNvSpPr/>
      </dsp:nvSpPr>
      <dsp:spPr>
        <a:xfrm>
          <a:off x="0" y="29314"/>
          <a:ext cx="9825251" cy="832908"/>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sp>
    <dsp:sp modelId="{90B24BFA-40F1-4F80-9EFC-C928EDB04911}">
      <dsp:nvSpPr>
        <dsp:cNvPr id="0" name=""/>
        <dsp:cNvSpPr/>
      </dsp:nvSpPr>
      <dsp:spPr>
        <a:xfrm>
          <a:off x="251954" y="191314"/>
          <a:ext cx="458099" cy="458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88B0D-5F59-4391-AC51-80EAB9C95F66}">
      <dsp:nvSpPr>
        <dsp:cNvPr id="0" name=""/>
        <dsp:cNvSpPr/>
      </dsp:nvSpPr>
      <dsp:spPr>
        <a:xfrm>
          <a:off x="962008" y="3910"/>
          <a:ext cx="8863242" cy="8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9" tIns="88149" rIns="88149" bIns="88149" numCol="1" spcCol="1270" anchor="ctr" anchorCtr="0">
          <a:noAutofit/>
        </a:bodyPr>
        <a:lstStyle/>
        <a:p>
          <a:pPr marL="0" lvl="0" indent="0" algn="l" defTabSz="844550">
            <a:lnSpc>
              <a:spcPct val="100000"/>
            </a:lnSpc>
            <a:spcBef>
              <a:spcPct val="0"/>
            </a:spcBef>
            <a:spcAft>
              <a:spcPct val="35000"/>
            </a:spcAft>
            <a:buNone/>
          </a:pPr>
          <a:r>
            <a:rPr lang="en-GB" sz="1900" kern="1200" dirty="0"/>
            <a:t>World Social Work Week Celebrations! – Harambee 2026</a:t>
          </a:r>
          <a:endParaRPr lang="en-US" sz="1900" kern="1200" dirty="0"/>
        </a:p>
      </dsp:txBody>
      <dsp:txXfrm>
        <a:off x="962008" y="3910"/>
        <a:ext cx="8863242" cy="832908"/>
      </dsp:txXfrm>
    </dsp:sp>
    <dsp:sp modelId="{0C4ECB62-A8AF-4957-9710-AF3FEEC85CC0}">
      <dsp:nvSpPr>
        <dsp:cNvPr id="0" name=""/>
        <dsp:cNvSpPr/>
      </dsp:nvSpPr>
      <dsp:spPr>
        <a:xfrm>
          <a:off x="0" y="1045045"/>
          <a:ext cx="9825251" cy="832908"/>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19C3AC1F-EA4F-4265-BBB1-360F2952538A}">
      <dsp:nvSpPr>
        <dsp:cNvPr id="0" name=""/>
        <dsp:cNvSpPr/>
      </dsp:nvSpPr>
      <dsp:spPr>
        <a:xfrm>
          <a:off x="251954" y="1232449"/>
          <a:ext cx="458099" cy="458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4422C-14ED-4190-A97A-49538C4DD90C}">
      <dsp:nvSpPr>
        <dsp:cNvPr id="0" name=""/>
        <dsp:cNvSpPr/>
      </dsp:nvSpPr>
      <dsp:spPr>
        <a:xfrm>
          <a:off x="962008" y="1045045"/>
          <a:ext cx="8863242" cy="8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9" tIns="88149" rIns="88149" bIns="88149" numCol="1" spcCol="1270" anchor="ctr" anchorCtr="0">
          <a:noAutofit/>
        </a:bodyPr>
        <a:lstStyle/>
        <a:p>
          <a:pPr marL="0" lvl="0" indent="0" algn="l" defTabSz="844550">
            <a:lnSpc>
              <a:spcPct val="100000"/>
            </a:lnSpc>
            <a:spcBef>
              <a:spcPct val="0"/>
            </a:spcBef>
            <a:spcAft>
              <a:spcPct val="35000"/>
            </a:spcAft>
            <a:buNone/>
          </a:pPr>
          <a:r>
            <a:rPr lang="en-GB" sz="1900" kern="1200" dirty="0"/>
            <a:t>ASYE - Critically Reflective Practice </a:t>
          </a:r>
          <a:endParaRPr lang="en-US" sz="1900" kern="1200" dirty="0"/>
        </a:p>
      </dsp:txBody>
      <dsp:txXfrm>
        <a:off x="962008" y="1045045"/>
        <a:ext cx="8863242" cy="832908"/>
      </dsp:txXfrm>
    </dsp:sp>
    <dsp:sp modelId="{A809AF99-6B2C-4E63-A54D-48A24E9F2B20}">
      <dsp:nvSpPr>
        <dsp:cNvPr id="0" name=""/>
        <dsp:cNvSpPr/>
      </dsp:nvSpPr>
      <dsp:spPr>
        <a:xfrm>
          <a:off x="0" y="2086180"/>
          <a:ext cx="9825251" cy="832908"/>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A27F5350-0B71-4753-A052-F73E3EC5B8EB}">
      <dsp:nvSpPr>
        <dsp:cNvPr id="0" name=""/>
        <dsp:cNvSpPr/>
      </dsp:nvSpPr>
      <dsp:spPr>
        <a:xfrm>
          <a:off x="251954" y="2273584"/>
          <a:ext cx="458099" cy="458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5B5C85-BA8E-42B9-8BB0-E8F0B9B2CB91}">
      <dsp:nvSpPr>
        <dsp:cNvPr id="0" name=""/>
        <dsp:cNvSpPr/>
      </dsp:nvSpPr>
      <dsp:spPr>
        <a:xfrm>
          <a:off x="962008" y="2086180"/>
          <a:ext cx="8863242" cy="8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9" tIns="88149" rIns="88149" bIns="88149" numCol="1" spcCol="1270" anchor="ctr" anchorCtr="0">
          <a:noAutofit/>
        </a:bodyPr>
        <a:lstStyle/>
        <a:p>
          <a:pPr marL="0" lvl="0" indent="0" algn="l" defTabSz="844550">
            <a:lnSpc>
              <a:spcPct val="100000"/>
            </a:lnSpc>
            <a:spcBef>
              <a:spcPct val="0"/>
            </a:spcBef>
            <a:spcAft>
              <a:spcPct val="35000"/>
            </a:spcAft>
            <a:buNone/>
          </a:pPr>
          <a:r>
            <a:rPr lang="en-GB" sz="1900" kern="1200" dirty="0"/>
            <a:t>ASYE - Use of Social Graces for Anti-Oppressive Practice</a:t>
          </a:r>
          <a:endParaRPr lang="en-US" sz="1900" kern="1200" dirty="0"/>
        </a:p>
      </dsp:txBody>
      <dsp:txXfrm>
        <a:off x="962008" y="2086180"/>
        <a:ext cx="8863242" cy="832908"/>
      </dsp:txXfrm>
    </dsp:sp>
    <dsp:sp modelId="{7693A963-8169-4D58-974F-2322E34F3607}">
      <dsp:nvSpPr>
        <dsp:cNvPr id="0" name=""/>
        <dsp:cNvSpPr/>
      </dsp:nvSpPr>
      <dsp:spPr>
        <a:xfrm>
          <a:off x="0" y="3127315"/>
          <a:ext cx="9825251" cy="832908"/>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3D9BA185-D2B9-4355-A100-A551A87E1864}">
      <dsp:nvSpPr>
        <dsp:cNvPr id="0" name=""/>
        <dsp:cNvSpPr/>
      </dsp:nvSpPr>
      <dsp:spPr>
        <a:xfrm>
          <a:off x="251954" y="3314719"/>
          <a:ext cx="458099" cy="458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CC633-77FB-458A-9CA2-F6EEE07458A1}">
      <dsp:nvSpPr>
        <dsp:cNvPr id="0" name=""/>
        <dsp:cNvSpPr/>
      </dsp:nvSpPr>
      <dsp:spPr>
        <a:xfrm>
          <a:off x="962008" y="3127315"/>
          <a:ext cx="8863242" cy="8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9" tIns="88149" rIns="88149" bIns="88149" numCol="1" spcCol="1270" anchor="ctr" anchorCtr="0">
          <a:noAutofit/>
        </a:bodyPr>
        <a:lstStyle/>
        <a:p>
          <a:pPr marL="0" lvl="0" indent="0" algn="l" defTabSz="844550">
            <a:lnSpc>
              <a:spcPct val="100000"/>
            </a:lnSpc>
            <a:spcBef>
              <a:spcPct val="0"/>
            </a:spcBef>
            <a:spcAft>
              <a:spcPct val="35000"/>
            </a:spcAft>
            <a:buNone/>
          </a:pPr>
          <a:r>
            <a:rPr lang="en-GB" sz="1900" kern="1200" dirty="0"/>
            <a:t>ASYE - Portfolio Requirements </a:t>
          </a:r>
          <a:endParaRPr lang="en-US" sz="1900" kern="1200" dirty="0"/>
        </a:p>
      </dsp:txBody>
      <dsp:txXfrm>
        <a:off x="962008" y="3127315"/>
        <a:ext cx="8863242" cy="832908"/>
      </dsp:txXfrm>
    </dsp:sp>
    <dsp:sp modelId="{EDF54BE2-E6EC-4544-8BCB-FC70A7FF8BA5}">
      <dsp:nvSpPr>
        <dsp:cNvPr id="0" name=""/>
        <dsp:cNvSpPr/>
      </dsp:nvSpPr>
      <dsp:spPr>
        <a:xfrm>
          <a:off x="0" y="4168450"/>
          <a:ext cx="9825251" cy="832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DDB7F-7444-46C7-AABA-3261A5790D08}">
      <dsp:nvSpPr>
        <dsp:cNvPr id="0" name=""/>
        <dsp:cNvSpPr/>
      </dsp:nvSpPr>
      <dsp:spPr>
        <a:xfrm>
          <a:off x="251954" y="4355854"/>
          <a:ext cx="458099" cy="458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28290-571B-4879-913F-713847C43412}">
      <dsp:nvSpPr>
        <dsp:cNvPr id="0" name=""/>
        <dsp:cNvSpPr/>
      </dsp:nvSpPr>
      <dsp:spPr>
        <a:xfrm>
          <a:off x="962008" y="4168450"/>
          <a:ext cx="8863242" cy="832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49" tIns="88149" rIns="88149" bIns="88149" numCol="1" spcCol="1270" anchor="ctr" anchorCtr="0">
          <a:noAutofit/>
        </a:bodyPr>
        <a:lstStyle/>
        <a:p>
          <a:pPr marL="0" lvl="0" indent="0" algn="l" defTabSz="844550">
            <a:lnSpc>
              <a:spcPct val="100000"/>
            </a:lnSpc>
            <a:spcBef>
              <a:spcPct val="0"/>
            </a:spcBef>
            <a:spcAft>
              <a:spcPct val="35000"/>
            </a:spcAft>
            <a:buNone/>
          </a:pPr>
          <a:r>
            <a:rPr lang="en-GB" sz="1900" kern="1200" dirty="0"/>
            <a:t>ASYE - 2000 Word Reflective Piece</a:t>
          </a:r>
          <a:endParaRPr lang="en-US" sz="1900" kern="1200" dirty="0"/>
        </a:p>
      </dsp:txBody>
      <dsp:txXfrm>
        <a:off x="962008" y="4168450"/>
        <a:ext cx="8863242" cy="832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64707-DE5B-42A2-A3EB-D848509CEF4B}">
      <dsp:nvSpPr>
        <dsp:cNvPr id="0" name=""/>
        <dsp:cNvSpPr/>
      </dsp:nvSpPr>
      <dsp:spPr>
        <a:xfrm>
          <a:off x="0" y="2319"/>
          <a:ext cx="6934718"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DED6A-014E-4A33-AFE2-A3AA75460A3D}">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6DABA3-2EA1-4DD3-A4BB-C0F02A15DEE9}">
      <dsp:nvSpPr>
        <dsp:cNvPr id="0" name=""/>
        <dsp:cNvSpPr/>
      </dsp:nvSpPr>
      <dsp:spPr>
        <a:xfrm>
          <a:off x="1357965" y="2319"/>
          <a:ext cx="5576752"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GB" sz="2200" b="1" kern="1200" dirty="0"/>
            <a:t>Theory</a:t>
          </a:r>
          <a:r>
            <a:rPr lang="en-GB" sz="2200" kern="1200" dirty="0"/>
            <a:t> - Helps us to understand, describe, explain, and predict. Attempts to explain situations and social relationships.</a:t>
          </a:r>
          <a:endParaRPr lang="en-US" sz="2200" kern="1200" dirty="0"/>
        </a:p>
      </dsp:txBody>
      <dsp:txXfrm>
        <a:off x="1357965" y="2319"/>
        <a:ext cx="5576752" cy="1175727"/>
      </dsp:txXfrm>
    </dsp:sp>
    <dsp:sp modelId="{E8234DAF-E546-4EDF-80F3-080887BC93E8}">
      <dsp:nvSpPr>
        <dsp:cNvPr id="0" name=""/>
        <dsp:cNvSpPr/>
      </dsp:nvSpPr>
      <dsp:spPr>
        <a:xfrm>
          <a:off x="0" y="1471979"/>
          <a:ext cx="6934718"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50225-54FE-42CF-A331-96E11AACCCA2}">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31848-8CCF-4BE8-B3BD-9B081836761D}">
      <dsp:nvSpPr>
        <dsp:cNvPr id="0" name=""/>
        <dsp:cNvSpPr/>
      </dsp:nvSpPr>
      <dsp:spPr>
        <a:xfrm>
          <a:off x="1357965" y="1471979"/>
          <a:ext cx="5576752"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GB" sz="2200" b="1" kern="1200"/>
            <a:t>Model </a:t>
          </a:r>
          <a:r>
            <a:rPr lang="en-GB" sz="2200" kern="1200"/>
            <a:t>- Guides our intervention and helps us to plan how to intervene and influence change. </a:t>
          </a:r>
          <a:endParaRPr lang="en-US" sz="2200" kern="1200"/>
        </a:p>
      </dsp:txBody>
      <dsp:txXfrm>
        <a:off x="1357965" y="1471979"/>
        <a:ext cx="5576752" cy="1175727"/>
      </dsp:txXfrm>
    </dsp:sp>
    <dsp:sp modelId="{1FD16EC4-108B-499A-8ABE-363BEFB36324}">
      <dsp:nvSpPr>
        <dsp:cNvPr id="0" name=""/>
        <dsp:cNvSpPr/>
      </dsp:nvSpPr>
      <dsp:spPr>
        <a:xfrm>
          <a:off x="0" y="2941639"/>
          <a:ext cx="6934718"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61913-3997-4E86-B8DA-BF349E30767A}">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A99FD6-7FA5-4776-A420-5E48061FAF70}">
      <dsp:nvSpPr>
        <dsp:cNvPr id="0" name=""/>
        <dsp:cNvSpPr/>
      </dsp:nvSpPr>
      <dsp:spPr>
        <a:xfrm>
          <a:off x="1357965" y="2941639"/>
          <a:ext cx="5576752"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GB" sz="2200" b="1" kern="1200" dirty="0"/>
            <a:t>Method </a:t>
          </a:r>
          <a:r>
            <a:rPr lang="en-GB" sz="2200" kern="1200" dirty="0"/>
            <a:t>- A tool or technique used in practice, generally drawn out of a model.</a:t>
          </a:r>
          <a:endParaRPr lang="en-US" sz="2200" kern="1200" dirty="0"/>
        </a:p>
      </dsp:txBody>
      <dsp:txXfrm>
        <a:off x="1357965" y="2941639"/>
        <a:ext cx="5576752" cy="1175727"/>
      </dsp:txXfrm>
    </dsp:sp>
    <dsp:sp modelId="{CF43CAB4-772A-4AE9-AB98-D1374CDC474B}">
      <dsp:nvSpPr>
        <dsp:cNvPr id="0" name=""/>
        <dsp:cNvSpPr/>
      </dsp:nvSpPr>
      <dsp:spPr>
        <a:xfrm>
          <a:off x="0" y="4411299"/>
          <a:ext cx="6934718"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C1FC9-9992-4C65-8890-D9339778D31F}">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30E2FB-EBD4-4AF3-A80E-479EA61BFC59}">
      <dsp:nvSpPr>
        <dsp:cNvPr id="0" name=""/>
        <dsp:cNvSpPr/>
      </dsp:nvSpPr>
      <dsp:spPr>
        <a:xfrm>
          <a:off x="1357965" y="4411299"/>
          <a:ext cx="5576752"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90000"/>
            </a:lnSpc>
            <a:spcBef>
              <a:spcPct val="0"/>
            </a:spcBef>
            <a:spcAft>
              <a:spcPct val="35000"/>
            </a:spcAft>
            <a:buNone/>
          </a:pPr>
          <a:r>
            <a:rPr lang="en-GB" sz="2200" b="1" kern="1200"/>
            <a:t>Approach</a:t>
          </a:r>
          <a:r>
            <a:rPr lang="en-GB" sz="2200" kern="1200"/>
            <a:t> - An overall way of way of working.</a:t>
          </a:r>
          <a:endParaRPr lang="en-US" sz="2200" kern="1200"/>
        </a:p>
      </dsp:txBody>
      <dsp:txXfrm>
        <a:off x="1357965" y="4411299"/>
        <a:ext cx="5576752" cy="1175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582D915-0DE9-46BF-B313-BD0176881CAC}" type="datetimeFigureOut">
              <a:rPr lang="en-GB" smtClean="0"/>
              <a:t>19/03/2026</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95F3CCC-FA53-4186-A9EE-238C8086F4AD}" type="slidenum">
              <a:rPr lang="en-GB" smtClean="0"/>
              <a:t>‹#›</a:t>
            </a:fld>
            <a:endParaRPr lang="en-GB"/>
          </a:p>
        </p:txBody>
      </p:sp>
    </p:spTree>
    <p:extLst>
      <p:ext uri="{BB962C8B-B14F-4D97-AF65-F5344CB8AC3E}">
        <p14:creationId xmlns:p14="http://schemas.microsoft.com/office/powerpoint/2010/main" val="171006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5F3CCC-FA53-4186-A9EE-238C8086F4AD}" type="slidenum">
              <a:rPr lang="en-GB" smtClean="0"/>
              <a:t>1</a:t>
            </a:fld>
            <a:endParaRPr lang="en-GB"/>
          </a:p>
        </p:txBody>
      </p:sp>
    </p:spTree>
    <p:extLst>
      <p:ext uri="{BB962C8B-B14F-4D97-AF65-F5344CB8AC3E}">
        <p14:creationId xmlns:p14="http://schemas.microsoft.com/office/powerpoint/2010/main" val="287784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Important difference (from reflection) is that critical reflection places emphasis on understanding power relations, including ways to reduce power dynamics and promote empowerment and emancipatory practice. </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A window through which the practitioner can view and focus self, understanding own lived experiences, beliefs, and values, to confront and resolve any contradictions and bias.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To uncover hidden assumptions and build self-awareness.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Add issues of socio-political context/challenges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Learning from an experience, making new meaning and interpretations, considering evidence, other perspectives, and contexts.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Sufficient depth to create transformative change.</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Often the concept is confused with ‘self-criticism’, however is not solely focused on what didn’t go well. </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10</a:t>
            </a:fld>
            <a:endParaRPr lang="en-GB"/>
          </a:p>
        </p:txBody>
      </p:sp>
    </p:spTree>
    <p:extLst>
      <p:ext uri="{BB962C8B-B14F-4D97-AF65-F5344CB8AC3E}">
        <p14:creationId xmlns:p14="http://schemas.microsoft.com/office/powerpoint/2010/main" val="79296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Reflexivity A concept which originates from social sciences research and holds applicability to reflective practice in social work.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A form of self-reflection, or other reflection to make sense of social circumstances and social life, using this in a circulatory manner.</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A process of looking inwards and outwards.</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Adds issues of relationships, including inter-connections that are not always apparent. There is centrality of self.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Further broken down to three forms of reflexivity </a:t>
            </a:r>
          </a:p>
          <a:p>
            <a:pPr lvl="1"/>
            <a:r>
              <a:rPr lang="en-GB" sz="1000" u="none" kern="1200" dirty="0">
                <a:solidFill>
                  <a:schemeClr val="tx1"/>
                </a:solidFill>
                <a:effectLst/>
                <a:latin typeface="+mn-lt"/>
                <a:ea typeface="+mn-ea"/>
                <a:cs typeface="+mn-cs"/>
              </a:rPr>
              <a:t>Personal reflexivity - exploring the way our beliefs, experiences, interests, to shape practice and approach. </a:t>
            </a:r>
          </a:p>
          <a:p>
            <a:pPr lvl="1"/>
            <a:r>
              <a:rPr lang="en-GB" sz="1000" u="none" kern="1200" dirty="0">
                <a:solidFill>
                  <a:schemeClr val="tx1"/>
                </a:solidFill>
                <a:effectLst/>
                <a:latin typeface="+mn-lt"/>
                <a:ea typeface="+mn-ea"/>
                <a:cs typeface="+mn-cs"/>
              </a:rPr>
              <a:t>Relational reflexivity – being reflexive about relationships and how they are constructed.</a:t>
            </a:r>
          </a:p>
          <a:p>
            <a:pPr lvl="1"/>
            <a:r>
              <a:rPr lang="en-GB" sz="1000" u="none" kern="1200" dirty="0">
                <a:solidFill>
                  <a:schemeClr val="tx1"/>
                </a:solidFill>
                <a:effectLst/>
                <a:latin typeface="+mn-lt"/>
                <a:ea typeface="+mn-ea"/>
                <a:cs typeface="+mn-cs"/>
              </a:rPr>
              <a:t>Epistemological reflexivity - considers aspects such as design, the research method and how different approaches work differently.</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An awareness of thinking, bias, or blind spots, which influence the way you interpret people and situations, in turn practice.</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11</a:t>
            </a:fld>
            <a:endParaRPr lang="en-GB"/>
          </a:p>
        </p:txBody>
      </p:sp>
    </p:spTree>
    <p:extLst>
      <p:ext uri="{BB962C8B-B14F-4D97-AF65-F5344CB8AC3E}">
        <p14:creationId xmlns:p14="http://schemas.microsoft.com/office/powerpoint/2010/main" val="103770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none" kern="1200" dirty="0">
                <a:solidFill>
                  <a:schemeClr val="tx1"/>
                </a:solidFill>
                <a:effectLst/>
                <a:latin typeface="+mn-lt"/>
                <a:ea typeface="+mn-ea"/>
                <a:cs typeface="+mn-cs"/>
              </a:rPr>
              <a:t>There are many methods and techniques to aid reflective practice, including: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Using supervision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A ‘critical friend’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Mind mapping ideas and thoughts.</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Reflective written pieces.                                               </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Using reflective practice models.</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Maintaining a reflective journal (reflective logs).</a:t>
            </a:r>
          </a:p>
          <a:p>
            <a:pPr marL="171450" lvl="0" indent="-171450">
              <a:buFont typeface="Arial" panose="020B0604020202020204" pitchFamily="34" charset="0"/>
              <a:buChar char="•"/>
            </a:pPr>
            <a:r>
              <a:rPr lang="en-GB" sz="1000" u="none" kern="1200" dirty="0">
                <a:solidFill>
                  <a:schemeClr val="tx1"/>
                </a:solidFill>
                <a:effectLst/>
                <a:latin typeface="+mn-lt"/>
                <a:ea typeface="+mn-ea"/>
                <a:cs typeface="+mn-cs"/>
              </a:rPr>
              <a:t>Considering theory to practice</a:t>
            </a:r>
          </a:p>
          <a:p>
            <a:pPr marL="171450" lvl="0" indent="-171450">
              <a:buFont typeface="Arial" panose="020B0604020202020204" pitchFamily="34" charset="0"/>
              <a:buChar char="•"/>
            </a:pPr>
            <a:endParaRPr lang="en-GB" sz="10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none" kern="1200" dirty="0">
                <a:solidFill>
                  <a:schemeClr val="tx1"/>
                </a:solidFill>
                <a:effectLst/>
                <a:latin typeface="+mn-lt"/>
                <a:ea typeface="+mn-ea"/>
                <a:cs typeface="+mn-cs"/>
              </a:rPr>
              <a:t>Using reflective models can help to promote reflective practice. Models contain interesting prompts and questions, designed to make sense of a learning experience to develop a deeper understanding, to in turn promote positive changes in 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none" kern="1200" dirty="0">
                <a:solidFill>
                  <a:schemeClr val="tx1"/>
                </a:solidFill>
                <a:effectLst/>
                <a:latin typeface="+mn-lt"/>
                <a:ea typeface="+mn-ea"/>
                <a:cs typeface="+mn-cs"/>
              </a:rPr>
              <a:t>It is generally agreed that there are two types of reflective models, </a:t>
            </a:r>
            <a:r>
              <a:rPr lang="en-GB" sz="1000" b="1" u="none" kern="1200" dirty="0">
                <a:solidFill>
                  <a:schemeClr val="tx1"/>
                </a:solidFill>
                <a:effectLst/>
                <a:latin typeface="+mn-lt"/>
                <a:ea typeface="+mn-ea"/>
                <a:cs typeface="+mn-cs"/>
              </a:rPr>
              <a:t>process models </a:t>
            </a:r>
            <a:r>
              <a:rPr lang="en-GB" sz="1000" u="none" kern="1200" dirty="0">
                <a:solidFill>
                  <a:schemeClr val="tx1"/>
                </a:solidFill>
                <a:effectLst/>
                <a:latin typeface="+mn-lt"/>
                <a:ea typeface="+mn-ea"/>
                <a:cs typeface="+mn-cs"/>
              </a:rPr>
              <a:t>(for example Gibbs Cycle) which moves through a linear process; and </a:t>
            </a:r>
            <a:r>
              <a:rPr lang="en-GB" sz="1000" b="1" u="none" kern="1200" dirty="0">
                <a:solidFill>
                  <a:schemeClr val="tx1"/>
                </a:solidFill>
                <a:effectLst/>
                <a:latin typeface="+mn-lt"/>
                <a:ea typeface="+mn-ea"/>
                <a:cs typeface="+mn-cs"/>
              </a:rPr>
              <a:t>component models </a:t>
            </a:r>
            <a:r>
              <a:rPr lang="en-GB" sz="1000" u="none" kern="1200" dirty="0">
                <a:solidFill>
                  <a:schemeClr val="tx1"/>
                </a:solidFill>
                <a:effectLst/>
                <a:latin typeface="+mn-lt"/>
                <a:ea typeface="+mn-ea"/>
                <a:cs typeface="+mn-cs"/>
              </a:rPr>
              <a:t>(for example Korthagen’s onion) that can be used in any order and generally uses symbols as prompts for reflection, particularly to consider power relations – use one that suits your learning style…. </a:t>
            </a: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mn-cs"/>
              </a:rPr>
              <a:t>Onion model – surface level, unpeeling the onion, not as it seems on surface level, links well with professional curiosity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mn-cs"/>
              </a:rPr>
              <a:t>Big 6 – Energises critical reflection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mn-cs"/>
              </a:rPr>
              <a:t>Head (knowledge), heart (feel), feet (value/standards), hands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mn-cs"/>
              </a:rPr>
              <a:t>Experiential learning – make sense and transformative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mn-lt"/>
              <a:ea typeface="+mn-ea"/>
              <a:cs typeface="+mn-cs"/>
            </a:endParaRPr>
          </a:p>
          <a:p>
            <a:pPr marL="0" lvl="0" indent="0">
              <a:buFont typeface="Arial" panose="020B0604020202020204" pitchFamily="34" charset="0"/>
              <a:buNone/>
            </a:pPr>
            <a:endParaRPr lang="en-GB" sz="1000" u="none" kern="1200" dirty="0">
              <a:solidFill>
                <a:schemeClr val="tx1"/>
              </a:solidFill>
              <a:effectLst/>
              <a:latin typeface="+mn-lt"/>
              <a:ea typeface="+mn-ea"/>
              <a:cs typeface="+mn-cs"/>
            </a:endParaRPr>
          </a:p>
          <a:p>
            <a:r>
              <a:rPr lang="en-GB" sz="1000" u="none" strike="noStrike" kern="1200" dirty="0">
                <a:solidFill>
                  <a:schemeClr val="tx1"/>
                </a:solidFill>
                <a:effectLst/>
                <a:latin typeface="+mn-lt"/>
                <a:ea typeface="+mn-ea"/>
                <a:cs typeface="+mn-cs"/>
              </a:rPr>
              <a:t> </a:t>
            </a:r>
            <a:endParaRPr lang="en-GB" sz="1000" u="non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12</a:t>
            </a:fld>
            <a:endParaRPr lang="en-GB"/>
          </a:p>
        </p:txBody>
      </p:sp>
    </p:spTree>
    <p:extLst>
      <p:ext uri="{BB962C8B-B14F-4D97-AF65-F5344CB8AC3E}">
        <p14:creationId xmlns:p14="http://schemas.microsoft.com/office/powerpoint/2010/main" val="217142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A model and tool designed to address inequality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Developed by John Burnham &amp; Alison Roper Hall (1993, 1998) – field of psychology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Originally ‘disgraces’ to highlight inequality, evolved into current mnemonic.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Used to describe aspects of personal and social identity, which afford people levels of power and privilege (also opposites).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Starting point to explore identity, not exhaustive, used fluidly and up for correction</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Many layers of complexity and layers to identity, words mean different to each person.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Social constructions and how we perceive others and how they perceive us, influence of societal, political, media </a:t>
            </a:r>
            <a:r>
              <a:rPr lang="en-GB" sz="1000" u="none" dirty="0" err="1">
                <a:solidFill>
                  <a:srgbClr val="B5121B"/>
                </a:solidFill>
                <a:effectLst/>
                <a:latin typeface="Arial" panose="020B0604020202020204" pitchFamily="34" charset="0"/>
                <a:ea typeface="Calibri" panose="020F0502020204030204" pitchFamily="34" charset="0"/>
                <a:cs typeface="Times New Roman" panose="02020603050405020304" pitchFamily="18" charset="0"/>
              </a:rPr>
              <a:t>inflence</a:t>
            </a: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 </a:t>
            </a:r>
          </a:p>
          <a:p>
            <a:pPr marL="171450" lvl="0" indent="-171450">
              <a:buSzPts val="1000"/>
              <a:buFont typeface="Arial" panose="020B0604020202020204" pitchFamily="34" charset="0"/>
              <a:buChar char="•"/>
              <a:tabLst>
                <a:tab pos="457200" algn="l"/>
              </a:tabLst>
            </a:pPr>
            <a:r>
              <a:rPr lang="en-GB" sz="1000" dirty="0"/>
              <a:t>Why is it useful? Awareness of one’s own elements of identity allows us to reflect on how we see the world, biases and ‘comfort’ zones of what we share with others.</a:t>
            </a:r>
          </a:p>
          <a:p>
            <a:pPr marL="171450" lvl="0" indent="-171450">
              <a:buSzPts val="1000"/>
              <a:buFont typeface="Arial" panose="020B0604020202020204" pitchFamily="34" charset="0"/>
              <a:buChar char="•"/>
              <a:tabLst>
                <a:tab pos="457200" algn="l"/>
              </a:tabLst>
            </a:pPr>
            <a:r>
              <a:rPr lang="en-GB" sz="1000" dirty="0"/>
              <a:t>Awareness of other people’s identity allows space for us to ask questions, examine the impact on a person’s day to day life, functioning and well-being.</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Practical tool to critically reflecting upon self in practice and the impact graces can have upon practice. </a:t>
            </a:r>
          </a:p>
          <a:p>
            <a:pPr marL="171450" lvl="0" indent="-171450">
              <a:buSzPts val="1000"/>
              <a:buFont typeface="Arial" panose="020B0604020202020204" pitchFamily="34" charset="0"/>
              <a:buChar char="•"/>
              <a:tabLst>
                <a:tab pos="457200" algn="l"/>
              </a:tabLst>
            </a:pPr>
            <a:r>
              <a:rPr lang="en-GB" sz="1000" u="none" dirty="0">
                <a:solidFill>
                  <a:srgbClr val="B5121B"/>
                </a:solidFill>
                <a:effectLst/>
                <a:latin typeface="Arial" panose="020B0604020202020204" pitchFamily="34" charset="0"/>
                <a:ea typeface="Calibri" panose="020F0502020204030204" pitchFamily="34" charset="0"/>
                <a:cs typeface="Times New Roman" panose="02020603050405020304" pitchFamily="18" charset="0"/>
              </a:rPr>
              <a:t>Bring self into the reflection, who you are, your identify, your past experiences are and what is important to you, will inevitably impact upon how you view the world including the people you work with. </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14</a:t>
            </a:fld>
            <a:endParaRPr lang="en-GB"/>
          </a:p>
        </p:txBody>
      </p:sp>
    </p:spTree>
    <p:extLst>
      <p:ext uri="{BB962C8B-B14F-4D97-AF65-F5344CB8AC3E}">
        <p14:creationId xmlns:p14="http://schemas.microsoft.com/office/powerpoint/2010/main" val="339363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It highlights that there are elements of our identity which are: Unvoiced and hidden from view – so others cannot see it and are not aware of it as it is not voiced, such as spirituality. Sometimes things might not be spoken about but are visible to others (unvoiced, visible) such as someone’s age. Sometimes we speak about our social GRACES, particularly the ones which are visible to others such as attire (clothes we wear). Sometimes we speak about our social GRACES which are not visible to others, such as our abilities (e.g. dyslexia). The graces can shift into different quadrants by talking/not talking about them. </a:t>
            </a:r>
          </a:p>
          <a:p>
            <a:r>
              <a:rPr lang="en-GB" sz="1000" dirty="0"/>
              <a:t>By posing questions about the effects of the social graces on the social worker and families’ experiences, you create a shift to build awareness of visible / voiced and invisible / unvoiced experiences</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15</a:t>
            </a:fld>
            <a:endParaRPr lang="en-GB"/>
          </a:p>
        </p:txBody>
      </p:sp>
    </p:spTree>
    <p:extLst>
      <p:ext uri="{BB962C8B-B14F-4D97-AF65-F5344CB8AC3E}">
        <p14:creationId xmlns:p14="http://schemas.microsoft.com/office/powerpoint/2010/main" val="293900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minutes </a:t>
            </a:r>
          </a:p>
        </p:txBody>
      </p:sp>
      <p:sp>
        <p:nvSpPr>
          <p:cNvPr id="4" name="Slide Number Placeholder 3"/>
          <p:cNvSpPr>
            <a:spLocks noGrp="1"/>
          </p:cNvSpPr>
          <p:nvPr>
            <p:ph type="sldNum" sz="quarter" idx="5"/>
          </p:nvPr>
        </p:nvSpPr>
        <p:spPr/>
        <p:txBody>
          <a:bodyPr/>
          <a:lstStyle/>
          <a:p>
            <a:fld id="{095F3CCC-FA53-4186-A9EE-238C8086F4AD}" type="slidenum">
              <a:rPr lang="en-GB" smtClean="0"/>
              <a:t>16</a:t>
            </a:fld>
            <a:endParaRPr lang="en-GB"/>
          </a:p>
        </p:txBody>
      </p:sp>
    </p:spTree>
    <p:extLst>
      <p:ext uri="{BB962C8B-B14F-4D97-AF65-F5344CB8AC3E}">
        <p14:creationId xmlns:p14="http://schemas.microsoft.com/office/powerpoint/2010/main" val="307565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It would help if you could have a think about what you want to focus your critical reflective piece on….you’ll be working in pairs to share ideas and create a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A social work portfolio is a </a:t>
            </a:r>
            <a:r>
              <a:rPr lang="en-GB" sz="1000" b="1" i="0" kern="1200" dirty="0">
                <a:solidFill>
                  <a:schemeClr val="tx1"/>
                </a:solidFill>
                <a:effectLst/>
                <a:latin typeface="+mn-lt"/>
                <a:ea typeface="+mn-ea"/>
                <a:cs typeface="+mn-cs"/>
              </a:rPr>
              <a:t>curated collection of evidence</a:t>
            </a:r>
            <a:r>
              <a:rPr lang="en-GB" sz="1000" b="0" i="0" kern="1200" dirty="0">
                <a:solidFill>
                  <a:schemeClr val="tx1"/>
                </a:solidFill>
                <a:effectLst/>
                <a:latin typeface="+mn-lt"/>
                <a:ea typeface="+mn-ea"/>
                <a:cs typeface="+mn-cs"/>
              </a:rPr>
              <a:t> that demonstrates a practitioner’s skills, capabilities, knowledge, and professional identity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kern="1200" dirty="0">
              <a:solidFill>
                <a:schemeClr val="tx1"/>
              </a:solidFill>
              <a:effectLst/>
              <a:latin typeface="+mn-lt"/>
              <a:ea typeface="+mn-ea"/>
              <a:cs typeface="+mn-cs"/>
            </a:endParaRPr>
          </a:p>
          <a:p>
            <a:pPr fontAlgn="t"/>
            <a:r>
              <a:rPr lang="en-GB" sz="1000" b="1" i="0" kern="1200" dirty="0">
                <a:solidFill>
                  <a:schemeClr val="tx1"/>
                </a:solidFill>
                <a:effectLst/>
                <a:latin typeface="+mn-lt"/>
                <a:ea typeface="+mn-ea"/>
                <a:cs typeface="+mn-cs"/>
              </a:rPr>
              <a:t>Benefits of Using Portfolios in Social Work</a:t>
            </a:r>
          </a:p>
          <a:p>
            <a:pPr fontAlgn="t"/>
            <a:r>
              <a:rPr lang="en-GB" sz="1000" b="1" i="0" kern="1200" dirty="0">
                <a:solidFill>
                  <a:schemeClr val="tx1"/>
                </a:solidFill>
                <a:effectLst/>
                <a:latin typeface="+mn-lt"/>
                <a:ea typeface="+mn-ea"/>
                <a:cs typeface="+mn-cs"/>
              </a:rPr>
              <a:t>For Practitioners</a:t>
            </a:r>
          </a:p>
          <a:p>
            <a:pPr fontAlgn="t"/>
            <a:r>
              <a:rPr lang="en-GB" sz="1000" b="0" i="0" kern="1200" dirty="0">
                <a:solidFill>
                  <a:schemeClr val="tx1"/>
                </a:solidFill>
                <a:effectLst/>
                <a:latin typeface="+mn-lt"/>
                <a:ea typeface="+mn-ea"/>
                <a:cs typeface="+mn-cs"/>
              </a:rPr>
              <a:t>Encourages reflective habits</a:t>
            </a:r>
          </a:p>
          <a:p>
            <a:pPr fontAlgn="t"/>
            <a:r>
              <a:rPr lang="en-GB" sz="1000" b="0" i="0" kern="1200" dirty="0">
                <a:solidFill>
                  <a:schemeClr val="tx1"/>
                </a:solidFill>
                <a:effectLst/>
                <a:latin typeface="+mn-lt"/>
                <a:ea typeface="+mn-ea"/>
                <a:cs typeface="+mn-cs"/>
              </a:rPr>
              <a:t>Demonstrates professional growth</a:t>
            </a:r>
          </a:p>
          <a:p>
            <a:pPr fontAlgn="t"/>
            <a:r>
              <a:rPr lang="en-GB" sz="1000" b="0" i="0" kern="1200" dirty="0">
                <a:solidFill>
                  <a:schemeClr val="tx1"/>
                </a:solidFill>
                <a:effectLst/>
                <a:latin typeface="+mn-lt"/>
                <a:ea typeface="+mn-ea"/>
                <a:cs typeface="+mn-cs"/>
              </a:rPr>
              <a:t>Helps identify strengths and development areas</a:t>
            </a:r>
          </a:p>
          <a:p>
            <a:pPr fontAlgn="t"/>
            <a:r>
              <a:rPr lang="en-GB" sz="1000" b="0" i="0" kern="1200" dirty="0">
                <a:solidFill>
                  <a:schemeClr val="tx1"/>
                </a:solidFill>
                <a:effectLst/>
                <a:latin typeface="+mn-lt"/>
                <a:ea typeface="+mn-ea"/>
                <a:cs typeface="+mn-cs"/>
              </a:rPr>
              <a:t>Builds confidence</a:t>
            </a:r>
          </a:p>
          <a:p>
            <a:pPr fontAlgn="t"/>
            <a:r>
              <a:rPr lang="en-GB" sz="1000" b="1" i="0" kern="1200" dirty="0">
                <a:solidFill>
                  <a:schemeClr val="tx1"/>
                </a:solidFill>
                <a:effectLst/>
                <a:latin typeface="+mn-lt"/>
                <a:ea typeface="+mn-ea"/>
                <a:cs typeface="+mn-cs"/>
              </a:rPr>
              <a:t>For Organisations</a:t>
            </a:r>
          </a:p>
          <a:p>
            <a:pPr fontAlgn="t"/>
            <a:r>
              <a:rPr lang="en-GB" sz="1000" b="0" i="0" kern="1200" dirty="0">
                <a:solidFill>
                  <a:schemeClr val="tx1"/>
                </a:solidFill>
                <a:effectLst/>
                <a:latin typeface="+mn-lt"/>
                <a:ea typeface="+mn-ea"/>
                <a:cs typeface="+mn-cs"/>
              </a:rPr>
              <a:t>Ensures consistent assessment</a:t>
            </a:r>
          </a:p>
          <a:p>
            <a:pPr fontAlgn="t"/>
            <a:r>
              <a:rPr lang="en-GB" sz="1000" b="0" i="0" kern="1200" dirty="0">
                <a:solidFill>
                  <a:schemeClr val="tx1"/>
                </a:solidFill>
                <a:effectLst/>
                <a:latin typeface="+mn-lt"/>
                <a:ea typeface="+mn-ea"/>
                <a:cs typeface="+mn-cs"/>
              </a:rPr>
              <a:t>Provides clear evidence for quality assurance</a:t>
            </a:r>
          </a:p>
          <a:p>
            <a:pPr fontAlgn="t"/>
            <a:r>
              <a:rPr lang="en-GB" sz="1000" b="0" i="0" kern="1200" dirty="0">
                <a:solidFill>
                  <a:schemeClr val="tx1"/>
                </a:solidFill>
                <a:effectLst/>
                <a:latin typeface="+mn-lt"/>
                <a:ea typeface="+mn-ea"/>
                <a:cs typeface="+mn-cs"/>
              </a:rPr>
              <a:t>Supports a learning culture</a:t>
            </a:r>
          </a:p>
          <a:p>
            <a:pPr fontAlgn="t"/>
            <a:r>
              <a:rPr lang="en-GB" sz="1000" b="0" i="0" kern="1200" dirty="0">
                <a:solidFill>
                  <a:schemeClr val="tx1"/>
                </a:solidFill>
                <a:effectLst/>
                <a:latin typeface="+mn-lt"/>
                <a:ea typeface="+mn-ea"/>
                <a:cs typeface="+mn-cs"/>
              </a:rPr>
              <a:t>Assists with workforce development planning</a:t>
            </a:r>
          </a:p>
          <a:p>
            <a:pPr fontAlgn="t"/>
            <a:r>
              <a:rPr lang="en-GB" sz="1000" b="1" i="0" kern="1200" dirty="0">
                <a:solidFill>
                  <a:schemeClr val="tx1"/>
                </a:solidFill>
                <a:effectLst/>
                <a:latin typeface="+mn-lt"/>
                <a:ea typeface="+mn-ea"/>
                <a:cs typeface="+mn-cs"/>
              </a:rPr>
              <a:t>For Adults/Carers</a:t>
            </a:r>
          </a:p>
          <a:p>
            <a:pPr fontAlgn="t"/>
            <a:r>
              <a:rPr lang="en-GB" sz="1000" b="0" i="0" kern="1200" dirty="0">
                <a:solidFill>
                  <a:schemeClr val="tx1"/>
                </a:solidFill>
                <a:effectLst/>
                <a:latin typeface="+mn-lt"/>
                <a:ea typeface="+mn-ea"/>
                <a:cs typeface="+mn-cs"/>
              </a:rPr>
              <a:t>Encourages practitioners to stay evidence‑informed</a:t>
            </a:r>
          </a:p>
          <a:p>
            <a:pPr fontAlgn="t"/>
            <a:r>
              <a:rPr lang="en-GB" sz="1000" b="0" i="0" kern="1200" dirty="0">
                <a:solidFill>
                  <a:schemeClr val="tx1"/>
                </a:solidFill>
                <a:effectLst/>
                <a:latin typeface="+mn-lt"/>
                <a:ea typeface="+mn-ea"/>
                <a:cs typeface="+mn-cs"/>
              </a:rPr>
              <a:t>Improves professional accountability</a:t>
            </a:r>
          </a:p>
          <a:p>
            <a:pPr fontAlgn="t"/>
            <a:r>
              <a:rPr lang="en-GB" sz="1000" b="0" i="0" kern="1200" dirty="0">
                <a:solidFill>
                  <a:schemeClr val="tx1"/>
                </a:solidFill>
                <a:effectLst/>
                <a:latin typeface="+mn-lt"/>
                <a:ea typeface="+mn-ea"/>
                <a:cs typeface="+mn-cs"/>
              </a:rPr>
              <a:t>Strengthens the quality of practice and decision‑making</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17</a:t>
            </a:fld>
            <a:endParaRPr lang="en-GB"/>
          </a:p>
        </p:txBody>
      </p:sp>
    </p:spTree>
    <p:extLst>
      <p:ext uri="{BB962C8B-B14F-4D97-AF65-F5344CB8AC3E}">
        <p14:creationId xmlns:p14="http://schemas.microsoft.com/office/powerpoint/2010/main" val="10871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the exercise</a:t>
            </a:r>
          </a:p>
        </p:txBody>
      </p:sp>
      <p:sp>
        <p:nvSpPr>
          <p:cNvPr id="4" name="Slide Number Placeholder 3"/>
          <p:cNvSpPr>
            <a:spLocks noGrp="1"/>
          </p:cNvSpPr>
          <p:nvPr>
            <p:ph type="sldNum" sz="quarter" idx="5"/>
          </p:nvPr>
        </p:nvSpPr>
        <p:spPr/>
        <p:txBody>
          <a:bodyPr/>
          <a:lstStyle/>
          <a:p>
            <a:fld id="{095F3CCC-FA53-4186-A9EE-238C8086F4AD}" type="slidenum">
              <a:rPr lang="en-GB" smtClean="0"/>
              <a:t>18</a:t>
            </a:fld>
            <a:endParaRPr lang="en-GB"/>
          </a:p>
        </p:txBody>
      </p:sp>
    </p:spTree>
    <p:extLst>
      <p:ext uri="{BB962C8B-B14F-4D97-AF65-F5344CB8AC3E}">
        <p14:creationId xmlns:p14="http://schemas.microsoft.com/office/powerpoint/2010/main" val="3564454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kern="1200" dirty="0">
                <a:solidFill>
                  <a:schemeClr val="tx1"/>
                </a:solidFill>
                <a:effectLst/>
                <a:latin typeface="+mn-lt"/>
                <a:ea typeface="+mn-ea"/>
                <a:cs typeface="+mn-cs"/>
              </a:rPr>
              <a:t>A Personal Development Plan (PDP) is a key component of ASYE. A PDP helps to provide structure, direction, and measurable goals to support the development and confidence for practice. </a:t>
            </a:r>
          </a:p>
          <a:p>
            <a:pPr marL="171450" indent="-171450">
              <a:buFont typeface="Arial" panose="020B0604020202020204" pitchFamily="34" charset="0"/>
              <a:buChar char="•"/>
            </a:pPr>
            <a:r>
              <a:rPr lang="en-GB" sz="1000" kern="1200" dirty="0">
                <a:solidFill>
                  <a:schemeClr val="tx1"/>
                </a:solidFill>
                <a:effectLst/>
                <a:latin typeface="+mn-lt"/>
                <a:ea typeface="+mn-ea"/>
                <a:cs typeface="+mn-cs"/>
              </a:rPr>
              <a:t>Should start with foundations of the Care Act (assessment, communication skills, relationship-based practice, understanding organisation, demographic and community services), then more gradually to more complex areas gradually – MCA and safeguarding</a:t>
            </a:r>
          </a:p>
          <a:p>
            <a:pPr marL="171450" indent="-171450">
              <a:buFont typeface="Arial" panose="020B0604020202020204" pitchFamily="34" charset="0"/>
              <a:buChar char="•"/>
            </a:pPr>
            <a:r>
              <a:rPr lang="en-GB" sz="1000" b="1" kern="1200" dirty="0">
                <a:solidFill>
                  <a:schemeClr val="tx1"/>
                </a:solidFill>
                <a:effectLst/>
                <a:latin typeface="+mn-lt"/>
                <a:ea typeface="+mn-ea"/>
                <a:cs typeface="+mn-cs"/>
              </a:rPr>
              <a:t>What opportunities are available to support you to achieve your identified learning objectives? </a:t>
            </a:r>
            <a:r>
              <a:rPr lang="en-GB" sz="1000" kern="1200" dirty="0">
                <a:solidFill>
                  <a:schemeClr val="tx1"/>
                </a:solidFill>
                <a:effectLst/>
                <a:latin typeface="+mn-lt"/>
                <a:ea typeface="+mn-ea"/>
                <a:cs typeface="+mn-cs"/>
              </a:rPr>
              <a:t>Shadowing, use of supervision, peer and managerial support, increasing legal literacy (statutory codes/guides, case law), critical reflective practice, polices &amp; procedures (especially safeguarding), self directed learning….</a:t>
            </a:r>
          </a:p>
          <a:p>
            <a:pPr marL="171450" indent="-171450">
              <a:buFont typeface="Arial" panose="020B0604020202020204" pitchFamily="34" charset="0"/>
              <a:buChar char="•"/>
            </a:pPr>
            <a:r>
              <a:rPr lang="en-GB" sz="1000" kern="1200" dirty="0">
                <a:solidFill>
                  <a:schemeClr val="tx1"/>
                </a:solidFill>
                <a:effectLst/>
                <a:latin typeface="+mn-lt"/>
                <a:ea typeface="+mn-ea"/>
                <a:cs typeface="+mn-cs"/>
              </a:rPr>
              <a:t>NOT JUST I WILL ASK MY MANAGER OR PEER</a:t>
            </a:r>
          </a:p>
        </p:txBody>
      </p:sp>
      <p:sp>
        <p:nvSpPr>
          <p:cNvPr id="4" name="Slide Number Placeholder 3"/>
          <p:cNvSpPr>
            <a:spLocks noGrp="1"/>
          </p:cNvSpPr>
          <p:nvPr>
            <p:ph type="sldNum" sz="quarter" idx="5"/>
          </p:nvPr>
        </p:nvSpPr>
        <p:spPr/>
        <p:txBody>
          <a:bodyPr/>
          <a:lstStyle/>
          <a:p>
            <a:fld id="{095F3CCC-FA53-4186-A9EE-238C8086F4AD}" type="slidenum">
              <a:rPr lang="en-GB" smtClean="0"/>
              <a:t>19</a:t>
            </a:fld>
            <a:endParaRPr lang="en-GB"/>
          </a:p>
        </p:txBody>
      </p:sp>
    </p:spTree>
    <p:extLst>
      <p:ext uri="{BB962C8B-B14F-4D97-AF65-F5344CB8AC3E}">
        <p14:creationId xmlns:p14="http://schemas.microsoft.com/office/powerpoint/2010/main" val="1108699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Considering power relations, marginalisation and oppression. </a:t>
            </a:r>
          </a:p>
          <a:p>
            <a:r>
              <a:rPr lang="en-GB" sz="1000" dirty="0"/>
              <a:t>Different types of power coercive, reward, legitimate, referent and expert…..</a:t>
            </a:r>
          </a:p>
          <a:p>
            <a:r>
              <a:rPr lang="en-GB" sz="1000" dirty="0"/>
              <a:t>How do we promote empowerment and emancipatory</a:t>
            </a:r>
          </a:p>
          <a:p>
            <a:r>
              <a:rPr lang="en-GB" sz="1000" dirty="0"/>
              <a:t>Making sure your write up is clear…..how did you apply your legal understanding</a:t>
            </a:r>
          </a:p>
          <a:p>
            <a:r>
              <a:rPr lang="en-GB" sz="1000" dirty="0"/>
              <a:t>What theories, models and approaches do you plan to apply and why? </a:t>
            </a:r>
          </a:p>
        </p:txBody>
      </p:sp>
      <p:sp>
        <p:nvSpPr>
          <p:cNvPr id="4" name="Slide Number Placeholder 3"/>
          <p:cNvSpPr>
            <a:spLocks noGrp="1"/>
          </p:cNvSpPr>
          <p:nvPr>
            <p:ph type="sldNum" sz="quarter" idx="5"/>
          </p:nvPr>
        </p:nvSpPr>
        <p:spPr/>
        <p:txBody>
          <a:bodyPr/>
          <a:lstStyle/>
          <a:p>
            <a:fld id="{095F3CCC-FA53-4186-A9EE-238C8086F4AD}" type="slidenum">
              <a:rPr lang="en-GB" smtClean="0"/>
              <a:t>20</a:t>
            </a:fld>
            <a:endParaRPr lang="en-GB"/>
          </a:p>
        </p:txBody>
      </p:sp>
    </p:spTree>
    <p:extLst>
      <p:ext uri="{BB962C8B-B14F-4D97-AF65-F5344CB8AC3E}">
        <p14:creationId xmlns:p14="http://schemas.microsoft.com/office/powerpoint/2010/main" val="236171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Are there are any other housekeeping matters you feel need adding?</a:t>
            </a:r>
          </a:p>
          <a:p>
            <a:r>
              <a:rPr lang="en-GB" sz="1200" dirty="0"/>
              <a:t>Location of toilets, kitchen facilities and drinks machine. </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a:t>
            </a:fld>
            <a:endParaRPr lang="en-GB"/>
          </a:p>
        </p:txBody>
      </p:sp>
    </p:spTree>
    <p:extLst>
      <p:ext uri="{BB962C8B-B14F-4D97-AF65-F5344CB8AC3E}">
        <p14:creationId xmlns:p14="http://schemas.microsoft.com/office/powerpoint/2010/main" val="363240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21</a:t>
            </a:fld>
            <a:endParaRPr lang="en-GB"/>
          </a:p>
        </p:txBody>
      </p:sp>
    </p:spTree>
    <p:extLst>
      <p:ext uri="{BB962C8B-B14F-4D97-AF65-F5344CB8AC3E}">
        <p14:creationId xmlns:p14="http://schemas.microsoft.com/office/powerpoint/2010/main" val="130768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Huba and Freed (2000) highlight that a holistic assessment is the process of gathering and discussing information from multiple and diverse sources in order to develop a deep understanding of what the learner knows, what they understand and what they can do with their knowledge as a result of learning experiences. </a:t>
            </a:r>
          </a:p>
          <a:p>
            <a:pPr marL="171450" indent="-171450">
              <a:buFont typeface="Arial" panose="020B0604020202020204" pitchFamily="34" charset="0"/>
              <a:buChar char="•"/>
            </a:pPr>
            <a:r>
              <a:rPr lang="en-GB" sz="1000" dirty="0"/>
              <a:t>Third party feedback (testimonial or witness evidence), is a strong form of evidence.</a:t>
            </a:r>
          </a:p>
          <a:p>
            <a:pPr marL="171450" indent="-171450">
              <a:buFont typeface="Arial" panose="020B0604020202020204" pitchFamily="34" charset="0"/>
              <a:buChar char="•"/>
            </a:pPr>
            <a:r>
              <a:rPr lang="en-GB" sz="1000" dirty="0"/>
              <a:t>Triangulation has meaning and definitions, depending on context and disciplines (social sciences, psychology…). </a:t>
            </a:r>
            <a:r>
              <a:rPr lang="en-GB" sz="1000" b="0" i="0" dirty="0">
                <a:solidFill>
                  <a:srgbClr val="111111"/>
                </a:solidFill>
                <a:effectLst/>
                <a:latin typeface="Roboto" panose="02000000000000000000" pitchFamily="2" charset="0"/>
              </a:rPr>
              <a:t>The purpose of triangulation is to contribute through the study of phenomena from multiple perspectives and is expected to produce new findings with deeper dimensions.</a:t>
            </a:r>
          </a:p>
          <a:p>
            <a:pPr marL="171450" indent="-171450">
              <a:buFont typeface="Arial" panose="020B0604020202020204" pitchFamily="34" charset="0"/>
              <a:buChar char="•"/>
            </a:pPr>
            <a:r>
              <a:rPr lang="en-GB" sz="1000" b="0" i="0" dirty="0">
                <a:solidFill>
                  <a:srgbClr val="111111"/>
                </a:solidFill>
                <a:effectLst/>
                <a:latin typeface="Roboto" panose="02000000000000000000" pitchFamily="2" charset="0"/>
              </a:rPr>
              <a:t>In order to assess skills, feedback is needed</a:t>
            </a:r>
            <a:endParaRPr lang="en-GB" sz="1000" dirty="0"/>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22</a:t>
            </a:fld>
            <a:endParaRPr lang="en-GB"/>
          </a:p>
        </p:txBody>
      </p:sp>
    </p:spTree>
    <p:extLst>
      <p:ext uri="{BB962C8B-B14F-4D97-AF65-F5344CB8AC3E}">
        <p14:creationId xmlns:p14="http://schemas.microsoft.com/office/powerpoint/2010/main" val="234947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BASW Code of Ethics</a:t>
            </a:r>
          </a:p>
          <a:p>
            <a:pPr marL="171450" indent="-171450">
              <a:buFont typeface="Arial" panose="020B0604020202020204" pitchFamily="34" charset="0"/>
              <a:buChar char="•"/>
            </a:pPr>
            <a:r>
              <a:rPr lang="en-GB" dirty="0"/>
              <a:t>Care Act, MCA, MHA, Equality Act, HRA, Data Protection </a:t>
            </a:r>
          </a:p>
        </p:txBody>
      </p:sp>
      <p:sp>
        <p:nvSpPr>
          <p:cNvPr id="4" name="Slide Number Placeholder 3"/>
          <p:cNvSpPr>
            <a:spLocks noGrp="1"/>
          </p:cNvSpPr>
          <p:nvPr>
            <p:ph type="sldNum" sz="quarter" idx="5"/>
          </p:nvPr>
        </p:nvSpPr>
        <p:spPr/>
        <p:txBody>
          <a:bodyPr/>
          <a:lstStyle/>
          <a:p>
            <a:fld id="{095F3CCC-FA53-4186-A9EE-238C8086F4AD}" type="slidenum">
              <a:rPr lang="en-GB" smtClean="0"/>
              <a:t>23</a:t>
            </a:fld>
            <a:endParaRPr lang="en-GB"/>
          </a:p>
        </p:txBody>
      </p:sp>
    </p:spTree>
    <p:extLst>
      <p:ext uri="{BB962C8B-B14F-4D97-AF65-F5344CB8AC3E}">
        <p14:creationId xmlns:p14="http://schemas.microsoft.com/office/powerpoint/2010/main" val="188397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Theories</a:t>
            </a:r>
            <a:r>
              <a:rPr lang="en-GB" sz="1000" dirty="0"/>
              <a:t> – Attachment, Human Development, Grief &amp; Loss, Karpman's Drama Triangle, Ecological systems, Bronfenbrenner, Maslow </a:t>
            </a:r>
          </a:p>
          <a:p>
            <a:r>
              <a:rPr lang="en-GB" sz="1000" b="1" dirty="0"/>
              <a:t>Models</a:t>
            </a:r>
            <a:r>
              <a:rPr lang="en-GB" sz="1000" dirty="0"/>
              <a:t> – Social model, medical model, assessment models, recovery model, task cantered, crisis intervention</a:t>
            </a:r>
          </a:p>
          <a:p>
            <a:r>
              <a:rPr lang="en-GB" sz="1000" b="1" dirty="0"/>
              <a:t>Methods</a:t>
            </a:r>
            <a:r>
              <a:rPr lang="en-GB" sz="1000" dirty="0"/>
              <a:t> – Strengths-mapping, ecomaps, genograms, GEMS questions, communication methods, social graces</a:t>
            </a:r>
          </a:p>
          <a:p>
            <a:r>
              <a:rPr lang="en-GB" sz="1000" b="1" dirty="0"/>
              <a:t>Approach</a:t>
            </a:r>
            <a:r>
              <a:rPr lang="en-GB" sz="1000" dirty="0"/>
              <a:t> – Strengths based approaches, Trauma Informed approaches, organisational approaches, Equality, Diversity Inclusion</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24</a:t>
            </a:fld>
            <a:endParaRPr lang="en-GB"/>
          </a:p>
        </p:txBody>
      </p:sp>
    </p:spTree>
    <p:extLst>
      <p:ext uri="{BB962C8B-B14F-4D97-AF65-F5344CB8AC3E}">
        <p14:creationId xmlns:p14="http://schemas.microsoft.com/office/powerpoint/2010/main" val="2248187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20 minutes</a:t>
            </a:r>
          </a:p>
          <a:p>
            <a:r>
              <a:rPr lang="en-GB" sz="1000" dirty="0"/>
              <a:t>How would you start you written reflective piece? What is the dilemma, area of practice you are focusing on? Any choice of reflective model….</a:t>
            </a:r>
          </a:p>
          <a:p>
            <a:r>
              <a:rPr lang="en-GB" sz="1000" dirty="0"/>
              <a:t>Middle – evaluation of what informed your practice? </a:t>
            </a:r>
          </a:p>
          <a:p>
            <a:r>
              <a:rPr lang="en-GB" sz="1000" dirty="0"/>
              <a:t>Conclusions – main learning, future development needs, links to self care and resilience</a:t>
            </a:r>
          </a:p>
          <a:p>
            <a:endParaRPr lang="en-GB" sz="1000" dirty="0"/>
          </a:p>
          <a:p>
            <a:r>
              <a:rPr lang="en-GB" sz="1000" dirty="0"/>
              <a:t>Use theory cards</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25</a:t>
            </a:fld>
            <a:endParaRPr lang="en-GB"/>
          </a:p>
        </p:txBody>
      </p:sp>
    </p:spTree>
    <p:extLst>
      <p:ext uri="{BB962C8B-B14F-4D97-AF65-F5344CB8AC3E}">
        <p14:creationId xmlns:p14="http://schemas.microsoft.com/office/powerpoint/2010/main" val="3201577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26</a:t>
            </a:fld>
            <a:endParaRPr lang="en-GB"/>
          </a:p>
        </p:txBody>
      </p:sp>
    </p:spTree>
    <p:extLst>
      <p:ext uri="{BB962C8B-B14F-4D97-AF65-F5344CB8AC3E}">
        <p14:creationId xmlns:p14="http://schemas.microsoft.com/office/powerpoint/2010/main" val="34027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5F3CCC-FA53-4186-A9EE-238C8086F4AD}" type="slidenum">
              <a:rPr lang="en-GB" smtClean="0"/>
              <a:t>27</a:t>
            </a:fld>
            <a:endParaRPr lang="en-GB"/>
          </a:p>
        </p:txBody>
      </p:sp>
    </p:spTree>
    <p:extLst>
      <p:ext uri="{BB962C8B-B14F-4D97-AF65-F5344CB8AC3E}">
        <p14:creationId xmlns:p14="http://schemas.microsoft.com/office/powerpoint/2010/main" val="6401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 would help if you could have a think about what you want to focus your critical reflective piece on….you’ll be working in pairs to share ideas and create a plan</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3</a:t>
            </a:fld>
            <a:endParaRPr lang="en-GB"/>
          </a:p>
        </p:txBody>
      </p:sp>
    </p:spTree>
    <p:extLst>
      <p:ext uri="{BB962C8B-B14F-4D97-AF65-F5344CB8AC3E}">
        <p14:creationId xmlns:p14="http://schemas.microsoft.com/office/powerpoint/2010/main" val="357617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mn-lt"/>
              </a:rPr>
              <a:t>WSWD third Tuesday of March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mn-lt"/>
                <a:ea typeface="Aptos" panose="020B0004020202020204" pitchFamily="34" charset="0"/>
                <a:cs typeface="Arial" panose="020B0604020202020204" pitchFamily="34" charset="0"/>
              </a:rPr>
              <a:t>C</a:t>
            </a:r>
            <a:r>
              <a:rPr lang="en-GB" sz="1200" dirty="0">
                <a:effectLst/>
                <a:latin typeface="Aptos" panose="020B0004020202020204" pitchFamily="34" charset="0"/>
                <a:ea typeface="Aptos" panose="020B0004020202020204" pitchFamily="34" charset="0"/>
                <a:cs typeface="Arial" panose="020B0604020202020204" pitchFamily="34" charset="0"/>
              </a:rPr>
              <a:t>elebrate achievements of social work, raise the visibility for future societies, innovate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ptos" panose="020B0004020202020204" pitchFamily="34" charset="0"/>
                <a:ea typeface="Aptos" panose="020B0004020202020204" pitchFamily="34" charset="0"/>
                <a:cs typeface="Arial" panose="020B0604020202020204" pitchFamily="34" charset="0"/>
              </a:rPr>
              <a:t>Principles of empowerment, social justice and human rights which bind/unify our profession on a local and global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ptos" panose="020B0004020202020204" pitchFamily="34" charset="0"/>
                <a:ea typeface="Aptos" panose="020B0004020202020204" pitchFamily="34" charset="0"/>
                <a:cs typeface="Arial" panose="020B0604020202020204" pitchFamily="34" charset="0"/>
              </a:rPr>
              <a:t>Come together &amp; recognise the solidarity we have with our adults, families, communities and key partners of Salford, common aim to enhance well-being (Section 1 of Care Act).</a:t>
            </a:r>
            <a:r>
              <a:rPr lang="en-GB" sz="1200" baseline="30000" dirty="0">
                <a:effectLst/>
                <a:latin typeface="Aptos" panose="020B0004020202020204" pitchFamily="34" charset="0"/>
                <a:ea typeface="Aptos" panose="020B0004020202020204" pitchFamily="34" charset="0"/>
                <a:cs typeface="Arial" panose="020B0604020202020204" pitchFamily="34" charset="0"/>
              </a:rPr>
              <a:t> </a:t>
            </a:r>
            <a:endParaRPr lang="en-GB" sz="1200" baseline="30000" dirty="0">
              <a:effectLst/>
              <a:latin typeface="Calibri" panose="020F0502020204030204" pitchFamily="34" charset="0"/>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Highpoint in social work calendars all around the world.</a:t>
            </a:r>
          </a:p>
          <a:p>
            <a:pPr marL="171450" indent="-171450">
              <a:buFont typeface="Arial" panose="020B0604020202020204" pitchFamily="34" charset="0"/>
              <a:buChar char="•"/>
            </a:pPr>
            <a:r>
              <a:rPr lang="en-GB" b="0" i="0" dirty="0">
                <a:solidFill>
                  <a:srgbClr val="333333"/>
                </a:solidFill>
                <a:effectLst/>
                <a:latin typeface="DIN Next LT W01 Regular"/>
              </a:rPr>
              <a:t>In 1983, IFSW United Nations Representatives in New York, led by Jack A. </a:t>
            </a:r>
            <a:r>
              <a:rPr lang="en-GB" b="0" i="0" dirty="0" err="1">
                <a:solidFill>
                  <a:srgbClr val="333333"/>
                </a:solidFill>
                <a:effectLst/>
                <a:latin typeface="DIN Next LT W01 Regular"/>
              </a:rPr>
              <a:t>Kamaiko</a:t>
            </a:r>
            <a:r>
              <a:rPr lang="en-GB" b="0" i="0" dirty="0">
                <a:solidFill>
                  <a:srgbClr val="333333"/>
                </a:solidFill>
                <a:effectLst/>
                <a:latin typeface="DIN Next LT W01 Regular"/>
              </a:rPr>
              <a:t> proposed a project to bring social workers of the area into the UN Headquarters in New York. This was the beginning of an annual celebration called </a:t>
            </a:r>
            <a:r>
              <a:rPr lang="en-GB" b="1" i="0" dirty="0">
                <a:solidFill>
                  <a:srgbClr val="333333"/>
                </a:solidFill>
                <a:effectLst/>
                <a:latin typeface="DIN Next LT W01 Regular"/>
              </a:rPr>
              <a:t>Social Work Day </a:t>
            </a:r>
            <a:r>
              <a:rPr lang="en-GB" b="0" i="0" dirty="0">
                <a:solidFill>
                  <a:srgbClr val="333333"/>
                </a:solidFill>
                <a:effectLst/>
                <a:latin typeface="DIN Next LT W01 Regular"/>
              </a:rPr>
              <a:t>at the United Nations.</a:t>
            </a:r>
          </a:p>
          <a:p>
            <a:pPr marL="171450" indent="-171450">
              <a:buFont typeface="Arial" panose="020B0604020202020204" pitchFamily="34" charset="0"/>
              <a:buChar char="•"/>
            </a:pPr>
            <a:r>
              <a:rPr lang="en-GB" b="0" i="0" dirty="0">
                <a:solidFill>
                  <a:srgbClr val="333333"/>
                </a:solidFill>
                <a:effectLst/>
                <a:latin typeface="DIN Next LT W01 Regular"/>
              </a:rPr>
              <a:t>IFSW achieves on website </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4</a:t>
            </a:fld>
            <a:endParaRPr lang="en-GB"/>
          </a:p>
        </p:txBody>
      </p:sp>
    </p:spTree>
    <p:extLst>
      <p:ext uri="{BB962C8B-B14F-4D97-AF65-F5344CB8AC3E}">
        <p14:creationId xmlns:p14="http://schemas.microsoft.com/office/powerpoint/2010/main" val="304278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5</a:t>
            </a:fld>
            <a:endParaRPr lang="en-GB"/>
          </a:p>
        </p:txBody>
      </p:sp>
    </p:spTree>
    <p:extLst>
      <p:ext uri="{BB962C8B-B14F-4D97-AF65-F5344CB8AC3E}">
        <p14:creationId xmlns:p14="http://schemas.microsoft.com/office/powerpoint/2010/main" val="316694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Globalization – learning from other cultures . Harambee is a Swahili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Social work is a profession rooted on values of human dignity, social justice and community participation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No society cam thrive when people are divided or excluded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Theme underscores the need to </a:t>
            </a:r>
            <a:r>
              <a:rPr lang="en-GB" sz="1000" b="0" i="0" kern="1200" dirty="0">
                <a:solidFill>
                  <a:schemeClr val="tx1"/>
                </a:solidFill>
                <a:effectLst/>
                <a:latin typeface="+mn-lt"/>
                <a:ea typeface="+mn-ea"/>
                <a:cs typeface="+mn-cs"/>
              </a:rPr>
              <a:t>rebuild bonds of belonging in fractured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tx1"/>
                </a:solidFill>
                <a:effectLst/>
                <a:latin typeface="+mn-lt"/>
                <a:ea typeface="+mn-ea"/>
                <a:cs typeface="+mn-cs"/>
              </a:rPr>
              <a:t>Amplifying marginalized voices, and facilitating dialogue across social, cultural, and political divides.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tx1"/>
                </a:solidFill>
                <a:effectLst/>
                <a:latin typeface="+mn-lt"/>
                <a:ea typeface="+mn-ea"/>
                <a:cs typeface="+mn-cs"/>
              </a:rPr>
              <a:t>Harambee has long served as a rallying call in Kenya and across Africa, mobilising communities for self-help and collective development – good for all and resonates with African ethics of Ubuntu “I am because we are” joint action/shared effort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tx1"/>
                </a:solidFill>
                <a:effectLst/>
                <a:latin typeface="+mn-lt"/>
                <a:ea typeface="+mn-ea"/>
                <a:cs typeface="+mn-cs"/>
              </a:rPr>
              <a:t>Invoking Harambee, 2026 theme calls on social workers, governments, institutions, and communities worldwide to join hands in co-building spaces of hope and harmony. Move beyond charity towards solidarity, systems change, and towards unity. Peace is not merely the absence of violence; justice and 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kern="1200" dirty="0">
                <a:solidFill>
                  <a:schemeClr val="tx1"/>
                </a:solidFill>
                <a:effectLst/>
                <a:latin typeface="+mn-lt"/>
                <a:ea typeface="+mn-ea"/>
                <a:cs typeface="+mn-cs"/>
              </a:rPr>
              <a:t>World Social Work Day 2026 is therefore a global call: to heal divisions, to strengthen resilience, and to shape a fairer and more sustainable future. </a:t>
            </a:r>
          </a:p>
          <a:p>
            <a:pPr marL="0" indent="0">
              <a:lnSpc>
                <a:spcPct val="90000"/>
              </a:lnSpc>
              <a:spcAft>
                <a:spcPts val="6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6</a:t>
            </a:fld>
            <a:endParaRPr lang="en-GB"/>
          </a:p>
        </p:txBody>
      </p:sp>
    </p:spTree>
    <p:extLst>
      <p:ext uri="{BB962C8B-B14F-4D97-AF65-F5344CB8AC3E}">
        <p14:creationId xmlns:p14="http://schemas.microsoft.com/office/powerpoint/2010/main" val="340079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sz="1000" b="0" dirty="0"/>
              <a:t>5-10 min activity – flip chart and pens </a:t>
            </a:r>
            <a:r>
              <a:rPr lang="en-US" sz="1000" b="1" dirty="0"/>
              <a:t>Collective Strengths</a:t>
            </a:r>
            <a:br>
              <a:rPr lang="en-US" sz="1000" dirty="0"/>
            </a:br>
            <a:r>
              <a:rPr lang="en-US" sz="1000" dirty="0"/>
              <a:t>Harambee’s focus on “pulling together” mirrors strengths‑based practice, which </a:t>
            </a:r>
            <a:r>
              <a:rPr lang="en-US" sz="1000" dirty="0" err="1"/>
              <a:t>centres</a:t>
            </a:r>
            <a:r>
              <a:rPr lang="en-US" sz="1000" dirty="0"/>
              <a:t> on identifying and using the strengths of individuals, families, and communities rather than focusing on problems.</a:t>
            </a:r>
          </a:p>
          <a:p>
            <a:pPr>
              <a:lnSpc>
                <a:spcPct val="90000"/>
              </a:lnSpc>
              <a:spcAft>
                <a:spcPts val="600"/>
              </a:spcAft>
            </a:pPr>
            <a:r>
              <a:rPr lang="en-US" sz="1000" b="1" dirty="0"/>
              <a:t>Empowerment and Co‑Creation</a:t>
            </a:r>
            <a:br>
              <a:rPr lang="en-US" sz="1000" dirty="0"/>
            </a:br>
            <a:r>
              <a:rPr lang="en-US" sz="1000" dirty="0"/>
              <a:t>Both the theme and strengths‑based practice </a:t>
            </a:r>
            <a:r>
              <a:rPr lang="en-US" sz="1000" dirty="0" err="1"/>
              <a:t>emphasise</a:t>
            </a:r>
            <a:r>
              <a:rPr lang="en-US" sz="1000" dirty="0"/>
              <a:t> empowering people to take part in shaping solutions. Change is created collaboratively, through shared effort and mutual respect.</a:t>
            </a:r>
          </a:p>
          <a:p>
            <a:pPr>
              <a:lnSpc>
                <a:spcPct val="90000"/>
              </a:lnSpc>
              <a:spcAft>
                <a:spcPts val="600"/>
              </a:spcAft>
            </a:pPr>
            <a:r>
              <a:rPr lang="en-US" sz="1000" b="1" dirty="0"/>
              <a:t>Resilience and Hope</a:t>
            </a:r>
            <a:br>
              <a:rPr lang="en-US" sz="1000" dirty="0"/>
            </a:br>
            <a:r>
              <a:rPr lang="en-US" sz="1000" dirty="0"/>
              <a:t>The theme’s focus on “hope and harmony” reflects strengths‑based practice, which builds resilience and helps people </a:t>
            </a:r>
            <a:r>
              <a:rPr lang="en-US" sz="1000" dirty="0" err="1"/>
              <a:t>recognise</a:t>
            </a:r>
            <a:r>
              <a:rPr lang="en-US" sz="1000" dirty="0"/>
              <a:t> their ability to overcome challenges.</a:t>
            </a:r>
          </a:p>
          <a:p>
            <a:pPr>
              <a:lnSpc>
                <a:spcPct val="90000"/>
              </a:lnSpc>
              <a:spcAft>
                <a:spcPts val="600"/>
              </a:spcAft>
            </a:pPr>
            <a:r>
              <a:rPr lang="en-US" sz="1000" b="1" dirty="0"/>
              <a:t>Community and Solidarity</a:t>
            </a:r>
            <a:br>
              <a:rPr lang="en-US" sz="1000" dirty="0"/>
            </a:br>
            <a:r>
              <a:rPr lang="en-US" sz="1000" dirty="0"/>
              <a:t>Harambee and Ubuntu highlight interconnectedness—“I am because we are.” Similarly, strengths‑based practice values relationships and community networks as vital sources of support and well-being.</a:t>
            </a:r>
          </a:p>
          <a:p>
            <a:pPr>
              <a:lnSpc>
                <a:spcPct val="90000"/>
              </a:lnSpc>
              <a:spcAft>
                <a:spcPts val="600"/>
              </a:spcAft>
            </a:pPr>
            <a:r>
              <a:rPr lang="en-US" sz="1000" b="1" dirty="0"/>
              <a:t>Cultural Relevance and Inclusivity</a:t>
            </a:r>
            <a:br>
              <a:rPr lang="en-US" sz="1000" dirty="0"/>
            </a:br>
            <a:r>
              <a:rPr lang="en-US" sz="1000" dirty="0"/>
              <a:t>Drawing on African philosophies reinforces the importance of cultural values. Strengths‑based practice also respects diversity and lived experience, ensuring support is inclusive and culturally grounded.</a:t>
            </a:r>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7</a:t>
            </a:fld>
            <a:endParaRPr lang="en-GB"/>
          </a:p>
        </p:txBody>
      </p:sp>
    </p:spTree>
    <p:extLst>
      <p:ext uri="{BB962C8B-B14F-4D97-AF65-F5344CB8AC3E}">
        <p14:creationId xmlns:p14="http://schemas.microsoft.com/office/powerpoint/2010/main" val="420547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b="0" dirty="0"/>
              <a:t>Links to recommendation to recommendations from the Munro Report 2011 and supports new social workers transition their theoretical knowledge into practice.</a:t>
            </a:r>
          </a:p>
          <a:p>
            <a:pPr marL="171450" indent="-171450">
              <a:buFont typeface="Arial" panose="020B0604020202020204" pitchFamily="34" charset="0"/>
              <a:buChar char="•"/>
            </a:pPr>
            <a:r>
              <a:rPr lang="en-GB" sz="1000" b="0" dirty="0"/>
              <a:t>ASYE was introduced in 2012 and replaced older programmes to create a more consistent and evidence-based framework for newly qualified social work</a:t>
            </a:r>
          </a:p>
          <a:p>
            <a:pPr marL="171450" indent="-171450">
              <a:buFont typeface="Arial" panose="020B0604020202020204" pitchFamily="34" charset="0"/>
              <a:buChar char="•"/>
            </a:pPr>
            <a:r>
              <a:rPr lang="en-GB" sz="1000" b="0" dirty="0"/>
              <a:t>ASYE has developed over time. There has been a change in the landscape of social work, following years of</a:t>
            </a:r>
            <a:r>
              <a:rPr lang="en-GB" sz="1000" dirty="0"/>
              <a:t> austerity and poverty that has impacted the lives of adults, children and families, and brought new practice challenges and the need for adaptability and resilience as practitioners. Including a need for increased trauma-informed approaches. </a:t>
            </a:r>
          </a:p>
          <a:p>
            <a:pPr marL="171450" indent="-171450">
              <a:buFont typeface="Arial" panose="020B0604020202020204" pitchFamily="34" charset="0"/>
              <a:buChar char="•"/>
            </a:pPr>
            <a:r>
              <a:rPr lang="en-GB" sz="1000" dirty="0"/>
              <a:t>The ASYE aims to support NQSWs to embed reflective practice, values, self care, resilience and professional confidence.</a:t>
            </a:r>
          </a:p>
          <a:p>
            <a:pPr marL="171450" indent="-171450">
              <a:buFont typeface="Arial" panose="020B0604020202020204" pitchFamily="34" charset="0"/>
              <a:buChar char="•"/>
            </a:pPr>
            <a:endParaRPr lang="en-GB" sz="1000" dirty="0"/>
          </a:p>
          <a:p>
            <a:pPr fontAlgn="t"/>
            <a:r>
              <a:rPr lang="en-GB" sz="1000" b="0" i="0" kern="1200" dirty="0">
                <a:solidFill>
                  <a:schemeClr val="tx1"/>
                </a:solidFill>
                <a:effectLst/>
                <a:latin typeface="+mn-lt"/>
                <a:ea typeface="+mn-ea"/>
                <a:cs typeface="+mn-cs"/>
              </a:rPr>
              <a:t>Critically reflective practice goes beyond describing what happened in practice. It involves:</a:t>
            </a:r>
          </a:p>
          <a:p>
            <a:pPr fontAlgn="t"/>
            <a:r>
              <a:rPr lang="en-GB" sz="1000" b="1" i="0" kern="1200" dirty="0">
                <a:solidFill>
                  <a:schemeClr val="tx1"/>
                </a:solidFill>
                <a:effectLst/>
                <a:latin typeface="+mn-lt"/>
                <a:ea typeface="+mn-ea"/>
                <a:cs typeface="+mn-cs"/>
              </a:rPr>
              <a:t>Thinking deeply about:</a:t>
            </a:r>
          </a:p>
          <a:p>
            <a:pPr fontAlgn="t"/>
            <a:r>
              <a:rPr lang="en-GB" sz="1000" b="0" i="0" kern="1200" dirty="0">
                <a:solidFill>
                  <a:schemeClr val="tx1"/>
                </a:solidFill>
                <a:effectLst/>
                <a:latin typeface="+mn-lt"/>
                <a:ea typeface="+mn-ea"/>
                <a:cs typeface="+mn-cs"/>
              </a:rPr>
              <a:t>What you did</a:t>
            </a:r>
          </a:p>
          <a:p>
            <a:pPr fontAlgn="t"/>
            <a:r>
              <a:rPr lang="en-GB" sz="1000" b="0" i="0" kern="1200" dirty="0">
                <a:solidFill>
                  <a:schemeClr val="tx1"/>
                </a:solidFill>
                <a:effectLst/>
                <a:latin typeface="+mn-lt"/>
                <a:ea typeface="+mn-ea"/>
                <a:cs typeface="+mn-cs"/>
              </a:rPr>
              <a:t>Why you did it</a:t>
            </a:r>
          </a:p>
          <a:p>
            <a:pPr fontAlgn="t"/>
            <a:r>
              <a:rPr lang="en-GB" sz="1000" b="0" i="0" kern="1200" dirty="0">
                <a:solidFill>
                  <a:schemeClr val="tx1"/>
                </a:solidFill>
                <a:effectLst/>
                <a:latin typeface="+mn-lt"/>
                <a:ea typeface="+mn-ea"/>
                <a:cs typeface="+mn-cs"/>
              </a:rPr>
              <a:t>The assumptions you made</a:t>
            </a:r>
          </a:p>
          <a:p>
            <a:pPr fontAlgn="t"/>
            <a:r>
              <a:rPr lang="en-GB" sz="1000" b="0" i="0" kern="1200" dirty="0">
                <a:solidFill>
                  <a:schemeClr val="tx1"/>
                </a:solidFill>
                <a:effectLst/>
                <a:latin typeface="+mn-lt"/>
                <a:ea typeface="+mn-ea"/>
                <a:cs typeface="+mn-cs"/>
              </a:rPr>
              <a:t>The power dynamics at play</a:t>
            </a:r>
          </a:p>
          <a:p>
            <a:pPr fontAlgn="t"/>
            <a:r>
              <a:rPr lang="en-GB" sz="1000" b="0" i="0" kern="1200" dirty="0">
                <a:solidFill>
                  <a:schemeClr val="tx1"/>
                </a:solidFill>
                <a:effectLst/>
                <a:latin typeface="+mn-lt"/>
                <a:ea typeface="+mn-ea"/>
                <a:cs typeface="+mn-cs"/>
              </a:rPr>
              <a:t>How your values influenced decision-making</a:t>
            </a:r>
          </a:p>
          <a:p>
            <a:pPr fontAlgn="t"/>
            <a:r>
              <a:rPr lang="en-GB" sz="1000" b="0" i="0" kern="1200" dirty="0">
                <a:solidFill>
                  <a:schemeClr val="tx1"/>
                </a:solidFill>
                <a:effectLst/>
                <a:latin typeface="+mn-lt"/>
                <a:ea typeface="+mn-ea"/>
                <a:cs typeface="+mn-cs"/>
              </a:rPr>
              <a:t>What alternative actions were possible</a:t>
            </a:r>
          </a:p>
          <a:p>
            <a:pPr fontAlgn="t"/>
            <a:r>
              <a:rPr lang="en-GB" sz="1000" b="0" i="0" kern="1200" dirty="0">
                <a:solidFill>
                  <a:schemeClr val="tx1"/>
                </a:solidFill>
                <a:effectLst/>
                <a:latin typeface="+mn-lt"/>
                <a:ea typeface="+mn-ea"/>
                <a:cs typeface="+mn-cs"/>
              </a:rPr>
              <a:t>What you will do differently next time</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095F3CCC-FA53-4186-A9EE-238C8086F4AD}" type="slidenum">
              <a:rPr lang="en-GB" smtClean="0"/>
              <a:t>8</a:t>
            </a:fld>
            <a:endParaRPr lang="en-GB"/>
          </a:p>
        </p:txBody>
      </p:sp>
    </p:spTree>
    <p:extLst>
      <p:ext uri="{BB962C8B-B14F-4D97-AF65-F5344CB8AC3E}">
        <p14:creationId xmlns:p14="http://schemas.microsoft.com/office/powerpoint/2010/main" val="25069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6FC3-20E7-67BA-0D70-627F54D09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08A79-7FDB-1ADC-2974-E2D050AC0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AB31E-7BC1-B360-78D4-B47CB1175A97}"/>
              </a:ext>
            </a:extLst>
          </p:cNvPr>
          <p:cNvSpPr>
            <a:spLocks noGrp="1"/>
          </p:cNvSpPr>
          <p:nvPr>
            <p:ph type="body" idx="1"/>
          </p:nvPr>
        </p:nvSpPr>
        <p:spPr/>
        <p:txBody>
          <a:bodyPr/>
          <a:lstStyle/>
          <a:p>
            <a:r>
              <a:rPr lang="en-GB" sz="1000" b="1" kern="1200" dirty="0">
                <a:solidFill>
                  <a:schemeClr val="tx1"/>
                </a:solidFill>
                <a:effectLst/>
                <a:latin typeface="+mn-lt"/>
                <a:ea typeface="+mn-ea"/>
                <a:cs typeface="+mn-cs"/>
              </a:rPr>
              <a:t>Critical reflection</a:t>
            </a:r>
            <a:r>
              <a:rPr lang="en-GB" sz="1000" kern="1200" dirty="0">
                <a:solidFill>
                  <a:schemeClr val="tx1"/>
                </a:solidFill>
                <a:effectLst/>
                <a:latin typeface="+mn-lt"/>
                <a:ea typeface="+mn-ea"/>
                <a:cs typeface="+mn-cs"/>
              </a:rPr>
              <a:t> – bring together reflection and critical theory.</a:t>
            </a:r>
          </a:p>
          <a:p>
            <a:r>
              <a:rPr lang="en-GB" sz="1000" kern="1200" dirty="0">
                <a:solidFill>
                  <a:schemeClr val="tx1"/>
                </a:solidFill>
                <a:effectLst/>
                <a:latin typeface="+mn-lt"/>
                <a:ea typeface="+mn-ea"/>
                <a:cs typeface="+mn-cs"/>
              </a:rPr>
              <a:t>Consider power and question wider socio-political context of practice.</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Important difference (from reflection) is that critical reflection places emphasis on understanding power relations, including ways to reduce power dynamics and promote empowerment and emancipatory practice. </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A window through which the practitioner can view and focus self, understanding own lived experiences, beliefs, and values, to confront and resolve any contradictions and bias.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To uncover hidden assumptions and build self-awareness.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Add issues of socio-political context/challenges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Learning from an experience, making new meaning and interpretations, considering evidence, other perspectives, and contexts.</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Sufficient depth to create transformative change.</a:t>
            </a:r>
          </a:p>
          <a:p>
            <a:pPr marL="285750" lvl="0" indent="-285750">
              <a:buFont typeface="Arial" panose="020B0604020202020204" pitchFamily="34" charset="0"/>
              <a:buChar char="•"/>
            </a:pPr>
            <a:r>
              <a:rPr lang="en-GB" sz="1000" b="0" i="0" u="none" kern="1200" dirty="0">
                <a:solidFill>
                  <a:schemeClr val="tx1"/>
                </a:solidFill>
                <a:effectLst/>
                <a:latin typeface="+mn-lt"/>
                <a:ea typeface="+mn-ea"/>
                <a:cs typeface="+mn-cs"/>
              </a:rPr>
              <a:t>Often the concept is confused with ‘self-criticism’, however is not solely focused on what didn’t go well.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194776F1-3C56-DEFF-2D2D-AFCE4FE241D2}"/>
              </a:ext>
            </a:extLst>
          </p:cNvPr>
          <p:cNvSpPr>
            <a:spLocks noGrp="1"/>
          </p:cNvSpPr>
          <p:nvPr>
            <p:ph type="sldNum" sz="quarter" idx="5"/>
          </p:nvPr>
        </p:nvSpPr>
        <p:spPr/>
        <p:txBody>
          <a:bodyPr/>
          <a:lstStyle/>
          <a:p>
            <a:fld id="{095F3CCC-FA53-4186-A9EE-238C8086F4AD}" type="slidenum">
              <a:rPr lang="en-GB" smtClean="0"/>
              <a:t>9</a:t>
            </a:fld>
            <a:endParaRPr lang="en-GB"/>
          </a:p>
        </p:txBody>
      </p:sp>
    </p:spTree>
    <p:extLst>
      <p:ext uri="{BB962C8B-B14F-4D97-AF65-F5344CB8AC3E}">
        <p14:creationId xmlns:p14="http://schemas.microsoft.com/office/powerpoint/2010/main" val="277273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636A-DC4B-5C2C-FF29-01072618CD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E720E1-B802-B2E2-FADE-38051B236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1912F1-F298-0A80-2205-31DF36CD19C3}"/>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D20C182F-FAA5-52A0-E78D-6F2AF7868B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B100C-A210-9FAD-DD57-6F9D6E98389B}"/>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365483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E5D6-8E28-3EB0-6F3F-E893EA763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860FA2-506D-30C3-6104-48BD54AAD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6A651A-1B1C-BEC7-762A-4B19654EFFBB}"/>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9D9E2DFA-B9CE-A089-F8E8-5ACC77E89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30F54E-7F40-8B79-3457-D1DE4DB916E6}"/>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102745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0137F-8B81-027F-51A6-8D2B2506B9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E6EF29-057E-EE41-EC6A-EC90AB625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D3089F-8940-D185-EE4A-D9B18B1DB3D3}"/>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E2DA3BB0-52C0-FAEE-63D5-08B45474E8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3EBE1-9BFB-7FA7-6B77-CA8380BDC74F}"/>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143567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591-7F47-2641-3457-A3BF851F00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35C1A4-1B1C-F09E-D980-93965329EB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62993-9433-98A5-03BD-E32D4112BB73}"/>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5B2FCB3D-1703-E439-DE0D-D7F6C00C21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7808A-D024-9D4B-AAB8-0A45B532EF0A}"/>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250807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B5CE-A2C3-CDF0-5C0E-CCBA41BC8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864A95-347A-B85B-C56A-5C15657152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49F59-AB47-6B05-6412-E55A68056EA7}"/>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20734003-DB3E-A976-1DBB-F0395CDEA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287FE-CFF0-D31E-9AFF-07AF6FE42611}"/>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249322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6302-37FE-3632-EB4B-6384D11961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396FC-5ED0-A171-77DD-544B8FC88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7134F9-7A6D-E983-3C1B-C2149EEC3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1FC3B2-C8CF-DA20-FED2-71226C160326}"/>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6" name="Footer Placeholder 5">
            <a:extLst>
              <a:ext uri="{FF2B5EF4-FFF2-40B4-BE49-F238E27FC236}">
                <a16:creationId xmlns:a16="http://schemas.microsoft.com/office/drawing/2014/main" id="{FE817692-F5C6-31AE-641B-9E553669D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60091-5851-B268-2494-A46EF7728D6D}"/>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131454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7925-065C-CC7E-5E0B-C160A25128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1912A-C6DB-2F01-838E-FF7253D15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51D953-C34F-2F08-5265-2182B93735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229A32-ED18-6F5E-5F2F-A36D90E1B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361B1-B488-D4E2-CCE1-AF761C723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88C33D-24BE-6C92-6D50-8A721495FA1A}"/>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8" name="Footer Placeholder 7">
            <a:extLst>
              <a:ext uri="{FF2B5EF4-FFF2-40B4-BE49-F238E27FC236}">
                <a16:creationId xmlns:a16="http://schemas.microsoft.com/office/drawing/2014/main" id="{A6AF2300-C991-87F3-C3E4-5C016853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2EBEC5-0025-8377-5AE6-C1A3507F3AF4}"/>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32629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92C3-18FC-276C-CD47-15341DBB51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6B677F-13C5-A977-38EB-FEE69C500C44}"/>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4" name="Footer Placeholder 3">
            <a:extLst>
              <a:ext uri="{FF2B5EF4-FFF2-40B4-BE49-F238E27FC236}">
                <a16:creationId xmlns:a16="http://schemas.microsoft.com/office/drawing/2014/main" id="{44356B5F-42E2-25AA-A7B0-4BDF461F2A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D04975-F673-D151-6F13-65A88CE0C775}"/>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155927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30164-56EB-ABAC-A2E0-1568B0A15199}"/>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3" name="Footer Placeholder 2">
            <a:extLst>
              <a:ext uri="{FF2B5EF4-FFF2-40B4-BE49-F238E27FC236}">
                <a16:creationId xmlns:a16="http://schemas.microsoft.com/office/drawing/2014/main" id="{D194CEB1-C8D6-C655-1EF7-6D55997A7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4EEAD3-291F-89DB-07CE-393FFEDEB21C}"/>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420571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D935-585D-B148-E7F0-1550CC998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12D2D5-F899-5342-F7AA-99A7A35AB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B8A5F-67BC-E3D4-8942-953BDAC18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D12AD-551A-4A9C-7F52-A818B8784FD9}"/>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6" name="Footer Placeholder 5">
            <a:extLst>
              <a:ext uri="{FF2B5EF4-FFF2-40B4-BE49-F238E27FC236}">
                <a16:creationId xmlns:a16="http://schemas.microsoft.com/office/drawing/2014/main" id="{8705BE27-B9F8-4C37-364A-A8085BBFA3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3DA4D6-8EF6-7E62-D49F-E0BCDE23D48E}"/>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108491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DBE2-3BF5-6315-7542-F21024171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21846E-C20D-DA11-452A-6B2B1E866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A3879D-98DA-E6D2-2EEC-D939978D5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B666D-3460-2CAD-ADCD-8DFEB8377C79}"/>
              </a:ext>
            </a:extLst>
          </p:cNvPr>
          <p:cNvSpPr>
            <a:spLocks noGrp="1"/>
          </p:cNvSpPr>
          <p:nvPr>
            <p:ph type="dt" sz="half" idx="10"/>
          </p:nvPr>
        </p:nvSpPr>
        <p:spPr/>
        <p:txBody>
          <a:bodyPr/>
          <a:lstStyle/>
          <a:p>
            <a:fld id="{6ECD40AA-367C-4F59-AED0-0F45D50A4405}" type="datetimeFigureOut">
              <a:rPr lang="en-GB" smtClean="0"/>
              <a:t>19/03/2026</a:t>
            </a:fld>
            <a:endParaRPr lang="en-GB"/>
          </a:p>
        </p:txBody>
      </p:sp>
      <p:sp>
        <p:nvSpPr>
          <p:cNvPr id="6" name="Footer Placeholder 5">
            <a:extLst>
              <a:ext uri="{FF2B5EF4-FFF2-40B4-BE49-F238E27FC236}">
                <a16:creationId xmlns:a16="http://schemas.microsoft.com/office/drawing/2014/main" id="{D061F906-DD33-C30E-0A6D-E5F1377005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2B560-6D16-702F-12F7-290970C6A37D}"/>
              </a:ext>
            </a:extLst>
          </p:cNvPr>
          <p:cNvSpPr>
            <a:spLocks noGrp="1"/>
          </p:cNvSpPr>
          <p:nvPr>
            <p:ph type="sldNum" sz="quarter" idx="12"/>
          </p:nvPr>
        </p:nvSpPr>
        <p:spPr/>
        <p:txBody>
          <a:bodyPr/>
          <a:lstStyle/>
          <a:p>
            <a:fld id="{57B85B50-47A1-4E35-8B4C-602258CAD62B}" type="slidenum">
              <a:rPr lang="en-GB" smtClean="0"/>
              <a:t>‹#›</a:t>
            </a:fld>
            <a:endParaRPr lang="en-GB"/>
          </a:p>
        </p:txBody>
      </p:sp>
    </p:spTree>
    <p:extLst>
      <p:ext uri="{BB962C8B-B14F-4D97-AF65-F5344CB8AC3E}">
        <p14:creationId xmlns:p14="http://schemas.microsoft.com/office/powerpoint/2010/main" val="514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EE408-5C4F-F7AB-95D7-1CB98BDEA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B4DB37-296D-8E48-699F-B1E5D3E6A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01BAE-A448-53BF-4FDC-32338435C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CD40AA-367C-4F59-AED0-0F45D50A4405}" type="datetimeFigureOut">
              <a:rPr lang="en-GB" smtClean="0"/>
              <a:t>19/03/2026</a:t>
            </a:fld>
            <a:endParaRPr lang="en-GB"/>
          </a:p>
        </p:txBody>
      </p:sp>
      <p:sp>
        <p:nvSpPr>
          <p:cNvPr id="5" name="Footer Placeholder 4">
            <a:extLst>
              <a:ext uri="{FF2B5EF4-FFF2-40B4-BE49-F238E27FC236}">
                <a16:creationId xmlns:a16="http://schemas.microsoft.com/office/drawing/2014/main" id="{C61C1645-F870-1ED7-E6DD-2330C3512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640EB2F-A9AF-210C-ACE1-AF076E471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B85B50-47A1-4E35-8B4C-602258CAD62B}" type="slidenum">
              <a:rPr lang="en-GB" smtClean="0"/>
              <a:t>‹#›</a:t>
            </a:fld>
            <a:endParaRPr lang="en-GB"/>
          </a:p>
        </p:txBody>
      </p:sp>
    </p:spTree>
    <p:extLst>
      <p:ext uri="{BB962C8B-B14F-4D97-AF65-F5344CB8AC3E}">
        <p14:creationId xmlns:p14="http://schemas.microsoft.com/office/powerpoint/2010/main" val="1158609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UxggX6M1eg&amp;list=PL-VvBcDnqAcXuRVZWAHW0BmTOhGFoU3s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inpractice.org.uk/all/news-views/2025/march/build-critical-reflection-and-analysis-skills-as-foundations-to-effective-practice/" TargetMode="External"/><Relationship Id="rId7" Type="http://schemas.openxmlformats.org/officeDocument/2006/relationships/hyperlink" Target="https://basw.co.uk/articles/social-graces-practical-tool-address-inequalit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ifsw.org/social-work-action/world-social-work-day/world-social-work-day-2026/" TargetMode="External"/><Relationship Id="rId5" Type="http://schemas.openxmlformats.org/officeDocument/2006/relationships/hyperlink" Target="https://www.researchinpractice.org.uk/learning-pathways/?practiceArea=&amp;audience=&amp;topic=&amp;access=&amp;page=1" TargetMode="External"/><Relationship Id="rId4" Type="http://schemas.openxmlformats.org/officeDocument/2006/relationships/hyperlink" Target="https://www.developingtogetherswtp.org.uk/pcf-6-critical-reflection-analysi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fsw.org/history-world-social-work-d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fr/photos/tipi-teepee-sabtuan-tente-156485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0E41EA-C63A-7A57-753E-B57B2921DC4F}"/>
              </a:ext>
            </a:extLst>
          </p:cNvPr>
          <p:cNvPicPr>
            <a:picLocks noChangeAspect="1"/>
          </p:cNvPicPr>
          <p:nvPr/>
        </p:nvPicPr>
        <p:blipFill>
          <a:blip r:embed="rId3"/>
          <a:stretch>
            <a:fillRect/>
          </a:stretch>
        </p:blipFill>
        <p:spPr>
          <a:xfrm>
            <a:off x="0" y="5592417"/>
            <a:ext cx="12192000" cy="1265583"/>
          </a:xfrm>
          <a:prstGeom prst="rect">
            <a:avLst/>
          </a:prstGeom>
        </p:spPr>
      </p:pic>
      <p:sp>
        <p:nvSpPr>
          <p:cNvPr id="5" name="Subtitle 2">
            <a:extLst>
              <a:ext uri="{FF2B5EF4-FFF2-40B4-BE49-F238E27FC236}">
                <a16:creationId xmlns:a16="http://schemas.microsoft.com/office/drawing/2014/main" id="{3000ABAA-538E-DC66-CFD1-247DB80DEA9C}"/>
              </a:ext>
            </a:extLst>
          </p:cNvPr>
          <p:cNvSpPr>
            <a:spLocks noGrp="1"/>
          </p:cNvSpPr>
          <p:nvPr>
            <p:ph type="ctrTitle"/>
          </p:nvPr>
        </p:nvSpPr>
        <p:spPr>
          <a:xfrm>
            <a:off x="1524000" y="2107883"/>
            <a:ext cx="9144000" cy="2387600"/>
          </a:xfrm>
        </p:spPr>
        <p:txBody>
          <a:bodyPr>
            <a:normAutofit fontScale="90000"/>
          </a:bodyPr>
          <a:lstStyle/>
          <a:p>
            <a: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t>Salford Adults ASYE </a:t>
            </a:r>
            <a:b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br>
            <a:b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br>
            <a: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t>Portfolio Requirements </a:t>
            </a:r>
            <a:b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br>
            <a:r>
              <a:rPr lang="en-GB" sz="4400"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t>&amp; Reflective Practice </a:t>
            </a:r>
            <a:br>
              <a:rPr lang="en-GB" sz="54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br>
              <a:rPr lang="en-GB" sz="44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r>
              <a:rPr lang="en-GB" sz="3600" dirty="0">
                <a:effectLst/>
                <a:latin typeface="Aptos Black" panose="020B0004020202020204" pitchFamily="34" charset="0"/>
                <a:ea typeface="Aptos" panose="020B0004020202020204" pitchFamily="34" charset="0"/>
                <a:cs typeface="Arial" panose="020B0604020202020204" pitchFamily="34" charset="0"/>
              </a:rPr>
              <a:t>Monday 16th March 2026</a:t>
            </a:r>
            <a:endParaRPr lang="en-GB" dirty="0"/>
          </a:p>
        </p:txBody>
      </p:sp>
      <p:pic>
        <p:nvPicPr>
          <p:cNvPr id="7" name="Picture 6">
            <a:extLst>
              <a:ext uri="{FF2B5EF4-FFF2-40B4-BE49-F238E27FC236}">
                <a16:creationId xmlns:a16="http://schemas.microsoft.com/office/drawing/2014/main" id="{85C34E22-1C1B-E0BC-B8B4-C464794E614E}"/>
              </a:ext>
            </a:extLst>
          </p:cNvPr>
          <p:cNvPicPr>
            <a:picLocks noChangeAspect="1"/>
          </p:cNvPicPr>
          <p:nvPr/>
        </p:nvPicPr>
        <p:blipFill>
          <a:blip r:embed="rId4"/>
          <a:stretch>
            <a:fillRect/>
          </a:stretch>
        </p:blipFill>
        <p:spPr>
          <a:xfrm>
            <a:off x="188977" y="141201"/>
            <a:ext cx="2137664" cy="1017039"/>
          </a:xfrm>
          <a:prstGeom prst="rect">
            <a:avLst/>
          </a:prstGeom>
        </p:spPr>
      </p:pic>
      <p:pic>
        <p:nvPicPr>
          <p:cNvPr id="10" name="Picture 9">
            <a:extLst>
              <a:ext uri="{FF2B5EF4-FFF2-40B4-BE49-F238E27FC236}">
                <a16:creationId xmlns:a16="http://schemas.microsoft.com/office/drawing/2014/main" id="{ADC2F889-B873-8781-8AD9-DBBC802EA12B}"/>
              </a:ext>
            </a:extLst>
          </p:cNvPr>
          <p:cNvPicPr>
            <a:picLocks noChangeAspect="1"/>
          </p:cNvPicPr>
          <p:nvPr/>
        </p:nvPicPr>
        <p:blipFill>
          <a:blip r:embed="rId5"/>
          <a:stretch>
            <a:fillRect/>
          </a:stretch>
        </p:blipFill>
        <p:spPr>
          <a:xfrm>
            <a:off x="9537934" y="0"/>
            <a:ext cx="2260131" cy="1158240"/>
          </a:xfrm>
          <a:prstGeom prst="rect">
            <a:avLst/>
          </a:prstGeom>
        </p:spPr>
      </p:pic>
    </p:spTree>
    <p:extLst>
      <p:ext uri="{BB962C8B-B14F-4D97-AF65-F5344CB8AC3E}">
        <p14:creationId xmlns:p14="http://schemas.microsoft.com/office/powerpoint/2010/main" val="145354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AFD7-65B5-4FCA-F86E-7FE9B24509A2}"/>
              </a:ext>
            </a:extLst>
          </p:cNvPr>
          <p:cNvSpPr>
            <a:spLocks noGrp="1"/>
          </p:cNvSpPr>
          <p:nvPr>
            <p:ph type="title"/>
          </p:nvPr>
        </p:nvSpPr>
        <p:spPr/>
        <p:txBody>
          <a:bodyPr/>
          <a:lstStyle/>
          <a:p>
            <a:pPr algn="ctr"/>
            <a:r>
              <a:rPr lang="en-GB" dirty="0">
                <a:solidFill>
                  <a:srgbClr val="0070C0"/>
                </a:solidFill>
                <a:latin typeface="Aptos Black" panose="020B0004020202020204" pitchFamily="34" charset="0"/>
              </a:rPr>
              <a:t>ASYE - Critically Reflective Practice</a:t>
            </a:r>
            <a:endParaRPr lang="en-GB" dirty="0"/>
          </a:p>
        </p:txBody>
      </p:sp>
      <p:sp>
        <p:nvSpPr>
          <p:cNvPr id="3" name="Content Placeholder 2">
            <a:extLst>
              <a:ext uri="{FF2B5EF4-FFF2-40B4-BE49-F238E27FC236}">
                <a16:creationId xmlns:a16="http://schemas.microsoft.com/office/drawing/2014/main" id="{F60D65FF-C9AE-4DA9-5E8F-55EACD8554FE}"/>
              </a:ext>
            </a:extLst>
          </p:cNvPr>
          <p:cNvSpPr>
            <a:spLocks noGrp="1"/>
          </p:cNvSpPr>
          <p:nvPr>
            <p:ph idx="1"/>
          </p:nvPr>
        </p:nvSpPr>
        <p:spPr>
          <a:xfrm>
            <a:off x="838200" y="1825624"/>
            <a:ext cx="6172200" cy="4935393"/>
          </a:xfrm>
        </p:spPr>
        <p:txBody>
          <a:bodyPr>
            <a:normAutofit fontScale="92500" lnSpcReduction="20000"/>
          </a:bodyPr>
          <a:lstStyle/>
          <a:p>
            <a:r>
              <a:rPr lang="en-GB" dirty="0">
                <a:ea typeface="Calibri" panose="020F0502020204030204" pitchFamily="34" charset="0"/>
                <a:cs typeface="Times New Roman" panose="02020603050405020304" pitchFamily="18" charset="0"/>
              </a:rPr>
              <a:t>Many definitions for critical reflection. </a:t>
            </a:r>
          </a:p>
          <a:p>
            <a:r>
              <a:rPr lang="en-GB" dirty="0">
                <a:ea typeface="Calibri" panose="020F0502020204030204" pitchFamily="34" charset="0"/>
                <a:cs typeface="Times New Roman" panose="02020603050405020304" pitchFamily="18" charset="0"/>
              </a:rPr>
              <a:t>This can also create uncertainty and ambiguity about how it is applied. </a:t>
            </a:r>
          </a:p>
          <a:p>
            <a:r>
              <a:rPr lang="en-GB" dirty="0">
                <a:ea typeface="Calibri" panose="020F0502020204030204" pitchFamily="34" charset="0"/>
                <a:cs typeface="Times New Roman" panose="02020603050405020304" pitchFamily="18" charset="0"/>
              </a:rPr>
              <a:t>Jan Fook is one of the most well-known contemporary writers on Critical reflective practice in social work. </a:t>
            </a:r>
          </a:p>
          <a:p>
            <a:r>
              <a:rPr lang="en-GB" dirty="0">
                <a:ea typeface="Calibri" panose="020F0502020204030204" pitchFamily="34" charset="0"/>
                <a:cs typeface="Times New Roman" panose="02020603050405020304" pitchFamily="18" charset="0"/>
              </a:rPr>
              <a:t>Fook emphasises the significance of social workers reflecting on power dynamics and exploration of implications in practice.</a:t>
            </a:r>
          </a:p>
          <a:p>
            <a:r>
              <a:rPr lang="en-GB" dirty="0">
                <a:ea typeface="Calibri" panose="020F0502020204030204" pitchFamily="34" charset="0"/>
                <a:cs typeface="Times New Roman" panose="02020603050405020304" pitchFamily="18" charset="0"/>
              </a:rPr>
              <a:t>Fook offers a model of critical reflection as an inductive process in which the social care practitioner develops their own theory of practice and consists of three stages </a:t>
            </a:r>
          </a:p>
          <a:p>
            <a:endParaRPr lang="en-GB" dirty="0"/>
          </a:p>
        </p:txBody>
      </p:sp>
      <p:graphicFrame>
        <p:nvGraphicFramePr>
          <p:cNvPr id="4" name="Table 4">
            <a:extLst>
              <a:ext uri="{FF2B5EF4-FFF2-40B4-BE49-F238E27FC236}">
                <a16:creationId xmlns:a16="http://schemas.microsoft.com/office/drawing/2014/main" id="{AA16AD39-1B74-CD56-EDCB-7B50A7A39BB0}"/>
              </a:ext>
            </a:extLst>
          </p:cNvPr>
          <p:cNvGraphicFramePr>
            <a:graphicFrameLocks noGrp="1"/>
          </p:cNvGraphicFramePr>
          <p:nvPr>
            <p:extLst>
              <p:ext uri="{D42A27DB-BD31-4B8C-83A1-F6EECF244321}">
                <p14:modId xmlns:p14="http://schemas.microsoft.com/office/powerpoint/2010/main" val="1945793267"/>
              </p:ext>
            </p:extLst>
          </p:nvPr>
        </p:nvGraphicFramePr>
        <p:xfrm>
          <a:off x="7676554" y="1825624"/>
          <a:ext cx="3394685" cy="4353502"/>
        </p:xfrm>
        <a:graphic>
          <a:graphicData uri="http://schemas.openxmlformats.org/drawingml/2006/table">
            <a:tbl>
              <a:tblPr firstRow="1" bandRow="1">
                <a:tableStyleId>{5C22544A-7EE6-4342-B048-85BDC9FD1C3A}</a:tableStyleId>
              </a:tblPr>
              <a:tblGrid>
                <a:gridCol w="3394685">
                  <a:extLst>
                    <a:ext uri="{9D8B030D-6E8A-4147-A177-3AD203B41FA5}">
                      <a16:colId xmlns:a16="http://schemas.microsoft.com/office/drawing/2014/main" val="3654939338"/>
                    </a:ext>
                  </a:extLst>
                </a:gridCol>
              </a:tblGrid>
              <a:tr h="1128686">
                <a:tc>
                  <a:txBody>
                    <a:bodyPr/>
                    <a:lstStyle/>
                    <a:p>
                      <a:r>
                        <a:rPr lang="en-GB" sz="2400" b="0" dirty="0">
                          <a:solidFill>
                            <a:schemeClr val="tx1"/>
                          </a:solidFill>
                        </a:rPr>
                        <a:t>Telling the narrative – Describing the situation</a:t>
                      </a:r>
                    </a:p>
                  </a:txBody>
                  <a:tcPr/>
                </a:tc>
                <a:extLst>
                  <a:ext uri="{0D108BD9-81ED-4DB2-BD59-A6C34878D82A}">
                    <a16:rowId xmlns:a16="http://schemas.microsoft.com/office/drawing/2014/main" val="1842553439"/>
                  </a:ext>
                </a:extLst>
              </a:tr>
              <a:tr h="1612408">
                <a:tc>
                  <a:txBody>
                    <a:bodyPr/>
                    <a:lstStyle/>
                    <a:p>
                      <a:r>
                        <a:rPr lang="en-GB" sz="2400" dirty="0"/>
                        <a:t>Deconstruction – “taking the situation apart” consider power in depth</a:t>
                      </a:r>
                    </a:p>
                  </a:txBody>
                  <a:tcPr/>
                </a:tc>
                <a:extLst>
                  <a:ext uri="{0D108BD9-81ED-4DB2-BD59-A6C34878D82A}">
                    <a16:rowId xmlns:a16="http://schemas.microsoft.com/office/drawing/2014/main" val="409836040"/>
                  </a:ext>
                </a:extLst>
              </a:tr>
              <a:tr h="1612408">
                <a:tc>
                  <a:txBody>
                    <a:bodyPr/>
                    <a:lstStyle/>
                    <a:p>
                      <a:r>
                        <a:rPr lang="en-GB" sz="2400" dirty="0">
                          <a:latin typeface="+mn-lt"/>
                        </a:rPr>
                        <a:t>Reconstruction – “putting things back together” with a new understanding</a:t>
                      </a:r>
                    </a:p>
                  </a:txBody>
                  <a:tcPr/>
                </a:tc>
                <a:extLst>
                  <a:ext uri="{0D108BD9-81ED-4DB2-BD59-A6C34878D82A}">
                    <a16:rowId xmlns:a16="http://schemas.microsoft.com/office/drawing/2014/main" val="3065107454"/>
                  </a:ext>
                </a:extLst>
              </a:tr>
            </a:tbl>
          </a:graphicData>
        </a:graphic>
      </p:graphicFrame>
    </p:spTree>
    <p:extLst>
      <p:ext uri="{BB962C8B-B14F-4D97-AF65-F5344CB8AC3E}">
        <p14:creationId xmlns:p14="http://schemas.microsoft.com/office/powerpoint/2010/main" val="190873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AC9A-FDA3-7708-C734-C65E9F6689AF}"/>
              </a:ext>
            </a:extLst>
          </p:cNvPr>
          <p:cNvSpPr>
            <a:spLocks noGrp="1"/>
          </p:cNvSpPr>
          <p:nvPr>
            <p:ph type="title"/>
          </p:nvPr>
        </p:nvSpPr>
        <p:spPr>
          <a:xfrm>
            <a:off x="558041" y="5006714"/>
            <a:ext cx="11040938" cy="1986651"/>
          </a:xfrm>
        </p:spPr>
        <p:txBody>
          <a:bodyPr/>
          <a:lstStyle/>
          <a:p>
            <a:pPr algn="ctr"/>
            <a:r>
              <a:rPr lang="en-GB" dirty="0">
                <a:hlinkClick r:id="rId3"/>
              </a:rPr>
              <a:t>The journey from reflection towards reflexivity - YouTube</a:t>
            </a:r>
            <a:endParaRPr lang="en-GB" dirty="0"/>
          </a:p>
        </p:txBody>
      </p:sp>
      <p:pic>
        <p:nvPicPr>
          <p:cNvPr id="4" name="Content Placeholder 3">
            <a:extLst>
              <a:ext uri="{FF2B5EF4-FFF2-40B4-BE49-F238E27FC236}">
                <a16:creationId xmlns:a16="http://schemas.microsoft.com/office/drawing/2014/main" id="{ED3CEF4D-71BB-63C0-90E9-91077F2CF98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5648" y="-223479"/>
            <a:ext cx="11185724" cy="3909325"/>
          </a:xfrm>
          <a:prstGeom prst="rect">
            <a:avLst/>
          </a:prstGeom>
        </p:spPr>
      </p:pic>
      <p:pic>
        <p:nvPicPr>
          <p:cNvPr id="6" name="Picture 5">
            <a:extLst>
              <a:ext uri="{FF2B5EF4-FFF2-40B4-BE49-F238E27FC236}">
                <a16:creationId xmlns:a16="http://schemas.microsoft.com/office/drawing/2014/main" id="{D8979752-900B-83AA-9E27-AD679659F1AD}"/>
              </a:ext>
            </a:extLst>
          </p:cNvPr>
          <p:cNvPicPr>
            <a:picLocks noChangeAspect="1"/>
          </p:cNvPicPr>
          <p:nvPr/>
        </p:nvPicPr>
        <p:blipFill>
          <a:blip r:embed="rId5"/>
          <a:stretch>
            <a:fillRect/>
          </a:stretch>
        </p:blipFill>
        <p:spPr>
          <a:xfrm>
            <a:off x="1506070" y="3685846"/>
            <a:ext cx="9897035" cy="1320868"/>
          </a:xfrm>
          <a:prstGeom prst="rect">
            <a:avLst/>
          </a:prstGeom>
        </p:spPr>
      </p:pic>
    </p:spTree>
    <p:extLst>
      <p:ext uri="{BB962C8B-B14F-4D97-AF65-F5344CB8AC3E}">
        <p14:creationId xmlns:p14="http://schemas.microsoft.com/office/powerpoint/2010/main" val="219235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DA0504-6E25-7007-DA0D-8973443AA345}"/>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3400" kern="1200" dirty="0">
                <a:solidFill>
                  <a:srgbClr val="FFFFFF"/>
                </a:solidFill>
                <a:latin typeface="+mj-lt"/>
                <a:ea typeface="+mj-ea"/>
                <a:cs typeface="+mj-cs"/>
              </a:rPr>
              <a:t>Reflective Models – Lets take a look…. </a:t>
            </a:r>
          </a:p>
        </p:txBody>
      </p:sp>
      <p:pic>
        <p:nvPicPr>
          <p:cNvPr id="8" name="Picture 7" descr="A knife next to a sliced onion&#10;&#10;AI-generated content may be incorrect.">
            <a:extLst>
              <a:ext uri="{FF2B5EF4-FFF2-40B4-BE49-F238E27FC236}">
                <a16:creationId xmlns:a16="http://schemas.microsoft.com/office/drawing/2014/main" id="{56150F7E-213C-EC23-B20B-7D54E146D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86" y="321734"/>
            <a:ext cx="3590269" cy="2010551"/>
          </a:xfrm>
          <a:prstGeom prst="rect">
            <a:avLst/>
          </a:prstGeom>
        </p:spPr>
      </p:pic>
      <p:pic>
        <p:nvPicPr>
          <p:cNvPr id="6" name="Picture 2" descr="Social Work Toolkit on Twitter: &amp;quot;Using the Weather Model to explore  feelings with children and young people. What do you think @SiobhanMaclean  ?… &amp;quot;">
            <a:extLst>
              <a:ext uri="{FF2B5EF4-FFF2-40B4-BE49-F238E27FC236}">
                <a16:creationId xmlns:a16="http://schemas.microsoft.com/office/drawing/2014/main" id="{D74D4386-01DF-BB1A-C6F1-BB40E85AD3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5079" y="2422097"/>
            <a:ext cx="2739869" cy="20138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alSingh (@dhalsim7) | Twitter">
            <a:extLst>
              <a:ext uri="{FF2B5EF4-FFF2-40B4-BE49-F238E27FC236}">
                <a16:creationId xmlns:a16="http://schemas.microsoft.com/office/drawing/2014/main" id="{BFE1C9CF-24E9-82EA-C44E-B2FC6D5C93F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l="690"/>
          <a:stretch/>
        </p:blipFill>
        <p:spPr>
          <a:xfrm>
            <a:off x="4552865" y="321732"/>
            <a:ext cx="3092839" cy="4111323"/>
          </a:xfrm>
          <a:prstGeom prst="rect">
            <a:avLst/>
          </a:prstGeom>
        </p:spPr>
      </p:pic>
      <p:pic>
        <p:nvPicPr>
          <p:cNvPr id="5" name="Picture 6" descr="Diagram of a person with Head Heart Hands and Feet hightlighted">
            <a:extLst>
              <a:ext uri="{FF2B5EF4-FFF2-40B4-BE49-F238E27FC236}">
                <a16:creationId xmlns:a16="http://schemas.microsoft.com/office/drawing/2014/main" id="{06EF1D21-8011-FE85-1E93-77F8B415798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6176" y="716626"/>
            <a:ext cx="3797984" cy="3321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ECF924C2-25AD-682B-60B3-B7CF82154A26}"/>
              </a:ext>
              <a:ext uri="{C183D7F6-B498-43B3-948B-1728B52AA6E4}">
                <adec:decorative xmlns:adec="http://schemas.microsoft.com/office/drawing/2017/decorative" val="1"/>
              </a:ext>
            </a:extLst>
          </p:cNvPr>
          <p:cNvPicPr>
            <a:picLocks noChangeAspect="1"/>
          </p:cNvPicPr>
          <p:nvPr/>
        </p:nvPicPr>
        <p:blipFill>
          <a:blip r:embed="rId7"/>
          <a:srcRect l="11954" r="13031" b="-1"/>
          <a:stretch/>
        </p:blipFill>
        <p:spPr>
          <a:xfrm>
            <a:off x="874390" y="4525715"/>
            <a:ext cx="2681247" cy="2010551"/>
          </a:xfrm>
          <a:prstGeom prst="rect">
            <a:avLst/>
          </a:prstGeom>
        </p:spPr>
      </p:pic>
    </p:spTree>
    <p:extLst>
      <p:ext uri="{BB962C8B-B14F-4D97-AF65-F5344CB8AC3E}">
        <p14:creationId xmlns:p14="http://schemas.microsoft.com/office/powerpoint/2010/main" val="117482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27CF6-13CD-B3E6-4871-F0A9764D512B}"/>
              </a:ext>
            </a:extLst>
          </p:cNvPr>
          <p:cNvSpPr>
            <a:spLocks noGrp="1"/>
          </p:cNvSpPr>
          <p:nvPr>
            <p:ph idx="1"/>
          </p:nvPr>
        </p:nvSpPr>
        <p:spPr/>
        <p:txBody>
          <a:bodyPr>
            <a:normAutofit/>
          </a:bodyPr>
          <a:lstStyle/>
          <a:p>
            <a:pPr marL="0" indent="0" algn="ctr">
              <a:buNone/>
            </a:pPr>
            <a:r>
              <a:rPr lang="en-GB" sz="7200" dirty="0">
                <a:solidFill>
                  <a:srgbClr val="0070C0"/>
                </a:solidFill>
                <a:effectLst>
                  <a:outerShdw blurRad="38100" dist="38100" dir="2700000" algn="tl">
                    <a:srgbClr val="000000">
                      <a:alpha val="43137"/>
                    </a:srgbClr>
                  </a:outerShdw>
                </a:effectLst>
                <a:latin typeface="Aptos Black" panose="020B0004020202020204" pitchFamily="34" charset="0"/>
              </a:rPr>
              <a:t>Break Time </a:t>
            </a:r>
          </a:p>
        </p:txBody>
      </p:sp>
    </p:spTree>
    <p:extLst>
      <p:ext uri="{BB962C8B-B14F-4D97-AF65-F5344CB8AC3E}">
        <p14:creationId xmlns:p14="http://schemas.microsoft.com/office/powerpoint/2010/main" val="147546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1E1F-088F-4CD0-3687-ED20AB33170A}"/>
              </a:ext>
            </a:extLst>
          </p:cNvPr>
          <p:cNvSpPr>
            <a:spLocks noGrp="1"/>
          </p:cNvSpPr>
          <p:nvPr>
            <p:ph type="title"/>
          </p:nvPr>
        </p:nvSpPr>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ASYE – Use of Social Graces for AOP</a:t>
            </a:r>
          </a:p>
        </p:txBody>
      </p:sp>
      <p:pic>
        <p:nvPicPr>
          <p:cNvPr id="4" name="Content Placeholder 3" descr="Social graces chart">
            <a:extLst>
              <a:ext uri="{FF2B5EF4-FFF2-40B4-BE49-F238E27FC236}">
                <a16:creationId xmlns:a16="http://schemas.microsoft.com/office/drawing/2014/main" id="{9C14FE86-AD27-FBA1-48AB-8C020940546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06905" y="1953419"/>
            <a:ext cx="10246895" cy="4539456"/>
          </a:xfrm>
          <a:prstGeom prst="rect">
            <a:avLst/>
          </a:prstGeom>
          <a:noFill/>
          <a:ln>
            <a:noFill/>
          </a:ln>
        </p:spPr>
      </p:pic>
    </p:spTree>
    <p:extLst>
      <p:ext uri="{BB962C8B-B14F-4D97-AF65-F5344CB8AC3E}">
        <p14:creationId xmlns:p14="http://schemas.microsoft.com/office/powerpoint/2010/main" val="343658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71EB-D78D-CB66-4B6A-45F584E1365B}"/>
              </a:ext>
            </a:extLst>
          </p:cNvPr>
          <p:cNvSpPr>
            <a:spLocks noGrp="1"/>
          </p:cNvSpPr>
          <p:nvPr>
            <p:ph type="title"/>
          </p:nvPr>
        </p:nvSpPr>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Visible-Invisible &amp; Voiced-Unvoiced</a:t>
            </a:r>
          </a:p>
        </p:txBody>
      </p:sp>
      <p:pic>
        <p:nvPicPr>
          <p:cNvPr id="4" name="Picture 2" descr="See the source image">
            <a:extLst>
              <a:ext uri="{FF2B5EF4-FFF2-40B4-BE49-F238E27FC236}">
                <a16:creationId xmlns:a16="http://schemas.microsoft.com/office/drawing/2014/main" id="{B8A4596D-DFE1-AF66-8427-40DF12D7E8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9937" y="2197768"/>
            <a:ext cx="9192126" cy="429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6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625F-7532-B85A-6954-225783129EC5}"/>
              </a:ext>
            </a:extLst>
          </p:cNvPr>
          <p:cNvSpPr>
            <a:spLocks noGrp="1"/>
          </p:cNvSpPr>
          <p:nvPr>
            <p:ph type="title"/>
          </p:nvPr>
        </p:nvSpPr>
        <p:spPr>
          <a:xfrm>
            <a:off x="838200" y="0"/>
            <a:ext cx="10515600" cy="1325563"/>
          </a:xfrm>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Using Social Graces</a:t>
            </a:r>
          </a:p>
        </p:txBody>
      </p:sp>
      <p:sp>
        <p:nvSpPr>
          <p:cNvPr id="3" name="Content Placeholder 2">
            <a:extLst>
              <a:ext uri="{FF2B5EF4-FFF2-40B4-BE49-F238E27FC236}">
                <a16:creationId xmlns:a16="http://schemas.microsoft.com/office/drawing/2014/main" id="{B3321576-B0B7-3995-ED54-88938C73D8F6}"/>
              </a:ext>
            </a:extLst>
          </p:cNvPr>
          <p:cNvSpPr>
            <a:spLocks noGrp="1"/>
          </p:cNvSpPr>
          <p:nvPr>
            <p:ph idx="1"/>
          </p:nvPr>
        </p:nvSpPr>
        <p:spPr>
          <a:xfrm>
            <a:off x="212036" y="1022260"/>
            <a:ext cx="11979964" cy="5835740"/>
          </a:xfrm>
        </p:spPr>
        <p:txBody>
          <a:bodyPr>
            <a:normAutofit fontScale="77500" lnSpcReduction="20000"/>
          </a:bodyPr>
          <a:lstStyle/>
          <a:p>
            <a:pPr>
              <a:buFont typeface="Wingdings" panose="05000000000000000000" pitchFamily="2" charset="2"/>
              <a:buChar char="q"/>
            </a:pPr>
            <a:r>
              <a:rPr lang="en-GB" b="1" dirty="0"/>
              <a:t>In supervision: </a:t>
            </a:r>
            <a:r>
              <a:rPr lang="en-GB" dirty="0"/>
              <a:t>Which of the social GRACES are important to you? Which ones have you not considered before? Which one of the social GRACES is impacting on how you view the adult or carer you are working with? Which social GRACES are visible to others? Which social GRACES are invisible which may need talking about? Which social GRACES do you have similar or different to the person you are working with? What impact does this have on your work?</a:t>
            </a:r>
          </a:p>
          <a:p>
            <a:pPr marL="0" indent="0">
              <a:buNone/>
            </a:pPr>
            <a:endParaRPr lang="en-GB" dirty="0"/>
          </a:p>
          <a:p>
            <a:pPr>
              <a:buFont typeface="Wingdings" panose="05000000000000000000" pitchFamily="2" charset="2"/>
              <a:buChar char="q"/>
            </a:pPr>
            <a:r>
              <a:rPr lang="en-GB" b="1" dirty="0"/>
              <a:t>Personally: </a:t>
            </a:r>
            <a:r>
              <a:rPr lang="en-GB" dirty="0"/>
              <a:t>Use the social GRACES to constantly reflect on the impact these have on your thoughts, feelings and actions within the world; what you are sharing and what you are not, and WHY. They are always present and could help either build a relationship with someone or be the reason you are struggling to do so.</a:t>
            </a:r>
          </a:p>
          <a:p>
            <a:pPr marL="0" indent="0">
              <a:buNone/>
            </a:pPr>
            <a:endParaRPr lang="en-GB" dirty="0"/>
          </a:p>
          <a:p>
            <a:pPr marL="0" indent="0">
              <a:buNone/>
            </a:pPr>
            <a:r>
              <a:rPr lang="en-GB" dirty="0"/>
              <a:t>Social Graces during ASYE – Reflect on Diversity and Issues of Discrimination</a:t>
            </a:r>
          </a:p>
          <a:p>
            <a:pPr marL="0" indent="0">
              <a:buNone/>
            </a:pPr>
            <a:endParaRPr lang="en-GB" dirty="0"/>
          </a:p>
          <a:p>
            <a:pPr marL="0" indent="0" algn="ctr">
              <a:buNone/>
            </a:pPr>
            <a:r>
              <a:rPr lang="en-GB" sz="3300" b="1" dirty="0">
                <a:solidFill>
                  <a:srgbClr val="0070C0"/>
                </a:solidFill>
              </a:rPr>
              <a:t>Question </a:t>
            </a:r>
            <a:r>
              <a:rPr lang="en-GB" sz="3300" dirty="0">
                <a:solidFill>
                  <a:srgbClr val="0070C0"/>
                </a:solidFill>
              </a:rPr>
              <a:t> </a:t>
            </a:r>
          </a:p>
          <a:p>
            <a:pPr marL="0" indent="0" algn="ctr">
              <a:buNone/>
            </a:pPr>
            <a:r>
              <a:rPr lang="en-GB" sz="3300" dirty="0">
                <a:solidFill>
                  <a:srgbClr val="0070C0"/>
                </a:solidFill>
              </a:rPr>
              <a:t>Has anyone tried using Social Graces? What were the benefits? </a:t>
            </a:r>
          </a:p>
          <a:p>
            <a:pPr marL="0" indent="0" algn="ctr">
              <a:buNone/>
            </a:pPr>
            <a:r>
              <a:rPr lang="en-GB" sz="3300" dirty="0">
                <a:solidFill>
                  <a:srgbClr val="0070C0"/>
                </a:solidFill>
              </a:rPr>
              <a:t>If not, how do you think you could incorporate reflections on the Graces into your ASYE?</a:t>
            </a:r>
          </a:p>
          <a:p>
            <a:pPr>
              <a:buFont typeface="Wingdings" panose="05000000000000000000" pitchFamily="2" charset="2"/>
              <a:buChar char="q"/>
            </a:pPr>
            <a:endParaRPr lang="en-GB" dirty="0"/>
          </a:p>
          <a:p>
            <a:pPr>
              <a:buFont typeface="Wingdings" panose="05000000000000000000" pitchFamily="2" charset="2"/>
              <a:buChar char="q"/>
            </a:pPr>
            <a:endParaRPr lang="en-GB" dirty="0"/>
          </a:p>
          <a:p>
            <a:endParaRPr lang="en-GB" dirty="0"/>
          </a:p>
        </p:txBody>
      </p:sp>
      <p:pic>
        <p:nvPicPr>
          <p:cNvPr id="5" name="Graphic 4" descr="Thought outline">
            <a:extLst>
              <a:ext uri="{FF2B5EF4-FFF2-40B4-BE49-F238E27FC236}">
                <a16:creationId xmlns:a16="http://schemas.microsoft.com/office/drawing/2014/main" id="{5E6A293E-B4AD-E98A-B349-DFC70E6943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0143" y="3790121"/>
            <a:ext cx="1527313" cy="1683026"/>
          </a:xfrm>
          <a:prstGeom prst="rect">
            <a:avLst/>
          </a:prstGeom>
        </p:spPr>
      </p:pic>
    </p:spTree>
    <p:extLst>
      <p:ext uri="{BB962C8B-B14F-4D97-AF65-F5344CB8AC3E}">
        <p14:creationId xmlns:p14="http://schemas.microsoft.com/office/powerpoint/2010/main" val="112664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32EF-5457-55B8-FFC8-4EB17E0F60DD}"/>
              </a:ext>
            </a:extLst>
          </p:cNvPr>
          <p:cNvSpPr>
            <a:spLocks noGrp="1"/>
          </p:cNvSpPr>
          <p:nvPr>
            <p:ph type="title"/>
          </p:nvPr>
        </p:nvSpPr>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ASYE – Portfolio Requirements</a:t>
            </a:r>
            <a:endParaRPr lang="en-GB"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52B50B8-5D30-D725-3C77-A8255E3B180E}"/>
              </a:ext>
            </a:extLst>
          </p:cNvPr>
          <p:cNvSpPr>
            <a:spLocks noGrp="1"/>
          </p:cNvSpPr>
          <p:nvPr>
            <p:ph idx="1"/>
          </p:nvPr>
        </p:nvSpPr>
        <p:spPr>
          <a:xfrm>
            <a:off x="838200" y="1690688"/>
            <a:ext cx="10515600" cy="5962388"/>
          </a:xfrm>
        </p:spPr>
        <p:txBody>
          <a:bodyPr>
            <a:normAutofit/>
          </a:bodyPr>
          <a:lstStyle/>
          <a:p>
            <a:pPr marL="0" indent="0">
              <a:buNone/>
            </a:pPr>
            <a:r>
              <a:rPr lang="en-GB" sz="2000" b="1" dirty="0"/>
              <a:t>Portfolios can be described in many ways; </a:t>
            </a:r>
          </a:p>
          <a:p>
            <a:pPr>
              <a:spcBef>
                <a:spcPts val="0"/>
              </a:spcBef>
            </a:pPr>
            <a:r>
              <a:rPr lang="en-GB" sz="2000" dirty="0"/>
              <a:t>‘a professional scrapbook’ (Bryne et al. 2009) </a:t>
            </a:r>
          </a:p>
          <a:p>
            <a:pPr>
              <a:spcBef>
                <a:spcPts val="0"/>
              </a:spcBef>
            </a:pPr>
            <a:r>
              <a:rPr lang="en-GB" sz="2000" dirty="0"/>
              <a:t>‘a compendium of materials that document accomplishments’ (Swigonski, 2006) </a:t>
            </a:r>
          </a:p>
          <a:p>
            <a:pPr>
              <a:spcBef>
                <a:spcPts val="0"/>
              </a:spcBef>
            </a:pPr>
            <a:r>
              <a:rPr lang="en-GB" sz="2000" dirty="0"/>
              <a:t>‘a portfolio is a collection and cohesive account of learning that contains relevant evidence from practice; and critical reflection on this evidence’ (</a:t>
            </a:r>
            <a:r>
              <a:rPr lang="en-GB" sz="2000" dirty="0" err="1"/>
              <a:t>Timminis</a:t>
            </a:r>
            <a:r>
              <a:rPr lang="en-GB" sz="2000" dirty="0"/>
              <a:t>, 2008: 2) </a:t>
            </a:r>
          </a:p>
          <a:p>
            <a:pPr>
              <a:spcBef>
                <a:spcPts val="0"/>
              </a:spcBef>
            </a:pPr>
            <a:r>
              <a:rPr lang="en-GB" sz="2000" dirty="0"/>
              <a:t>‘A kind of autobiography of growth…to gain a deeper understanding of self’</a:t>
            </a:r>
          </a:p>
          <a:p>
            <a:pPr marL="0" indent="0">
              <a:spcBef>
                <a:spcPts val="0"/>
              </a:spcBef>
              <a:buNone/>
            </a:pPr>
            <a:endParaRPr lang="en-GB" sz="2000" b="1" dirty="0"/>
          </a:p>
          <a:p>
            <a:pPr marL="0" indent="0">
              <a:spcBef>
                <a:spcPts val="0"/>
              </a:spcBef>
              <a:buNone/>
            </a:pPr>
            <a:r>
              <a:rPr lang="en-GB" sz="2000" b="1" dirty="0"/>
              <a:t> Purposes of a portfolio; </a:t>
            </a:r>
          </a:p>
          <a:p>
            <a:pPr>
              <a:spcBef>
                <a:spcPts val="0"/>
              </a:spcBef>
            </a:pPr>
            <a:r>
              <a:rPr lang="en-GB" sz="2000" dirty="0"/>
              <a:t>Vehicle for learning, development and reflection </a:t>
            </a:r>
          </a:p>
          <a:p>
            <a:pPr>
              <a:spcBef>
                <a:spcPts val="0"/>
              </a:spcBef>
            </a:pPr>
            <a:r>
              <a:rPr lang="en-GB" sz="2000" dirty="0"/>
              <a:t>Samples of practice that demonstrate skills </a:t>
            </a:r>
          </a:p>
          <a:p>
            <a:pPr>
              <a:spcBef>
                <a:spcPts val="0"/>
              </a:spcBef>
            </a:pPr>
            <a:r>
              <a:rPr lang="en-GB" sz="2000" dirty="0"/>
              <a:t>Build professional confidence</a:t>
            </a:r>
          </a:p>
          <a:p>
            <a:pPr>
              <a:spcBef>
                <a:spcPts val="0"/>
              </a:spcBef>
            </a:pPr>
            <a:r>
              <a:rPr lang="en-GB" sz="2000" dirty="0"/>
              <a:t>Making sense of practice (light bulb moments) </a:t>
            </a:r>
          </a:p>
          <a:p>
            <a:pPr>
              <a:spcBef>
                <a:spcPts val="0"/>
              </a:spcBef>
            </a:pPr>
            <a:r>
              <a:rPr lang="en-GB" sz="2000" dirty="0"/>
              <a:t>Supporting the development of best practice with people </a:t>
            </a:r>
          </a:p>
          <a:p>
            <a:pPr>
              <a:spcBef>
                <a:spcPts val="0"/>
              </a:spcBef>
            </a:pPr>
            <a:r>
              <a:rPr lang="en-GB" sz="2000" dirty="0"/>
              <a:t>Holistic assessment of abilities</a:t>
            </a:r>
          </a:p>
          <a:p>
            <a:pPr>
              <a:spcBef>
                <a:spcPts val="0"/>
              </a:spcBef>
            </a:pPr>
            <a:r>
              <a:rPr lang="en-GB" sz="2000" dirty="0"/>
              <a:t>Triangulating feedback from an array of people and sources </a:t>
            </a:r>
          </a:p>
          <a:p>
            <a:pPr>
              <a:spcBef>
                <a:spcPts val="0"/>
              </a:spcBef>
            </a:pPr>
            <a:r>
              <a:rPr lang="en-GB" sz="2000" dirty="0"/>
              <a:t>Based on real experiences</a:t>
            </a:r>
          </a:p>
        </p:txBody>
      </p:sp>
      <p:pic>
        <p:nvPicPr>
          <p:cNvPr id="5" name="Picture 4">
            <a:extLst>
              <a:ext uri="{FF2B5EF4-FFF2-40B4-BE49-F238E27FC236}">
                <a16:creationId xmlns:a16="http://schemas.microsoft.com/office/drawing/2014/main" id="{523B07CB-C32A-57F8-25AB-2AACFBAEA40B}"/>
              </a:ext>
            </a:extLst>
          </p:cNvPr>
          <p:cNvPicPr>
            <a:picLocks noChangeAspect="1"/>
          </p:cNvPicPr>
          <p:nvPr/>
        </p:nvPicPr>
        <p:blipFill>
          <a:blip r:embed="rId3"/>
          <a:stretch>
            <a:fillRect/>
          </a:stretch>
        </p:blipFill>
        <p:spPr>
          <a:xfrm>
            <a:off x="8835068" y="3591838"/>
            <a:ext cx="2518732" cy="3063875"/>
          </a:xfrm>
          <a:prstGeom prst="rect">
            <a:avLst/>
          </a:prstGeom>
        </p:spPr>
      </p:pic>
    </p:spTree>
    <p:extLst>
      <p:ext uri="{BB962C8B-B14F-4D97-AF65-F5344CB8AC3E}">
        <p14:creationId xmlns:p14="http://schemas.microsoft.com/office/powerpoint/2010/main" val="350450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40201-EFE5-B92A-429B-589A313C287F}"/>
              </a:ext>
            </a:extLst>
          </p:cNvPr>
          <p:cNvPicPr>
            <a:picLocks noChangeAspect="1"/>
          </p:cNvPicPr>
          <p:nvPr/>
        </p:nvPicPr>
        <p:blipFill>
          <a:blip r:embed="rId3"/>
          <a:stretch>
            <a:fillRect/>
          </a:stretch>
        </p:blipFill>
        <p:spPr>
          <a:xfrm>
            <a:off x="834696" y="1249491"/>
            <a:ext cx="10522608" cy="4359018"/>
          </a:xfrm>
          <a:prstGeom prst="rect">
            <a:avLst/>
          </a:prstGeom>
        </p:spPr>
      </p:pic>
      <p:pic>
        <p:nvPicPr>
          <p:cNvPr id="10" name="Picture 9">
            <a:extLst>
              <a:ext uri="{FF2B5EF4-FFF2-40B4-BE49-F238E27FC236}">
                <a16:creationId xmlns:a16="http://schemas.microsoft.com/office/drawing/2014/main" id="{77E84E9C-6AAC-CB3A-364A-0E5798F33CE6}"/>
              </a:ext>
            </a:extLst>
          </p:cNvPr>
          <p:cNvPicPr>
            <a:picLocks noChangeAspect="1"/>
          </p:cNvPicPr>
          <p:nvPr/>
        </p:nvPicPr>
        <p:blipFill>
          <a:blip r:embed="rId4"/>
          <a:stretch>
            <a:fillRect/>
          </a:stretch>
        </p:blipFill>
        <p:spPr>
          <a:xfrm>
            <a:off x="1878904" y="508506"/>
            <a:ext cx="8530225" cy="6643856"/>
          </a:xfrm>
          <a:prstGeom prst="rect">
            <a:avLst/>
          </a:prstGeom>
        </p:spPr>
      </p:pic>
    </p:spTree>
    <p:extLst>
      <p:ext uri="{BB962C8B-B14F-4D97-AF65-F5344CB8AC3E}">
        <p14:creationId xmlns:p14="http://schemas.microsoft.com/office/powerpoint/2010/main" val="296125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39FC-190B-33D6-6FCF-0EE9750D609C}"/>
              </a:ext>
            </a:extLst>
          </p:cNvPr>
          <p:cNvSpPr>
            <a:spLocks noGrp="1"/>
          </p:cNvSpPr>
          <p:nvPr>
            <p:ph type="title"/>
          </p:nvPr>
        </p:nvSpPr>
        <p:spPr>
          <a:xfrm>
            <a:off x="651353" y="415229"/>
            <a:ext cx="10515600" cy="1325563"/>
          </a:xfrm>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Personal Development Plans</a:t>
            </a:r>
          </a:p>
        </p:txBody>
      </p:sp>
      <p:sp>
        <p:nvSpPr>
          <p:cNvPr id="3" name="Content Placeholder 2">
            <a:extLst>
              <a:ext uri="{FF2B5EF4-FFF2-40B4-BE49-F238E27FC236}">
                <a16:creationId xmlns:a16="http://schemas.microsoft.com/office/drawing/2014/main" id="{21ABFD7C-E038-D8CA-24A4-277A0A5115F4}"/>
              </a:ext>
            </a:extLst>
          </p:cNvPr>
          <p:cNvSpPr>
            <a:spLocks noGrp="1"/>
          </p:cNvSpPr>
          <p:nvPr>
            <p:ph idx="1"/>
          </p:nvPr>
        </p:nvSpPr>
        <p:spPr>
          <a:xfrm>
            <a:off x="651353" y="1740792"/>
            <a:ext cx="10267167" cy="5893495"/>
          </a:xfrm>
        </p:spPr>
        <p:txBody>
          <a:bodyPr>
            <a:normAutofit/>
          </a:bodyPr>
          <a:lstStyle/>
          <a:p>
            <a:pPr>
              <a:buFont typeface="Wingdings" panose="05000000000000000000" pitchFamily="2" charset="2"/>
              <a:buChar char="Ø"/>
            </a:pPr>
            <a:r>
              <a:rPr lang="en-GB" sz="2400" dirty="0"/>
              <a:t>When commencing ASYE, look at PDP from your pre-university course  </a:t>
            </a:r>
          </a:p>
          <a:p>
            <a:pPr>
              <a:buFont typeface="Wingdings" panose="05000000000000000000" pitchFamily="2" charset="2"/>
              <a:buChar char="Ø"/>
            </a:pPr>
            <a:r>
              <a:rPr lang="en-GB" sz="2400" dirty="0"/>
              <a:t> IPDM, an opportunity to consider your development plan, what has been your previous experience and what do you want to achieve (hopes &amp; goals)?</a:t>
            </a:r>
          </a:p>
          <a:p>
            <a:pPr>
              <a:buFont typeface="Wingdings" panose="05000000000000000000" pitchFamily="2" charset="2"/>
              <a:buChar char="Ø"/>
            </a:pPr>
            <a:r>
              <a:rPr lang="en-GB" sz="2400" dirty="0"/>
              <a:t> Write three - five learning objectives in a SMART way (i.e., Specific, Measurable, Achievable, Realistic and Timely)</a:t>
            </a:r>
          </a:p>
          <a:p>
            <a:pPr>
              <a:buFont typeface="Wingdings" panose="05000000000000000000" pitchFamily="2" charset="2"/>
              <a:buChar char="Ø"/>
            </a:pPr>
            <a:r>
              <a:rPr lang="en-GB" sz="2400" dirty="0"/>
              <a:t>Your learning objectives could relate to your practice; </a:t>
            </a:r>
          </a:p>
          <a:p>
            <a:pPr marL="0" indent="0">
              <a:buNone/>
            </a:pPr>
            <a:r>
              <a:rPr lang="en-GB" sz="2400" dirty="0"/>
              <a:t>	o Development of critical reflection and analysis </a:t>
            </a:r>
          </a:p>
          <a:p>
            <a:pPr marL="0" indent="0">
              <a:buNone/>
            </a:pPr>
            <a:r>
              <a:rPr lang="en-GB" sz="2400" dirty="0"/>
              <a:t>	o Development of self – experience, knowledge, skills values,   	confidence, resilience, emotional well-being</a:t>
            </a:r>
          </a:p>
          <a:p>
            <a:pPr marL="0" indent="0">
              <a:buNone/>
            </a:pPr>
            <a:r>
              <a:rPr lang="en-GB" sz="2400" dirty="0"/>
              <a:t>	o Legislation, policy, and procedures </a:t>
            </a:r>
          </a:p>
          <a:p>
            <a:pPr>
              <a:buFont typeface="Wingdings" panose="05000000000000000000" pitchFamily="2" charset="2"/>
              <a:buChar char="Ø"/>
            </a:pPr>
            <a:r>
              <a:rPr lang="en-GB" sz="2400" dirty="0"/>
              <a:t> PDPs revised at 3, 6, 9 and 12-month point; </a:t>
            </a:r>
          </a:p>
          <a:p>
            <a:pPr>
              <a:buFont typeface="Wingdings" panose="05000000000000000000" pitchFamily="2" charset="2"/>
              <a:buChar char="Ø"/>
            </a:pPr>
            <a:r>
              <a:rPr lang="en-GB" sz="2400" dirty="0"/>
              <a:t> Make PDP personalized and meaningful to your development </a:t>
            </a:r>
          </a:p>
        </p:txBody>
      </p:sp>
      <p:pic>
        <p:nvPicPr>
          <p:cNvPr id="5" name="Picture 4">
            <a:extLst>
              <a:ext uri="{FF2B5EF4-FFF2-40B4-BE49-F238E27FC236}">
                <a16:creationId xmlns:a16="http://schemas.microsoft.com/office/drawing/2014/main" id="{EF20983D-9E0E-EE9F-23DE-59977CFC623D}"/>
              </a:ext>
            </a:extLst>
          </p:cNvPr>
          <p:cNvPicPr>
            <a:picLocks noChangeAspect="1"/>
          </p:cNvPicPr>
          <p:nvPr/>
        </p:nvPicPr>
        <p:blipFill>
          <a:blip r:embed="rId3"/>
          <a:stretch>
            <a:fillRect/>
          </a:stretch>
        </p:blipFill>
        <p:spPr>
          <a:xfrm>
            <a:off x="9624060" y="3428999"/>
            <a:ext cx="2567940" cy="3429000"/>
          </a:xfrm>
          <a:prstGeom prst="rect">
            <a:avLst/>
          </a:prstGeom>
        </p:spPr>
      </p:pic>
    </p:spTree>
    <p:extLst>
      <p:ext uri="{BB962C8B-B14F-4D97-AF65-F5344CB8AC3E}">
        <p14:creationId xmlns:p14="http://schemas.microsoft.com/office/powerpoint/2010/main" val="392533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A88F-049C-F5E0-323C-0564C1A3EEBC}"/>
              </a:ext>
            </a:extLst>
          </p:cNvPr>
          <p:cNvSpPr>
            <a:spLocks noGrp="1"/>
          </p:cNvSpPr>
          <p:nvPr>
            <p:ph type="title"/>
          </p:nvPr>
        </p:nvSpPr>
        <p:spPr/>
        <p:txBody>
          <a:bodyPr/>
          <a:lstStyle/>
          <a:p>
            <a:pPr algn="ctr"/>
            <a:r>
              <a:rPr kumimoji="0" lang="en-GB" sz="4800" b="0"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Aptos Black" panose="020B0004020202020204" pitchFamily="34" charset="0"/>
                <a:ea typeface="+mj-ea"/>
                <a:cs typeface="+mj-cs"/>
              </a:rPr>
              <a:t>Housekeeping</a:t>
            </a:r>
            <a:r>
              <a:rPr kumimoji="0" lang="en-GB" sz="4000" b="0"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Aptos Black" panose="020B0004020202020204" pitchFamily="34" charset="0"/>
              </a:rPr>
              <a:t> </a:t>
            </a:r>
            <a:endParaRPr lang="en-GB"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F5EB4BCB-36BF-40EF-A3E2-FE5584DD0807}"/>
              </a:ext>
            </a:extLst>
          </p:cNvPr>
          <p:cNvPicPr>
            <a:picLocks noGrp="1" noChangeAspect="1"/>
          </p:cNvPicPr>
          <p:nvPr>
            <p:ph idx="1"/>
          </p:nvPr>
        </p:nvPicPr>
        <p:blipFill>
          <a:blip r:embed="rId3"/>
          <a:stretch>
            <a:fillRect/>
          </a:stretch>
        </p:blipFill>
        <p:spPr>
          <a:xfrm>
            <a:off x="1652016" y="2032000"/>
            <a:ext cx="8887968" cy="4011168"/>
          </a:xfrm>
          <a:prstGeom prst="rect">
            <a:avLst/>
          </a:prstGeom>
        </p:spPr>
      </p:pic>
    </p:spTree>
    <p:extLst>
      <p:ext uri="{BB962C8B-B14F-4D97-AF65-F5344CB8AC3E}">
        <p14:creationId xmlns:p14="http://schemas.microsoft.com/office/powerpoint/2010/main" val="89241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2DE-281C-C4A2-B9EA-CA47920CD7A6}"/>
              </a:ext>
            </a:extLst>
          </p:cNvPr>
          <p:cNvSpPr>
            <a:spLocks noGrp="1"/>
          </p:cNvSpPr>
          <p:nvPr>
            <p:ph type="title"/>
          </p:nvPr>
        </p:nvSpPr>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Direct Observations</a:t>
            </a:r>
            <a:endParaRPr lang="en-GB" dirty="0"/>
          </a:p>
        </p:txBody>
      </p:sp>
      <p:sp>
        <p:nvSpPr>
          <p:cNvPr id="3" name="Content Placeholder 2">
            <a:extLst>
              <a:ext uri="{FF2B5EF4-FFF2-40B4-BE49-F238E27FC236}">
                <a16:creationId xmlns:a16="http://schemas.microsoft.com/office/drawing/2014/main" id="{0295EEFA-AED4-F12C-523D-82360BA84D36}"/>
              </a:ext>
            </a:extLst>
          </p:cNvPr>
          <p:cNvSpPr>
            <a:spLocks noGrp="1"/>
          </p:cNvSpPr>
          <p:nvPr>
            <p:ph idx="1"/>
          </p:nvPr>
        </p:nvSpPr>
        <p:spPr>
          <a:xfrm>
            <a:off x="152356" y="1690688"/>
            <a:ext cx="9665412" cy="5032375"/>
          </a:xfrm>
        </p:spPr>
        <p:txBody>
          <a:bodyPr>
            <a:normAutofit fontScale="70000" lnSpcReduction="20000"/>
          </a:bodyPr>
          <a:lstStyle/>
          <a:p>
            <a:pPr>
              <a:buFont typeface="Wingdings" panose="05000000000000000000" pitchFamily="2" charset="2"/>
              <a:buChar char="Ø"/>
            </a:pPr>
            <a:r>
              <a:rPr lang="en-GB" sz="3000" dirty="0"/>
              <a:t>Minimum of three, all completed by registered social workers, two by assessor </a:t>
            </a:r>
          </a:p>
          <a:p>
            <a:pPr>
              <a:buFont typeface="Wingdings" panose="05000000000000000000" pitchFamily="2" charset="2"/>
              <a:buChar char="Ø"/>
            </a:pPr>
            <a:r>
              <a:rPr lang="en-GB" sz="3000" dirty="0"/>
              <a:t>Most should be carried out face-to-face and with individuals we work with </a:t>
            </a:r>
          </a:p>
          <a:p>
            <a:pPr>
              <a:buFont typeface="Wingdings" panose="05000000000000000000" pitchFamily="2" charset="2"/>
              <a:buChar char="Ø"/>
            </a:pPr>
            <a:r>
              <a:rPr lang="en-GB" sz="3000" dirty="0"/>
              <a:t> To evidence progressive development in knowledge, skills and practice </a:t>
            </a:r>
          </a:p>
          <a:p>
            <a:pPr>
              <a:buFont typeface="Wingdings" panose="05000000000000000000" pitchFamily="2" charset="2"/>
              <a:buChar char="Ø"/>
            </a:pPr>
            <a:r>
              <a:rPr lang="en-GB" sz="3000" dirty="0"/>
              <a:t> Points to consider </a:t>
            </a:r>
          </a:p>
          <a:p>
            <a:pPr marL="0" indent="0">
              <a:buNone/>
            </a:pPr>
            <a:r>
              <a:rPr lang="en-GB" sz="3000" dirty="0"/>
              <a:t>	o The prompting guidance in templates </a:t>
            </a:r>
          </a:p>
          <a:p>
            <a:pPr marL="0" indent="0">
              <a:buNone/>
            </a:pPr>
            <a:r>
              <a:rPr lang="en-GB" sz="3000" dirty="0"/>
              <a:t>	o Plan and link to PDP </a:t>
            </a:r>
          </a:p>
          <a:p>
            <a:pPr marL="0" indent="0">
              <a:buNone/>
            </a:pPr>
            <a:r>
              <a:rPr lang="en-GB" sz="3000" dirty="0"/>
              <a:t>	o Opportunities - Direct practice; meetings; presentations… </a:t>
            </a:r>
          </a:p>
          <a:p>
            <a:pPr marL="0" indent="0">
              <a:buNone/>
            </a:pPr>
            <a:r>
              <a:rPr lang="en-GB" sz="3000" dirty="0"/>
              <a:t>	o Gain consent for observation; consider the individuals capacity</a:t>
            </a:r>
          </a:p>
          <a:p>
            <a:pPr marL="0" indent="0">
              <a:buNone/>
            </a:pPr>
            <a:r>
              <a:rPr lang="en-GB" sz="3000" dirty="0"/>
              <a:t>	o Reduce and manage power dynamics </a:t>
            </a:r>
          </a:p>
          <a:p>
            <a:pPr marL="0" indent="0">
              <a:buNone/>
            </a:pPr>
            <a:r>
              <a:rPr lang="en-GB" sz="3000" dirty="0"/>
              <a:t>	o Integrate critical reflection – issues of power, values, ethics;</a:t>
            </a:r>
          </a:p>
          <a:p>
            <a:pPr marL="0" indent="0">
              <a:buNone/>
            </a:pPr>
            <a:r>
              <a:rPr lang="en-GB" sz="3000" dirty="0"/>
              <a:t>	o Theories, models and approaches</a:t>
            </a:r>
          </a:p>
          <a:p>
            <a:pPr marL="0" indent="0">
              <a:buNone/>
            </a:pPr>
            <a:r>
              <a:rPr lang="en-GB" sz="3000" dirty="0"/>
              <a:t>	o Reflecting before and after, develop a deeper understanding</a:t>
            </a:r>
          </a:p>
          <a:p>
            <a:pPr marL="0" indent="0">
              <a:buNone/>
            </a:pPr>
            <a:r>
              <a:rPr lang="en-GB" sz="3000" dirty="0"/>
              <a:t>	o Ensuring feedback is gathered by the observer</a:t>
            </a:r>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B15D2FA6-103B-C3D7-B446-26E69FCECFD4}"/>
              </a:ext>
            </a:extLst>
          </p:cNvPr>
          <p:cNvPicPr>
            <a:picLocks noChangeAspect="1"/>
          </p:cNvPicPr>
          <p:nvPr/>
        </p:nvPicPr>
        <p:blipFill>
          <a:blip r:embed="rId3"/>
          <a:stretch>
            <a:fillRect/>
          </a:stretch>
        </p:blipFill>
        <p:spPr>
          <a:xfrm>
            <a:off x="9376655" y="2124535"/>
            <a:ext cx="2662989" cy="4164680"/>
          </a:xfrm>
          <a:prstGeom prst="rect">
            <a:avLst/>
          </a:prstGeom>
        </p:spPr>
      </p:pic>
    </p:spTree>
    <p:extLst>
      <p:ext uri="{BB962C8B-B14F-4D97-AF65-F5344CB8AC3E}">
        <p14:creationId xmlns:p14="http://schemas.microsoft.com/office/powerpoint/2010/main" val="2533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A7B-55DC-082C-0ECA-871725602806}"/>
              </a:ext>
            </a:extLst>
          </p:cNvPr>
          <p:cNvSpPr>
            <a:spLocks noGrp="1"/>
          </p:cNvSpPr>
          <p:nvPr>
            <p:ph type="title"/>
          </p:nvPr>
        </p:nvSpPr>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Verification of Work Product</a:t>
            </a:r>
          </a:p>
        </p:txBody>
      </p:sp>
      <p:sp>
        <p:nvSpPr>
          <p:cNvPr id="3" name="Content Placeholder 2">
            <a:extLst>
              <a:ext uri="{FF2B5EF4-FFF2-40B4-BE49-F238E27FC236}">
                <a16:creationId xmlns:a16="http://schemas.microsoft.com/office/drawing/2014/main" id="{75BB0AD1-C941-9720-AAE1-DE4546E1AEEC}"/>
              </a:ext>
            </a:extLst>
          </p:cNvPr>
          <p:cNvSpPr>
            <a:spLocks noGrp="1"/>
          </p:cNvSpPr>
          <p:nvPr>
            <p:ph idx="1"/>
          </p:nvPr>
        </p:nvSpPr>
        <p:spPr>
          <a:xfrm>
            <a:off x="417095" y="1825624"/>
            <a:ext cx="10936705" cy="5032375"/>
          </a:xfrm>
        </p:spPr>
        <p:txBody>
          <a:bodyPr>
            <a:normAutofit fontScale="92500" lnSpcReduction="10000"/>
          </a:bodyPr>
          <a:lstStyle/>
          <a:p>
            <a:pPr>
              <a:buFont typeface="Wingdings" panose="05000000000000000000" pitchFamily="2" charset="2"/>
              <a:buChar char="Ø"/>
            </a:pPr>
            <a:r>
              <a:rPr lang="en-GB" dirty="0"/>
              <a:t>Examples could include assessment, support plan, review, case recordings – show reasoned judgement</a:t>
            </a:r>
          </a:p>
          <a:p>
            <a:pPr>
              <a:buFont typeface="Wingdings" panose="05000000000000000000" pitchFamily="2" charset="2"/>
              <a:buChar char="Ø"/>
            </a:pPr>
            <a:r>
              <a:rPr lang="en-GB" dirty="0"/>
              <a:t>By end of ASYE one report for external body or MDT meeting </a:t>
            </a:r>
          </a:p>
          <a:p>
            <a:pPr>
              <a:buFont typeface="Wingdings" panose="05000000000000000000" pitchFamily="2" charset="2"/>
              <a:buChar char="Ø"/>
            </a:pPr>
            <a:r>
              <a:rPr lang="en-GB" dirty="0"/>
              <a:t>Do not include actual document </a:t>
            </a:r>
          </a:p>
          <a:p>
            <a:pPr>
              <a:buFont typeface="Wingdings" panose="05000000000000000000" pitchFamily="2" charset="2"/>
              <a:buChar char="Ø"/>
            </a:pPr>
            <a:r>
              <a:rPr lang="en-GB" dirty="0"/>
              <a:t>Remember the reflection part is key </a:t>
            </a:r>
          </a:p>
          <a:p>
            <a:pPr marL="0" indent="0">
              <a:buNone/>
            </a:pPr>
            <a:r>
              <a:rPr lang="en-GB" dirty="0"/>
              <a:t>	Key principles of good record keeping?</a:t>
            </a:r>
          </a:p>
          <a:p>
            <a:pPr marL="0" indent="0">
              <a:buNone/>
            </a:pPr>
            <a:r>
              <a:rPr lang="en-GB" dirty="0"/>
              <a:t>	Evidencing professional decisions/accountability?</a:t>
            </a:r>
          </a:p>
          <a:p>
            <a:pPr marL="0" indent="0">
              <a:buNone/>
            </a:pPr>
            <a:r>
              <a:rPr lang="en-GB" dirty="0"/>
              <a:t>	Recording voice of the person?</a:t>
            </a:r>
          </a:p>
          <a:p>
            <a:pPr marL="0" indent="0">
              <a:buNone/>
            </a:pPr>
            <a:r>
              <a:rPr lang="en-GB" dirty="0"/>
              <a:t>	What type of language do we use?</a:t>
            </a:r>
          </a:p>
          <a:p>
            <a:pPr marL="0" indent="0">
              <a:buNone/>
            </a:pPr>
            <a:r>
              <a:rPr lang="en-GB" dirty="0"/>
              <a:t>	Legal literacy?</a:t>
            </a:r>
          </a:p>
          <a:p>
            <a:pPr marL="0" indent="0">
              <a:buNone/>
            </a:pPr>
            <a:r>
              <a:rPr lang="en-GB" dirty="0"/>
              <a:t>	Good grammar and structuring?</a:t>
            </a:r>
          </a:p>
          <a:p>
            <a:pPr>
              <a:buFont typeface="Wingdings" panose="05000000000000000000" pitchFamily="2" charset="2"/>
              <a:buChar char="Ø"/>
            </a:pPr>
            <a:endParaRPr lang="en-GB" dirty="0"/>
          </a:p>
        </p:txBody>
      </p:sp>
      <p:pic>
        <p:nvPicPr>
          <p:cNvPr id="5" name="Picture 4">
            <a:extLst>
              <a:ext uri="{FF2B5EF4-FFF2-40B4-BE49-F238E27FC236}">
                <a16:creationId xmlns:a16="http://schemas.microsoft.com/office/drawing/2014/main" id="{754EBB50-46E2-F731-DFA4-A892BB25951F}"/>
              </a:ext>
            </a:extLst>
          </p:cNvPr>
          <p:cNvPicPr>
            <a:picLocks noChangeAspect="1"/>
          </p:cNvPicPr>
          <p:nvPr/>
        </p:nvPicPr>
        <p:blipFill>
          <a:blip r:embed="rId3"/>
          <a:stretch>
            <a:fillRect/>
          </a:stretch>
        </p:blipFill>
        <p:spPr>
          <a:xfrm>
            <a:off x="8855241" y="3208421"/>
            <a:ext cx="2919663" cy="3054075"/>
          </a:xfrm>
          <a:prstGeom prst="rect">
            <a:avLst/>
          </a:prstGeom>
        </p:spPr>
      </p:pic>
    </p:spTree>
    <p:extLst>
      <p:ext uri="{BB962C8B-B14F-4D97-AF65-F5344CB8AC3E}">
        <p14:creationId xmlns:p14="http://schemas.microsoft.com/office/powerpoint/2010/main" val="412205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C9BF-3F89-EBBF-0973-17913785D0A5}"/>
              </a:ext>
            </a:extLst>
          </p:cNvPr>
          <p:cNvSpPr>
            <a:spLocks noGrp="1"/>
          </p:cNvSpPr>
          <p:nvPr>
            <p:ph type="title"/>
          </p:nvPr>
        </p:nvSpPr>
        <p:spPr>
          <a:xfrm>
            <a:off x="397565" y="365125"/>
            <a:ext cx="11569148" cy="1325563"/>
          </a:xfrm>
        </p:spPr>
        <p:txBody>
          <a:bodyPr>
            <a:normAutofit/>
          </a:bodyPr>
          <a:lstStyle/>
          <a:p>
            <a:pPr algn="ctr"/>
            <a:r>
              <a:rPr lang="en-GB" sz="4000" dirty="0">
                <a:solidFill>
                  <a:srgbClr val="0070C0"/>
                </a:solidFill>
                <a:effectLst>
                  <a:outerShdw blurRad="38100" dist="38100" dir="2700000" algn="tl">
                    <a:srgbClr val="000000">
                      <a:alpha val="43137"/>
                    </a:srgbClr>
                  </a:outerShdw>
                </a:effectLst>
                <a:latin typeface="Aptos Black" panose="020B0004020202020204" pitchFamily="34" charset="0"/>
              </a:rPr>
              <a:t>Feedback from PWLE &amp; Other Professionals </a:t>
            </a:r>
          </a:p>
        </p:txBody>
      </p:sp>
      <p:sp>
        <p:nvSpPr>
          <p:cNvPr id="3" name="Content Placeholder 2">
            <a:extLst>
              <a:ext uri="{FF2B5EF4-FFF2-40B4-BE49-F238E27FC236}">
                <a16:creationId xmlns:a16="http://schemas.microsoft.com/office/drawing/2014/main" id="{0982DAA0-4F14-4403-C7FF-250E913BEB36}"/>
              </a:ext>
            </a:extLst>
          </p:cNvPr>
          <p:cNvSpPr>
            <a:spLocks noGrp="1"/>
          </p:cNvSpPr>
          <p:nvPr>
            <p:ph idx="1"/>
          </p:nvPr>
        </p:nvSpPr>
        <p:spPr>
          <a:xfrm>
            <a:off x="397565" y="1825624"/>
            <a:ext cx="10956235" cy="4773957"/>
          </a:xfrm>
        </p:spPr>
        <p:txBody>
          <a:bodyPr>
            <a:normAutofit/>
          </a:bodyPr>
          <a:lstStyle/>
          <a:p>
            <a:pPr marL="0" indent="0">
              <a:buNone/>
            </a:pPr>
            <a:r>
              <a:rPr lang="en-GB" dirty="0"/>
              <a:t>A variety of assessment methods are used to assess knowledge, capabilities and skills  in ASYE including;</a:t>
            </a:r>
          </a:p>
          <a:p>
            <a:pPr>
              <a:buFont typeface="Courier New" panose="02070309020205020404" pitchFamily="49" charset="0"/>
              <a:buChar char="o"/>
            </a:pPr>
            <a:r>
              <a:rPr lang="en-GB" b="1" dirty="0"/>
              <a:t>Feedback from individuals with lived experience</a:t>
            </a:r>
          </a:p>
          <a:p>
            <a:pPr>
              <a:buFont typeface="Courier New" panose="02070309020205020404" pitchFamily="49" charset="0"/>
              <a:buChar char="o"/>
            </a:pPr>
            <a:r>
              <a:rPr lang="en-GB" b="1" dirty="0"/>
              <a:t>Other professionals and colleagues</a:t>
            </a:r>
          </a:p>
          <a:p>
            <a:pPr>
              <a:buFont typeface="Courier New" panose="02070309020205020404" pitchFamily="49" charset="0"/>
              <a:buChar char="o"/>
            </a:pPr>
            <a:endParaRPr lang="en-GB" b="1" dirty="0"/>
          </a:p>
          <a:p>
            <a:pPr marL="0" indent="0">
              <a:buNone/>
            </a:pPr>
            <a:r>
              <a:rPr lang="en-GB" dirty="0"/>
              <a:t>These provide third party testimonials </a:t>
            </a:r>
          </a:p>
          <a:p>
            <a:pPr marL="0" indent="0">
              <a:buNone/>
            </a:pPr>
            <a:r>
              <a:rPr lang="en-GB" dirty="0"/>
              <a:t>Choose a variety of adults, carers, and professionals</a:t>
            </a:r>
          </a:p>
          <a:p>
            <a:pPr marL="0" indent="0">
              <a:buNone/>
            </a:pPr>
            <a:r>
              <a:rPr lang="en-GB" dirty="0"/>
              <a:t>Reflecting on the feedback gathered</a:t>
            </a:r>
          </a:p>
          <a:p>
            <a:pPr marL="0" indent="0">
              <a:buNone/>
            </a:pPr>
            <a:r>
              <a:rPr lang="en-GB" dirty="0"/>
              <a:t>Importance of gathering feedback……..</a:t>
            </a:r>
          </a:p>
          <a:p>
            <a:pPr marL="0" indent="0">
              <a:buNone/>
            </a:pPr>
            <a:endParaRPr lang="en-GB" dirty="0"/>
          </a:p>
          <a:p>
            <a:endParaRPr lang="en-GB" dirty="0"/>
          </a:p>
        </p:txBody>
      </p:sp>
      <p:sp>
        <p:nvSpPr>
          <p:cNvPr id="4" name="Isosceles Triangle 3">
            <a:extLst>
              <a:ext uri="{FF2B5EF4-FFF2-40B4-BE49-F238E27FC236}">
                <a16:creationId xmlns:a16="http://schemas.microsoft.com/office/drawing/2014/main" id="{AC34F6FE-A267-0226-7C24-BB1520D9F36E}"/>
              </a:ext>
            </a:extLst>
          </p:cNvPr>
          <p:cNvSpPr/>
          <p:nvPr/>
        </p:nvSpPr>
        <p:spPr>
          <a:xfrm>
            <a:off x="8242852" y="3428999"/>
            <a:ext cx="3843131" cy="3170583"/>
          </a:xfrm>
          <a:prstGeom prst="triangle">
            <a:avLst>
              <a:gd name="adj" fmla="val 4904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TRIANGULATION </a:t>
            </a:r>
          </a:p>
        </p:txBody>
      </p:sp>
    </p:spTree>
    <p:extLst>
      <p:ext uri="{BB962C8B-B14F-4D97-AF65-F5344CB8AC3E}">
        <p14:creationId xmlns:p14="http://schemas.microsoft.com/office/powerpoint/2010/main" val="160576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465A-AD7D-4150-9944-8D4DD3BF0830}"/>
              </a:ext>
            </a:extLst>
          </p:cNvPr>
          <p:cNvSpPr>
            <a:spLocks noGrp="1"/>
          </p:cNvSpPr>
          <p:nvPr>
            <p:ph type="title"/>
          </p:nvPr>
        </p:nvSpPr>
        <p:spPr/>
        <p:txBody>
          <a:bodyPr>
            <a:normAutofit/>
          </a:bodyPr>
          <a:lstStyle/>
          <a:p>
            <a:pPr algn="ctr"/>
            <a:r>
              <a:rPr lang="en-GB" sz="4000" dirty="0">
                <a:solidFill>
                  <a:srgbClr val="0070C0"/>
                </a:solidFill>
                <a:effectLst>
                  <a:outerShdw blurRad="38100" dist="38100" dir="2700000" algn="tl">
                    <a:srgbClr val="000000">
                      <a:alpha val="43137"/>
                    </a:srgbClr>
                  </a:outerShdw>
                </a:effectLst>
                <a:latin typeface="Aptos Black" panose="020B0004020202020204" pitchFamily="34" charset="0"/>
              </a:rPr>
              <a:t>What underpins and informs SW Practice</a:t>
            </a:r>
          </a:p>
        </p:txBody>
      </p:sp>
      <p:sp>
        <p:nvSpPr>
          <p:cNvPr id="4" name="Oval 3">
            <a:extLst>
              <a:ext uri="{FF2B5EF4-FFF2-40B4-BE49-F238E27FC236}">
                <a16:creationId xmlns:a16="http://schemas.microsoft.com/office/drawing/2014/main" id="{E4AC5601-37C5-9552-F918-7CF98F102A44}"/>
              </a:ext>
            </a:extLst>
          </p:cNvPr>
          <p:cNvSpPr/>
          <p:nvPr/>
        </p:nvSpPr>
        <p:spPr>
          <a:xfrm>
            <a:off x="1394554" y="1481855"/>
            <a:ext cx="2756452" cy="1645920"/>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Values and Ethics</a:t>
            </a:r>
          </a:p>
        </p:txBody>
      </p:sp>
      <p:sp>
        <p:nvSpPr>
          <p:cNvPr id="6" name="Oval 5">
            <a:extLst>
              <a:ext uri="{FF2B5EF4-FFF2-40B4-BE49-F238E27FC236}">
                <a16:creationId xmlns:a16="http://schemas.microsoft.com/office/drawing/2014/main" id="{D500F52F-59F9-34C6-737E-C476BA813752}"/>
              </a:ext>
            </a:extLst>
          </p:cNvPr>
          <p:cNvSpPr/>
          <p:nvPr/>
        </p:nvSpPr>
        <p:spPr>
          <a:xfrm>
            <a:off x="4492487" y="1481855"/>
            <a:ext cx="2756452" cy="1500671"/>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Theory, Models and Approaches</a:t>
            </a:r>
          </a:p>
        </p:txBody>
      </p:sp>
      <p:sp>
        <p:nvSpPr>
          <p:cNvPr id="7" name="Oval 6">
            <a:extLst>
              <a:ext uri="{FF2B5EF4-FFF2-40B4-BE49-F238E27FC236}">
                <a16:creationId xmlns:a16="http://schemas.microsoft.com/office/drawing/2014/main" id="{6F02522E-96E0-91CE-BEE0-995A9EEE29A5}"/>
              </a:ext>
            </a:extLst>
          </p:cNvPr>
          <p:cNvSpPr/>
          <p:nvPr/>
        </p:nvSpPr>
        <p:spPr>
          <a:xfrm>
            <a:off x="7540487" y="1422294"/>
            <a:ext cx="3578087" cy="1619794"/>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Research and Evidence Informed Approaches</a:t>
            </a:r>
          </a:p>
        </p:txBody>
      </p:sp>
      <p:sp>
        <p:nvSpPr>
          <p:cNvPr id="8" name="Oval 7">
            <a:extLst>
              <a:ext uri="{FF2B5EF4-FFF2-40B4-BE49-F238E27FC236}">
                <a16:creationId xmlns:a16="http://schemas.microsoft.com/office/drawing/2014/main" id="{3526358C-7C0C-4CC6-7BCB-C1DD50448FF2}"/>
              </a:ext>
            </a:extLst>
          </p:cNvPr>
          <p:cNvSpPr/>
          <p:nvPr/>
        </p:nvSpPr>
        <p:spPr>
          <a:xfrm>
            <a:off x="90161" y="3283552"/>
            <a:ext cx="4060845" cy="164592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Legislation (Including Statutory Codes, Guides and Principles)</a:t>
            </a:r>
          </a:p>
        </p:txBody>
      </p:sp>
      <p:sp>
        <p:nvSpPr>
          <p:cNvPr id="9" name="Oval 8">
            <a:extLst>
              <a:ext uri="{FF2B5EF4-FFF2-40B4-BE49-F238E27FC236}">
                <a16:creationId xmlns:a16="http://schemas.microsoft.com/office/drawing/2014/main" id="{2592D7EB-62EF-F2A2-EF7F-947655826BD0}"/>
              </a:ext>
            </a:extLst>
          </p:cNvPr>
          <p:cNvSpPr/>
          <p:nvPr/>
        </p:nvSpPr>
        <p:spPr>
          <a:xfrm>
            <a:off x="4368626" y="3283021"/>
            <a:ext cx="3578086" cy="1645920"/>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Policies, Procedures and guides – National &amp; ASC Info Hub</a:t>
            </a:r>
          </a:p>
        </p:txBody>
      </p:sp>
      <p:sp>
        <p:nvSpPr>
          <p:cNvPr id="10" name="Oval 9">
            <a:extLst>
              <a:ext uri="{FF2B5EF4-FFF2-40B4-BE49-F238E27FC236}">
                <a16:creationId xmlns:a16="http://schemas.microsoft.com/office/drawing/2014/main" id="{8F07785C-EEDF-FC0F-2425-6AE8F4F2EC8C}"/>
              </a:ext>
            </a:extLst>
          </p:cNvPr>
          <p:cNvSpPr/>
          <p:nvPr/>
        </p:nvSpPr>
        <p:spPr>
          <a:xfrm>
            <a:off x="8233861" y="3286539"/>
            <a:ext cx="3578086" cy="1741103"/>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Learning from sources such as Case Law &amp; learning from SAR</a:t>
            </a:r>
          </a:p>
        </p:txBody>
      </p:sp>
      <p:sp>
        <p:nvSpPr>
          <p:cNvPr id="11" name="Oval 10">
            <a:extLst>
              <a:ext uri="{FF2B5EF4-FFF2-40B4-BE49-F238E27FC236}">
                <a16:creationId xmlns:a16="http://schemas.microsoft.com/office/drawing/2014/main" id="{65AAA92A-CFF5-F553-2028-A27C8F88807C}"/>
              </a:ext>
            </a:extLst>
          </p:cNvPr>
          <p:cNvSpPr/>
          <p:nvPr/>
        </p:nvSpPr>
        <p:spPr>
          <a:xfrm>
            <a:off x="3763049" y="5084188"/>
            <a:ext cx="3300360" cy="164592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Frameworks for Intervention – Strengths Based</a:t>
            </a:r>
          </a:p>
        </p:txBody>
      </p:sp>
      <p:sp>
        <p:nvSpPr>
          <p:cNvPr id="12" name="Oval 11">
            <a:extLst>
              <a:ext uri="{FF2B5EF4-FFF2-40B4-BE49-F238E27FC236}">
                <a16:creationId xmlns:a16="http://schemas.microsoft.com/office/drawing/2014/main" id="{5C9E0CAB-7D6D-E962-954C-78223C2BA94F}"/>
              </a:ext>
            </a:extLst>
          </p:cNvPr>
          <p:cNvSpPr/>
          <p:nvPr/>
        </p:nvSpPr>
        <p:spPr>
          <a:xfrm>
            <a:off x="7946712" y="5228568"/>
            <a:ext cx="3578086" cy="150154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Integration of critical reflection for transformative change</a:t>
            </a:r>
          </a:p>
        </p:txBody>
      </p:sp>
      <p:sp>
        <p:nvSpPr>
          <p:cNvPr id="13" name="Oval 12">
            <a:extLst>
              <a:ext uri="{FF2B5EF4-FFF2-40B4-BE49-F238E27FC236}">
                <a16:creationId xmlns:a16="http://schemas.microsoft.com/office/drawing/2014/main" id="{2B6B0C3C-B4A3-DF84-381C-FDA2D0E61742}"/>
              </a:ext>
            </a:extLst>
          </p:cNvPr>
          <p:cNvSpPr/>
          <p:nvPr/>
        </p:nvSpPr>
        <p:spPr>
          <a:xfrm>
            <a:off x="90160" y="5330967"/>
            <a:ext cx="2997597" cy="1501541"/>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Good use of Self Care</a:t>
            </a:r>
          </a:p>
        </p:txBody>
      </p:sp>
    </p:spTree>
    <p:extLst>
      <p:ext uri="{BB962C8B-B14F-4D97-AF65-F5344CB8AC3E}">
        <p14:creationId xmlns:p14="http://schemas.microsoft.com/office/powerpoint/2010/main" val="73205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0A03D6B-83F3-DDC0-DAD7-31E6240E2662}"/>
              </a:ext>
            </a:extLst>
          </p:cNvPr>
          <p:cNvSpPr>
            <a:spLocks noGrp="1"/>
          </p:cNvSpPr>
          <p:nvPr>
            <p:ph type="title"/>
          </p:nvPr>
        </p:nvSpPr>
        <p:spPr>
          <a:xfrm>
            <a:off x="188048" y="311544"/>
            <a:ext cx="3734018" cy="5589347"/>
          </a:xfrm>
        </p:spPr>
        <p:txBody>
          <a:bodyPr>
            <a:noAutofit/>
          </a:bodyPr>
          <a:lstStyle/>
          <a:p>
            <a:pPr algn="ctr"/>
            <a:r>
              <a:rPr lang="en-GB" sz="4800" dirty="0">
                <a:solidFill>
                  <a:srgbClr val="0070C0"/>
                </a:solidFill>
                <a:latin typeface="Aptos Black" panose="020B0004020202020204" pitchFamily="34" charset="0"/>
              </a:rPr>
              <a:t>Theories, Models, Methods and Approaches</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294B4D0-522D-214E-697C-4D2070D55F73}"/>
              </a:ext>
            </a:extLst>
          </p:cNvPr>
          <p:cNvGraphicFramePr>
            <a:graphicFrameLocks noGrp="1"/>
          </p:cNvGraphicFramePr>
          <p:nvPr>
            <p:ph idx="1"/>
            <p:extLst>
              <p:ext uri="{D42A27DB-BD31-4B8C-83A1-F6EECF244321}">
                <p14:modId xmlns:p14="http://schemas.microsoft.com/office/powerpoint/2010/main" val="4253000151"/>
              </p:ext>
            </p:extLst>
          </p:nvPr>
        </p:nvGraphicFramePr>
        <p:xfrm>
          <a:off x="4589674" y="642639"/>
          <a:ext cx="6934718"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92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BCCE-8EE8-0AA3-8735-1C2A7989AABC}"/>
              </a:ext>
            </a:extLst>
          </p:cNvPr>
          <p:cNvSpPr>
            <a:spLocks noGrp="1"/>
          </p:cNvSpPr>
          <p:nvPr>
            <p:ph type="title"/>
          </p:nvPr>
        </p:nvSpPr>
        <p:spPr/>
        <p:txBody>
          <a:bodyPr/>
          <a:lstStyle/>
          <a:p>
            <a:pPr algn="ctr"/>
            <a:r>
              <a:rPr lang="en-GB" b="1" dirty="0">
                <a:solidFill>
                  <a:srgbClr val="0070C0"/>
                </a:solidFill>
                <a:effectLst>
                  <a:outerShdw blurRad="38100" dist="38100" dir="2700000" algn="tl">
                    <a:srgbClr val="000000">
                      <a:alpha val="43137"/>
                    </a:srgbClr>
                  </a:outerShdw>
                </a:effectLst>
              </a:rPr>
              <a:t>Critical Reflective Piece </a:t>
            </a:r>
          </a:p>
        </p:txBody>
      </p:sp>
      <p:pic>
        <p:nvPicPr>
          <p:cNvPr id="5" name="Content Placeholder 4" descr="Tree With Roots outline">
            <a:extLst>
              <a:ext uri="{FF2B5EF4-FFF2-40B4-BE49-F238E27FC236}">
                <a16:creationId xmlns:a16="http://schemas.microsoft.com/office/drawing/2014/main" id="{661EEB73-D809-1965-06F9-877FE04FB35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838201" y="1192697"/>
            <a:ext cx="3018182" cy="5665304"/>
          </a:xfrm>
        </p:spPr>
      </p:pic>
      <p:graphicFrame>
        <p:nvGraphicFramePr>
          <p:cNvPr id="6" name="Table 5">
            <a:extLst>
              <a:ext uri="{FF2B5EF4-FFF2-40B4-BE49-F238E27FC236}">
                <a16:creationId xmlns:a16="http://schemas.microsoft.com/office/drawing/2014/main" id="{6D664B9F-2E81-2722-3029-E49DC42E1A37}"/>
              </a:ext>
            </a:extLst>
          </p:cNvPr>
          <p:cNvGraphicFramePr>
            <a:graphicFrameLocks noGrp="1"/>
          </p:cNvGraphicFramePr>
          <p:nvPr>
            <p:extLst>
              <p:ext uri="{D42A27DB-BD31-4B8C-83A1-F6EECF244321}">
                <p14:modId xmlns:p14="http://schemas.microsoft.com/office/powerpoint/2010/main" val="432038156"/>
              </p:ext>
            </p:extLst>
          </p:nvPr>
        </p:nvGraphicFramePr>
        <p:xfrm>
          <a:off x="4479235" y="1344924"/>
          <a:ext cx="6652591" cy="5360850"/>
        </p:xfrm>
        <a:graphic>
          <a:graphicData uri="http://schemas.openxmlformats.org/drawingml/2006/table">
            <a:tbl>
              <a:tblPr firstRow="1" bandRow="1">
                <a:tableStyleId>{5C22544A-7EE6-4342-B048-85BDC9FD1C3A}</a:tableStyleId>
              </a:tblPr>
              <a:tblGrid>
                <a:gridCol w="6652591">
                  <a:extLst>
                    <a:ext uri="{9D8B030D-6E8A-4147-A177-3AD203B41FA5}">
                      <a16:colId xmlns:a16="http://schemas.microsoft.com/office/drawing/2014/main" val="94814552"/>
                    </a:ext>
                  </a:extLst>
                </a:gridCol>
              </a:tblGrid>
              <a:tr h="1786950">
                <a:tc>
                  <a:txBody>
                    <a:bodyPr/>
                    <a:lstStyle/>
                    <a:p>
                      <a:r>
                        <a:rPr lang="en-GB" dirty="0"/>
                        <a:t>End </a:t>
                      </a:r>
                    </a:p>
                  </a:txBody>
                  <a:tcPr/>
                </a:tc>
                <a:extLst>
                  <a:ext uri="{0D108BD9-81ED-4DB2-BD59-A6C34878D82A}">
                    <a16:rowId xmlns:a16="http://schemas.microsoft.com/office/drawing/2014/main" val="2385853356"/>
                  </a:ext>
                </a:extLst>
              </a:tr>
              <a:tr h="1786950">
                <a:tc>
                  <a:txBody>
                    <a:bodyPr/>
                    <a:lstStyle/>
                    <a:p>
                      <a:r>
                        <a:rPr lang="en-GB" dirty="0"/>
                        <a:t>Middle </a:t>
                      </a:r>
                    </a:p>
                  </a:txBody>
                  <a:tcPr/>
                </a:tc>
                <a:extLst>
                  <a:ext uri="{0D108BD9-81ED-4DB2-BD59-A6C34878D82A}">
                    <a16:rowId xmlns:a16="http://schemas.microsoft.com/office/drawing/2014/main" val="3504262910"/>
                  </a:ext>
                </a:extLst>
              </a:tr>
              <a:tr h="1786950">
                <a:tc>
                  <a:txBody>
                    <a:bodyPr/>
                    <a:lstStyle/>
                    <a:p>
                      <a:r>
                        <a:rPr lang="en-GB" dirty="0"/>
                        <a:t>Beginning </a:t>
                      </a:r>
                    </a:p>
                  </a:txBody>
                  <a:tcPr/>
                </a:tc>
                <a:extLst>
                  <a:ext uri="{0D108BD9-81ED-4DB2-BD59-A6C34878D82A}">
                    <a16:rowId xmlns:a16="http://schemas.microsoft.com/office/drawing/2014/main" val="2735339920"/>
                  </a:ext>
                </a:extLst>
              </a:tr>
            </a:tbl>
          </a:graphicData>
        </a:graphic>
      </p:graphicFrame>
    </p:spTree>
    <p:extLst>
      <p:ext uri="{BB962C8B-B14F-4D97-AF65-F5344CB8AC3E}">
        <p14:creationId xmlns:p14="http://schemas.microsoft.com/office/powerpoint/2010/main" val="109933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4195-6CBE-C325-9847-4C5291676099}"/>
              </a:ext>
            </a:extLst>
          </p:cNvPr>
          <p:cNvSpPr>
            <a:spLocks noGrp="1"/>
          </p:cNvSpPr>
          <p:nvPr>
            <p:ph type="title"/>
          </p:nvPr>
        </p:nvSpPr>
        <p:spPr>
          <a:xfrm>
            <a:off x="838200" y="245855"/>
            <a:ext cx="10515600" cy="1325563"/>
          </a:xfrm>
        </p:spPr>
        <p:txBody>
          <a:bodyPr>
            <a:normAutofit/>
          </a:bodyPr>
          <a:lstStyle/>
          <a:p>
            <a:pPr algn="ctr"/>
            <a:r>
              <a:rPr lang="en-GB" sz="4000" b="1" dirty="0">
                <a:solidFill>
                  <a:srgbClr val="0070C0"/>
                </a:solidFill>
                <a:effectLst>
                  <a:outerShdw blurRad="38100" dist="38100" dir="2700000" algn="tl">
                    <a:srgbClr val="000000">
                      <a:alpha val="43137"/>
                    </a:srgbClr>
                  </a:outerShdw>
                </a:effectLst>
                <a:latin typeface="Aptos Black" panose="020B0004020202020204" pitchFamily="34" charset="0"/>
              </a:rPr>
              <a:t>Critical Reflective Piece</a:t>
            </a:r>
          </a:p>
        </p:txBody>
      </p:sp>
      <p:sp>
        <p:nvSpPr>
          <p:cNvPr id="3" name="Content Placeholder 2">
            <a:extLst>
              <a:ext uri="{FF2B5EF4-FFF2-40B4-BE49-F238E27FC236}">
                <a16:creationId xmlns:a16="http://schemas.microsoft.com/office/drawing/2014/main" id="{F6336708-46B5-57CA-3995-F4BACD60CCD7}"/>
              </a:ext>
            </a:extLst>
          </p:cNvPr>
          <p:cNvSpPr>
            <a:spLocks noGrp="1"/>
          </p:cNvSpPr>
          <p:nvPr>
            <p:ph idx="1"/>
          </p:nvPr>
        </p:nvSpPr>
        <p:spPr>
          <a:xfrm>
            <a:off x="225288" y="1417983"/>
            <a:ext cx="9303026" cy="5440017"/>
          </a:xfrm>
        </p:spPr>
        <p:txBody>
          <a:bodyPr>
            <a:normAutofit fontScale="70000" lnSpcReduction="20000"/>
          </a:bodyPr>
          <a:lstStyle/>
          <a:p>
            <a:pPr>
              <a:buFont typeface="Wingdings" panose="05000000000000000000" pitchFamily="2" charset="2"/>
              <a:buChar char="ü"/>
            </a:pPr>
            <a:r>
              <a:rPr lang="en-GB" dirty="0"/>
              <a:t>Writing a clear introduction and link to question in hand </a:t>
            </a:r>
          </a:p>
          <a:p>
            <a:pPr>
              <a:buFont typeface="Wingdings" panose="05000000000000000000" pitchFamily="2" charset="2"/>
              <a:buChar char="ü"/>
            </a:pPr>
            <a:r>
              <a:rPr lang="en-GB" dirty="0"/>
              <a:t>Detailing what is your understanding of critical reflection </a:t>
            </a:r>
          </a:p>
          <a:p>
            <a:pPr>
              <a:buFont typeface="Wingdings" panose="05000000000000000000" pitchFamily="2" charset="2"/>
              <a:buChar char="ü"/>
            </a:pPr>
            <a:r>
              <a:rPr lang="en-GB" dirty="0"/>
              <a:t>Using a reflective model to shape written piece</a:t>
            </a:r>
          </a:p>
          <a:p>
            <a:pPr>
              <a:buFont typeface="Wingdings" panose="05000000000000000000" pitchFamily="2" charset="2"/>
              <a:buChar char="ü"/>
            </a:pPr>
            <a:r>
              <a:rPr lang="en-GB" dirty="0"/>
              <a:t>Show growth in practice; talk about challenges/barriers faced</a:t>
            </a:r>
          </a:p>
          <a:p>
            <a:pPr>
              <a:buFont typeface="Wingdings" panose="05000000000000000000" pitchFamily="2" charset="2"/>
              <a:buChar char="ü"/>
            </a:pPr>
            <a:r>
              <a:rPr lang="en-GB" dirty="0"/>
              <a:t>Talk in the first person ‘I’</a:t>
            </a:r>
          </a:p>
          <a:p>
            <a:pPr>
              <a:buFont typeface="Wingdings" panose="05000000000000000000" pitchFamily="2" charset="2"/>
              <a:buChar char="ü"/>
            </a:pPr>
            <a:r>
              <a:rPr lang="en-GB" dirty="0"/>
              <a:t>Integrate your values and emotions, including any dilemmas or competing values</a:t>
            </a:r>
          </a:p>
          <a:p>
            <a:pPr>
              <a:buFont typeface="Wingdings" panose="05000000000000000000" pitchFamily="2" charset="2"/>
              <a:buChar char="ü"/>
            </a:pPr>
            <a:r>
              <a:rPr lang="en-GB" dirty="0"/>
              <a:t>Talk about what you learnt and how the experiences shapes your future development; including self-care </a:t>
            </a:r>
          </a:p>
          <a:p>
            <a:pPr>
              <a:buFont typeface="Wingdings" panose="05000000000000000000" pitchFamily="2" charset="2"/>
              <a:buChar char="ü"/>
            </a:pPr>
            <a:r>
              <a:rPr lang="en-GB" dirty="0"/>
              <a:t>Avoid too much description, focus on evaluation and analysis; </a:t>
            </a:r>
          </a:p>
          <a:p>
            <a:pPr>
              <a:buFont typeface="Wingdings" panose="05000000000000000000" pitchFamily="2" charset="2"/>
              <a:buChar char="ü"/>
            </a:pPr>
            <a:r>
              <a:rPr lang="en-GB" dirty="0"/>
              <a:t>Discuss the why, what and how? </a:t>
            </a:r>
          </a:p>
          <a:p>
            <a:pPr>
              <a:buFont typeface="Wingdings" panose="05000000000000000000" pitchFamily="2" charset="2"/>
              <a:buChar char="ü"/>
            </a:pPr>
            <a:r>
              <a:rPr lang="en-GB" dirty="0"/>
              <a:t>Avoid using ‘service user’, ‘patient’, ‘client’ or ‘case’; </a:t>
            </a:r>
          </a:p>
          <a:p>
            <a:pPr>
              <a:buFont typeface="Wingdings" panose="05000000000000000000" pitchFamily="2" charset="2"/>
              <a:buChar char="ü"/>
            </a:pPr>
            <a:r>
              <a:rPr lang="en-GB" dirty="0"/>
              <a:t>Use Care Act &amp; strengths-based language, ‘adult’, ‘adult in need of care and support’ or pseudonym or random initials  </a:t>
            </a:r>
          </a:p>
          <a:p>
            <a:pPr>
              <a:buFont typeface="Wingdings" panose="05000000000000000000" pitchFamily="2" charset="2"/>
              <a:buChar char="ü"/>
            </a:pPr>
            <a:r>
              <a:rPr lang="en-GB" dirty="0"/>
              <a:t>Demonstrate evidence informed practice, include references</a:t>
            </a:r>
          </a:p>
          <a:p>
            <a:pPr>
              <a:buFont typeface="Wingdings" panose="05000000000000000000" pitchFamily="2" charset="2"/>
              <a:buChar char="ü"/>
            </a:pPr>
            <a:r>
              <a:rPr lang="en-GB" dirty="0"/>
              <a:t>Proofread, check structuring, grammar and use of abbreviations</a:t>
            </a:r>
          </a:p>
          <a:p>
            <a:pPr>
              <a:buFont typeface="Wingdings" panose="05000000000000000000" pitchFamily="2" charset="2"/>
              <a:buChar char="ü"/>
            </a:pPr>
            <a:r>
              <a:rPr lang="en-GB" dirty="0"/>
              <a:t>Link clearly to PCF and KSS</a:t>
            </a:r>
          </a:p>
          <a:p>
            <a:pPr marL="0" indent="0">
              <a:buNone/>
            </a:pPr>
            <a:endParaRPr lang="en-GB" dirty="0"/>
          </a:p>
        </p:txBody>
      </p:sp>
      <p:pic>
        <p:nvPicPr>
          <p:cNvPr id="5" name="Picture 4">
            <a:extLst>
              <a:ext uri="{FF2B5EF4-FFF2-40B4-BE49-F238E27FC236}">
                <a16:creationId xmlns:a16="http://schemas.microsoft.com/office/drawing/2014/main" id="{7A84C7A2-22AA-FBE0-8194-C269D53DB86B}"/>
              </a:ext>
            </a:extLst>
          </p:cNvPr>
          <p:cNvPicPr>
            <a:picLocks noChangeAspect="1"/>
          </p:cNvPicPr>
          <p:nvPr/>
        </p:nvPicPr>
        <p:blipFill>
          <a:blip r:embed="rId3"/>
          <a:stretch>
            <a:fillRect/>
          </a:stretch>
        </p:blipFill>
        <p:spPr>
          <a:xfrm>
            <a:off x="9528314" y="1325217"/>
            <a:ext cx="2332382" cy="4744279"/>
          </a:xfrm>
          <a:prstGeom prst="rect">
            <a:avLst/>
          </a:prstGeom>
        </p:spPr>
      </p:pic>
    </p:spTree>
    <p:extLst>
      <p:ext uri="{BB962C8B-B14F-4D97-AF65-F5344CB8AC3E}">
        <p14:creationId xmlns:p14="http://schemas.microsoft.com/office/powerpoint/2010/main" val="130764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E1F3-4C9E-9609-5785-A8562CE14003}"/>
              </a:ext>
            </a:extLst>
          </p:cNvPr>
          <p:cNvSpPr>
            <a:spLocks noGrp="1"/>
          </p:cNvSpPr>
          <p:nvPr>
            <p:ph type="title"/>
          </p:nvPr>
        </p:nvSpPr>
        <p:spPr/>
        <p:txBody>
          <a:bodyPr/>
          <a:lstStyle/>
          <a:p>
            <a:pPr algn="ctr"/>
            <a:r>
              <a:rPr lang="en-GB" dirty="0">
                <a:solidFill>
                  <a:srgbClr val="0070C0"/>
                </a:solidFill>
                <a:latin typeface="Aptos Black" panose="020B0004020202020204" pitchFamily="34" charset="0"/>
              </a:rPr>
              <a:t>Reading &amp; Resources</a:t>
            </a:r>
          </a:p>
        </p:txBody>
      </p:sp>
      <p:sp>
        <p:nvSpPr>
          <p:cNvPr id="3" name="Content Placeholder 2">
            <a:extLst>
              <a:ext uri="{FF2B5EF4-FFF2-40B4-BE49-F238E27FC236}">
                <a16:creationId xmlns:a16="http://schemas.microsoft.com/office/drawing/2014/main" id="{A1DA1D5A-74AD-7056-F9CB-2163EA0AEEA2}"/>
              </a:ext>
            </a:extLst>
          </p:cNvPr>
          <p:cNvSpPr>
            <a:spLocks noGrp="1"/>
          </p:cNvSpPr>
          <p:nvPr>
            <p:ph idx="1"/>
          </p:nvPr>
        </p:nvSpPr>
        <p:spPr>
          <a:xfrm>
            <a:off x="838200" y="2226365"/>
            <a:ext cx="10515600" cy="4851746"/>
          </a:xfrm>
        </p:spPr>
        <p:txBody>
          <a:bodyPr>
            <a:normAutofit/>
          </a:bodyPr>
          <a:lstStyle/>
          <a:p>
            <a:r>
              <a:rPr lang="en-GB" sz="2400" dirty="0">
                <a:hlinkClick r:id="rId3"/>
              </a:rPr>
              <a:t>Build critical reflection and analysis skills as foundations to effective practice | Research in Practice</a:t>
            </a:r>
            <a:endParaRPr lang="en-GB" sz="2400" dirty="0">
              <a:hlinkClick r:id="rId4"/>
            </a:endParaRPr>
          </a:p>
          <a:p>
            <a:r>
              <a:rPr lang="en-GB" sz="2400" dirty="0">
                <a:hlinkClick r:id="rId4"/>
              </a:rPr>
              <a:t>PCF 6: Critical Reflection &amp; Analysis - Developing Together Social Work Teaching Partnership</a:t>
            </a:r>
            <a:endParaRPr lang="en-GB" sz="2400" dirty="0"/>
          </a:p>
          <a:p>
            <a:r>
              <a:rPr lang="en-GB" sz="2400" dirty="0">
                <a:hlinkClick r:id="rId5"/>
              </a:rPr>
              <a:t>Learning Pathways | Research in Practice</a:t>
            </a:r>
            <a:endParaRPr lang="en-GB" sz="2400" dirty="0">
              <a:hlinkClick r:id="rId6"/>
            </a:endParaRPr>
          </a:p>
          <a:p>
            <a:r>
              <a:rPr lang="en-GB" sz="2400" dirty="0">
                <a:hlinkClick r:id="rId7"/>
              </a:rPr>
              <a:t>Social Graces: A practical tool to address inequality | BASW</a:t>
            </a:r>
            <a:endParaRPr lang="en-GB" sz="2400" dirty="0">
              <a:hlinkClick r:id="rId6"/>
            </a:endParaRPr>
          </a:p>
          <a:p>
            <a:r>
              <a:rPr lang="en-GB" sz="2400" dirty="0">
                <a:hlinkClick r:id="rId6"/>
              </a:rPr>
              <a:t>World Social Work Day 2026 – International Federation of Social Workers</a:t>
            </a:r>
            <a:endParaRPr lang="en-GB" sz="2400" dirty="0"/>
          </a:p>
        </p:txBody>
      </p:sp>
    </p:spTree>
    <p:extLst>
      <p:ext uri="{BB962C8B-B14F-4D97-AF65-F5344CB8AC3E}">
        <p14:creationId xmlns:p14="http://schemas.microsoft.com/office/powerpoint/2010/main" val="87719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02FE-266D-32C2-C75B-EDBFD08BA95C}"/>
              </a:ext>
            </a:extLst>
          </p:cNvPr>
          <p:cNvSpPr>
            <a:spLocks noGrp="1"/>
          </p:cNvSpPr>
          <p:nvPr>
            <p:ph type="title"/>
          </p:nvPr>
        </p:nvSpPr>
        <p:spPr/>
        <p:txBody>
          <a:bodyPr/>
          <a:lstStyle/>
          <a:p>
            <a:pPr algn="ctr"/>
            <a:r>
              <a:rPr lang="en-GB" dirty="0">
                <a:solidFill>
                  <a:srgbClr val="4472C4"/>
                </a:solidFill>
                <a:effectLst>
                  <a:outerShdw blurRad="38100" dist="38100" dir="2700000" algn="tl">
                    <a:srgbClr val="000000">
                      <a:alpha val="43137"/>
                    </a:srgbClr>
                  </a:outerShdw>
                </a:effectLst>
                <a:latin typeface="Aptos Black" panose="020B0004020202020204" pitchFamily="34" charset="0"/>
              </a:rPr>
              <a:t>Agenda</a:t>
            </a:r>
            <a:endParaRPr lang="en-GB" dirty="0">
              <a:effectLst>
                <a:outerShdw blurRad="38100" dist="38100" dir="2700000" algn="tl">
                  <a:srgbClr val="000000">
                    <a:alpha val="43137"/>
                  </a:srgbClr>
                </a:outerShdw>
              </a:effectLst>
            </a:endParaRPr>
          </a:p>
        </p:txBody>
      </p:sp>
      <p:graphicFrame>
        <p:nvGraphicFramePr>
          <p:cNvPr id="36" name="Content Placeholder 2">
            <a:extLst>
              <a:ext uri="{FF2B5EF4-FFF2-40B4-BE49-F238E27FC236}">
                <a16:creationId xmlns:a16="http://schemas.microsoft.com/office/drawing/2014/main" id="{934D53B1-6E98-428E-5537-D1E69D173EC8}"/>
              </a:ext>
            </a:extLst>
          </p:cNvPr>
          <p:cNvGraphicFramePr>
            <a:graphicFrameLocks noGrp="1"/>
          </p:cNvGraphicFramePr>
          <p:nvPr>
            <p:ph idx="1"/>
            <p:extLst>
              <p:ext uri="{D42A27DB-BD31-4B8C-83A1-F6EECF244321}">
                <p14:modId xmlns:p14="http://schemas.microsoft.com/office/powerpoint/2010/main" val="141852771"/>
              </p:ext>
            </p:extLst>
          </p:nvPr>
        </p:nvGraphicFramePr>
        <p:xfrm>
          <a:off x="1282888" y="1487606"/>
          <a:ext cx="9825251" cy="5005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75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6769-64E3-D6B7-B5B2-708058E1EF4E}"/>
              </a:ext>
            </a:extLst>
          </p:cNvPr>
          <p:cNvSpPr>
            <a:spLocks noGrp="1"/>
          </p:cNvSpPr>
          <p:nvPr>
            <p:ph type="title"/>
          </p:nvPr>
        </p:nvSpPr>
        <p:spPr>
          <a:xfrm>
            <a:off x="990600" y="902481"/>
            <a:ext cx="10515600" cy="767639"/>
          </a:xfrm>
        </p:spPr>
        <p:txBody>
          <a:bodyPr>
            <a:normAutofit fontScale="90000"/>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What is World Social Work Day?</a:t>
            </a:r>
            <a:br>
              <a:rPr lang="en-GB" dirty="0"/>
            </a:br>
            <a:endParaRPr lang="en-GB" dirty="0"/>
          </a:p>
        </p:txBody>
      </p:sp>
      <p:sp>
        <p:nvSpPr>
          <p:cNvPr id="3" name="Content Placeholder 2">
            <a:extLst>
              <a:ext uri="{FF2B5EF4-FFF2-40B4-BE49-F238E27FC236}">
                <a16:creationId xmlns:a16="http://schemas.microsoft.com/office/drawing/2014/main" id="{3C715524-9E83-0691-CAA9-086D482FDA93}"/>
              </a:ext>
            </a:extLst>
          </p:cNvPr>
          <p:cNvSpPr>
            <a:spLocks noGrp="1"/>
          </p:cNvSpPr>
          <p:nvPr>
            <p:ph idx="1"/>
          </p:nvPr>
        </p:nvSpPr>
        <p:spPr>
          <a:xfrm>
            <a:off x="228391" y="1670120"/>
            <a:ext cx="7233521" cy="5418161"/>
          </a:xfrm>
        </p:spPr>
        <p:txBody>
          <a:bodyPr>
            <a:normAutofit fontScale="25000" lnSpcReduction="20000"/>
          </a:bodyPr>
          <a:lstStyle/>
          <a:p>
            <a:pPr>
              <a:spcBef>
                <a:spcPts val="0"/>
              </a:spcBef>
            </a:pPr>
            <a:r>
              <a:rPr lang="en-GB" sz="8000" dirty="0">
                <a:latin typeface="Aptos" panose="020B0004020202020204" pitchFamily="34" charset="0"/>
              </a:rPr>
              <a:t>Highlight achievements of social work and raise visibility</a:t>
            </a:r>
          </a:p>
          <a:p>
            <a:pPr marL="0" indent="0">
              <a:spcBef>
                <a:spcPts val="0"/>
              </a:spcBef>
              <a:buNone/>
            </a:pPr>
            <a:r>
              <a:rPr lang="en-GB" sz="8000" dirty="0">
                <a:latin typeface="Aptos" panose="020B0004020202020204" pitchFamily="34" charset="0"/>
              </a:rPr>
              <a:t> </a:t>
            </a:r>
          </a:p>
          <a:p>
            <a:pPr>
              <a:spcBef>
                <a:spcPts val="0"/>
              </a:spcBef>
            </a:pPr>
            <a:r>
              <a:rPr lang="en-GB" sz="8000" dirty="0">
                <a:latin typeface="Aptos" panose="020B0004020202020204" pitchFamily="34" charset="0"/>
              </a:rPr>
              <a:t>Defending </a:t>
            </a:r>
            <a:r>
              <a:rPr lang="en-GB" sz="8000" b="1" dirty="0">
                <a:latin typeface="Aptos" panose="020B0004020202020204" pitchFamily="34" charset="0"/>
              </a:rPr>
              <a:t>social justice </a:t>
            </a:r>
            <a:r>
              <a:rPr lang="en-GB" sz="8000" dirty="0">
                <a:latin typeface="Aptos" panose="020B0004020202020204" pitchFamily="34" charset="0"/>
              </a:rPr>
              <a:t>and </a:t>
            </a:r>
            <a:r>
              <a:rPr lang="en-GB" sz="8000" b="1" dirty="0">
                <a:latin typeface="Aptos" panose="020B0004020202020204" pitchFamily="34" charset="0"/>
              </a:rPr>
              <a:t>human rights</a:t>
            </a:r>
          </a:p>
          <a:p>
            <a:pPr marL="0" indent="0">
              <a:spcBef>
                <a:spcPts val="0"/>
              </a:spcBef>
              <a:buNone/>
            </a:pPr>
            <a:endParaRPr lang="en-GB" sz="8000" b="1" dirty="0">
              <a:latin typeface="Aptos" panose="020B0004020202020204" pitchFamily="34" charset="0"/>
            </a:endParaRPr>
          </a:p>
          <a:p>
            <a:pPr>
              <a:spcBef>
                <a:spcPts val="0"/>
              </a:spcBef>
            </a:pPr>
            <a:r>
              <a:rPr lang="en-GB" sz="8000" dirty="0">
                <a:latin typeface="Aptos" panose="020B0004020202020204" pitchFamily="34" charset="0"/>
              </a:rPr>
              <a:t>Social workers globally celebrating contributions of the profession; to individuals, families, communities and wider society. </a:t>
            </a:r>
          </a:p>
          <a:p>
            <a:pPr>
              <a:spcBef>
                <a:spcPts val="0"/>
              </a:spcBef>
            </a:pPr>
            <a:endParaRPr lang="en-GB" sz="8000" dirty="0">
              <a:latin typeface="Aptos" panose="020B0004020202020204" pitchFamily="34" charset="0"/>
            </a:endParaRPr>
          </a:p>
          <a:p>
            <a:pPr>
              <a:spcBef>
                <a:spcPts val="0"/>
              </a:spcBef>
            </a:pPr>
            <a:r>
              <a:rPr lang="en-GB" sz="8000" dirty="0">
                <a:latin typeface="Aptos" panose="020B0004020202020204" pitchFamily="34" charset="0"/>
              </a:rPr>
              <a:t>First WSWD in </a:t>
            </a:r>
            <a:r>
              <a:rPr lang="en-GB" sz="8000" b="1" dirty="0">
                <a:latin typeface="Aptos" panose="020B0004020202020204" pitchFamily="34" charset="0"/>
              </a:rPr>
              <a:t>2007</a:t>
            </a:r>
            <a:r>
              <a:rPr lang="en-GB" sz="8000" dirty="0">
                <a:latin typeface="Aptos" panose="020B0004020202020204" pitchFamily="34" charset="0"/>
              </a:rPr>
              <a:t>, theme “</a:t>
            </a:r>
            <a:r>
              <a:rPr lang="en-GB" sz="8000" i="1" u="sng" dirty="0">
                <a:latin typeface="Aptos" panose="020B0004020202020204" pitchFamily="34" charset="0"/>
              </a:rPr>
              <a:t>social work making a world of difference</a:t>
            </a:r>
            <a:r>
              <a:rPr lang="en-GB" sz="8000" dirty="0">
                <a:latin typeface="Aptos" panose="020B0004020202020204" pitchFamily="34" charset="0"/>
              </a:rPr>
              <a:t>”</a:t>
            </a:r>
          </a:p>
          <a:p>
            <a:pPr marL="0" indent="0">
              <a:spcBef>
                <a:spcPts val="0"/>
              </a:spcBef>
              <a:buNone/>
            </a:pPr>
            <a:endParaRPr lang="en-GB" sz="8000" dirty="0">
              <a:latin typeface="Aptos" panose="020B0004020202020204" pitchFamily="34" charset="0"/>
            </a:endParaRPr>
          </a:p>
          <a:p>
            <a:pPr>
              <a:spcBef>
                <a:spcPts val="0"/>
              </a:spcBef>
            </a:pPr>
            <a:r>
              <a:rPr lang="en-GB" sz="8000" dirty="0">
                <a:latin typeface="Aptos" panose="020B0004020202020204" pitchFamily="34" charset="0"/>
              </a:rPr>
              <a:t>The initiative of having WSWD was approved by IFSW in Adelaide, in </a:t>
            </a:r>
            <a:r>
              <a:rPr lang="en-GB" sz="8000" b="1" dirty="0">
                <a:latin typeface="Aptos" panose="020B0004020202020204" pitchFamily="34" charset="0"/>
              </a:rPr>
              <a:t>2004</a:t>
            </a:r>
          </a:p>
          <a:p>
            <a:pPr>
              <a:spcBef>
                <a:spcPts val="0"/>
              </a:spcBef>
            </a:pPr>
            <a:endParaRPr lang="en-GB" sz="8000" b="1" dirty="0">
              <a:latin typeface="Aptos" panose="020B0004020202020204" pitchFamily="34" charset="0"/>
            </a:endParaRPr>
          </a:p>
          <a:p>
            <a:pPr>
              <a:spcBef>
                <a:spcPts val="0"/>
              </a:spcBef>
            </a:pPr>
            <a:r>
              <a:rPr lang="en-GB" sz="8000" dirty="0">
                <a:latin typeface="Aptos" panose="020B0004020202020204" pitchFamily="34" charset="0"/>
              </a:rPr>
              <a:t>Origins predate. In </a:t>
            </a:r>
            <a:r>
              <a:rPr lang="en-GB" sz="8000" b="1" dirty="0">
                <a:latin typeface="Aptos" panose="020B0004020202020204" pitchFamily="34" charset="0"/>
              </a:rPr>
              <a:t>1983</a:t>
            </a:r>
            <a:r>
              <a:rPr lang="en-GB" sz="8000" dirty="0">
                <a:latin typeface="Aptos" panose="020B0004020202020204" pitchFamily="34" charset="0"/>
              </a:rPr>
              <a:t>, IFSW united nations representatives, led by Jack A, </a:t>
            </a:r>
            <a:r>
              <a:rPr lang="en-GB" sz="8000" dirty="0" err="1">
                <a:latin typeface="Aptos" panose="020B0004020202020204" pitchFamily="34" charset="0"/>
              </a:rPr>
              <a:t>Kamaiko</a:t>
            </a:r>
            <a:r>
              <a:rPr lang="en-GB" sz="8000" dirty="0">
                <a:latin typeface="Aptos" panose="020B0004020202020204" pitchFamily="34" charset="0"/>
              </a:rPr>
              <a:t> proposed a project to bring social workers into UN headquarters in New York, </a:t>
            </a:r>
            <a:r>
              <a:rPr lang="en-GB" sz="8000" i="1" dirty="0">
                <a:latin typeface="Aptos" panose="020B0004020202020204" pitchFamily="34" charset="0"/>
              </a:rPr>
              <a:t>commencing </a:t>
            </a:r>
            <a:r>
              <a:rPr lang="en-GB" sz="8000" b="1" i="1" dirty="0">
                <a:latin typeface="Aptos" panose="020B0004020202020204" pitchFamily="34" charset="0"/>
              </a:rPr>
              <a:t>Social Work Day</a:t>
            </a:r>
            <a:r>
              <a:rPr lang="en-GB" sz="8000" i="1" dirty="0">
                <a:latin typeface="Aptos" panose="020B0004020202020204" pitchFamily="34" charset="0"/>
              </a:rPr>
              <a:t>.</a:t>
            </a:r>
          </a:p>
          <a:p>
            <a:pPr marL="0" indent="0">
              <a:spcBef>
                <a:spcPts val="0"/>
              </a:spcBef>
              <a:buNone/>
            </a:pPr>
            <a:endParaRPr lang="en-GB" sz="8000" i="1" dirty="0">
              <a:latin typeface="Aptos" panose="020B0004020202020204" pitchFamily="34" charset="0"/>
            </a:endParaRPr>
          </a:p>
          <a:p>
            <a:pPr>
              <a:spcBef>
                <a:spcPts val="0"/>
              </a:spcBef>
            </a:pPr>
            <a:r>
              <a:rPr lang="en-GB" sz="8000" dirty="0">
                <a:latin typeface="Aptos" panose="020B0004020202020204" pitchFamily="34" charset="0"/>
              </a:rPr>
              <a:t>The ideas behind WSWD were to create an event that interprets work of the UN to the social work profession and collaborating with NGO on </a:t>
            </a:r>
            <a:r>
              <a:rPr lang="en-GB" sz="8000" b="1" dirty="0">
                <a:latin typeface="Aptos" panose="020B0004020202020204" pitchFamily="34" charset="0"/>
              </a:rPr>
              <a:t>humanitarian</a:t>
            </a:r>
            <a:r>
              <a:rPr lang="en-GB" sz="8000" dirty="0">
                <a:latin typeface="Aptos" panose="020B0004020202020204" pitchFamily="34" charset="0"/>
              </a:rPr>
              <a:t> issues. </a:t>
            </a:r>
          </a:p>
          <a:p>
            <a:endParaRPr lang="en-GB" dirty="0"/>
          </a:p>
        </p:txBody>
      </p:sp>
      <p:pic>
        <p:nvPicPr>
          <p:cNvPr id="4" name="Picture 3">
            <a:extLst>
              <a:ext uri="{FF2B5EF4-FFF2-40B4-BE49-F238E27FC236}">
                <a16:creationId xmlns:a16="http://schemas.microsoft.com/office/drawing/2014/main" id="{E7F32324-E84D-D08F-9754-3FEFB91395F3}"/>
              </a:ext>
            </a:extLst>
          </p:cNvPr>
          <p:cNvPicPr>
            <a:picLocks noChangeAspect="1"/>
          </p:cNvPicPr>
          <p:nvPr/>
        </p:nvPicPr>
        <p:blipFill>
          <a:blip r:embed="rId3"/>
          <a:stretch>
            <a:fillRect/>
          </a:stretch>
        </p:blipFill>
        <p:spPr>
          <a:xfrm>
            <a:off x="8147712" y="1439838"/>
            <a:ext cx="4044288" cy="4422795"/>
          </a:xfrm>
          <a:prstGeom prst="rect">
            <a:avLst/>
          </a:prstGeom>
        </p:spPr>
      </p:pic>
      <p:sp>
        <p:nvSpPr>
          <p:cNvPr id="6" name="TextBox 5">
            <a:extLst>
              <a:ext uri="{FF2B5EF4-FFF2-40B4-BE49-F238E27FC236}">
                <a16:creationId xmlns:a16="http://schemas.microsoft.com/office/drawing/2014/main" id="{34B66F9B-B0ED-6E40-E740-C0100A8163C5}"/>
              </a:ext>
            </a:extLst>
          </p:cNvPr>
          <p:cNvSpPr txBox="1"/>
          <p:nvPr/>
        </p:nvSpPr>
        <p:spPr>
          <a:xfrm>
            <a:off x="8113593" y="6169709"/>
            <a:ext cx="3739487" cy="646331"/>
          </a:xfrm>
          <a:prstGeom prst="rect">
            <a:avLst/>
          </a:prstGeom>
          <a:noFill/>
        </p:spPr>
        <p:txBody>
          <a:bodyPr wrap="square">
            <a:spAutoFit/>
          </a:bodyPr>
          <a:lstStyle/>
          <a:p>
            <a:pPr>
              <a:spcBef>
                <a:spcPts val="0"/>
              </a:spcBef>
              <a:spcAft>
                <a:spcPts val="600"/>
              </a:spcAft>
            </a:pPr>
            <a:r>
              <a:rPr lang="en-GB" sz="1800" dirty="0">
                <a:latin typeface="Aptos" panose="020B0004020202020204" pitchFamily="34" charset="0"/>
                <a:hlinkClick r:id="rId4"/>
              </a:rPr>
              <a:t>https://www.ifsw.org/history-world-social-work-day</a:t>
            </a:r>
            <a:r>
              <a:rPr lang="en-GB" sz="1800" dirty="0">
                <a:latin typeface="Aptos" panose="020B0004020202020204" pitchFamily="34" charset="0"/>
              </a:rPr>
              <a:t> </a:t>
            </a:r>
          </a:p>
        </p:txBody>
      </p:sp>
    </p:spTree>
    <p:extLst>
      <p:ext uri="{BB962C8B-B14F-4D97-AF65-F5344CB8AC3E}">
        <p14:creationId xmlns:p14="http://schemas.microsoft.com/office/powerpoint/2010/main" val="429316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566E-3F60-A2E7-B723-88DC8F1D9196}"/>
              </a:ext>
            </a:extLst>
          </p:cNvPr>
          <p:cNvSpPr>
            <a:spLocks noGrp="1"/>
          </p:cNvSpPr>
          <p:nvPr>
            <p:ph type="title"/>
          </p:nvPr>
        </p:nvSpPr>
        <p:spPr>
          <a:xfrm>
            <a:off x="431800" y="481805"/>
            <a:ext cx="10515600" cy="1325563"/>
          </a:xfrm>
        </p:spPr>
        <p:txBody>
          <a:bodyPr/>
          <a:lstStyle/>
          <a:p>
            <a:pPr algn="r"/>
            <a:r>
              <a:rPr lang="en-GB" dirty="0">
                <a:solidFill>
                  <a:srgbClr val="0070C0"/>
                </a:solidFill>
                <a:latin typeface="Aptos Black" panose="020B0004020202020204" pitchFamily="34" charset="0"/>
              </a:rPr>
              <a:t>Who is World Social Work Day for?</a:t>
            </a:r>
            <a:endParaRPr lang="en-GB" dirty="0"/>
          </a:p>
        </p:txBody>
      </p:sp>
      <p:sp>
        <p:nvSpPr>
          <p:cNvPr id="4" name="Content Placeholder 2">
            <a:extLst>
              <a:ext uri="{FF2B5EF4-FFF2-40B4-BE49-F238E27FC236}">
                <a16:creationId xmlns:a16="http://schemas.microsoft.com/office/drawing/2014/main" id="{5D7FA7C7-7327-0CD8-C782-1B87B39E6A11}"/>
              </a:ext>
            </a:extLst>
          </p:cNvPr>
          <p:cNvSpPr>
            <a:spLocks noGrp="1"/>
          </p:cNvSpPr>
          <p:nvPr>
            <p:ph idx="1"/>
          </p:nvPr>
        </p:nvSpPr>
        <p:spPr>
          <a:xfrm>
            <a:off x="838200" y="1825625"/>
            <a:ext cx="4851400" cy="4351338"/>
          </a:xfrm>
        </p:spPr>
        <p:txBody>
          <a:bodyPr>
            <a:normAutofit/>
          </a:bodyPr>
          <a:lstStyle/>
          <a:p>
            <a:r>
              <a:rPr lang="en-GB" sz="2200" dirty="0">
                <a:solidFill>
                  <a:srgbClr val="000000"/>
                </a:solidFill>
                <a:effectLst/>
                <a:latin typeface="Aptos" panose="020B0004020202020204" pitchFamily="34" charset="0"/>
                <a:ea typeface="Times New Roman" panose="02020603050405020304" pitchFamily="18" charset="0"/>
              </a:rPr>
              <a:t>IFSW produces a poster announcing WSWD </a:t>
            </a:r>
            <a:endParaRPr lang="en-GB" sz="2200" dirty="0">
              <a:solidFill>
                <a:srgbClr val="000000"/>
              </a:solidFill>
              <a:latin typeface="Aptos" panose="020B0004020202020204" pitchFamily="34" charset="0"/>
              <a:ea typeface="Times New Roman" panose="02020603050405020304" pitchFamily="18" charset="0"/>
            </a:endParaRPr>
          </a:p>
          <a:p>
            <a:r>
              <a:rPr lang="en-GB" sz="2200" dirty="0">
                <a:solidFill>
                  <a:srgbClr val="000000"/>
                </a:solidFill>
                <a:effectLst/>
                <a:latin typeface="Aptos" panose="020B0004020202020204" pitchFamily="34" charset="0"/>
                <a:ea typeface="Times New Roman" panose="02020603050405020304" pitchFamily="18" charset="0"/>
              </a:rPr>
              <a:t>Last year this was translated to </a:t>
            </a:r>
            <a:r>
              <a:rPr lang="en-GB" sz="2200" b="1" dirty="0">
                <a:solidFill>
                  <a:srgbClr val="000000"/>
                </a:solidFill>
                <a:effectLst/>
                <a:latin typeface="Aptos" panose="020B0004020202020204" pitchFamily="34" charset="0"/>
                <a:ea typeface="Times New Roman" panose="02020603050405020304" pitchFamily="18" charset="0"/>
              </a:rPr>
              <a:t>100+ languages</a:t>
            </a:r>
          </a:p>
          <a:p>
            <a:r>
              <a:rPr lang="en-GB" sz="2200" dirty="0">
                <a:solidFill>
                  <a:srgbClr val="000000"/>
                </a:solidFill>
                <a:effectLst/>
                <a:latin typeface="Aptos" panose="020B0004020202020204" pitchFamily="34" charset="0"/>
                <a:ea typeface="Times New Roman" panose="02020603050405020304" pitchFamily="18" charset="0"/>
              </a:rPr>
              <a:t>Highlighting </a:t>
            </a:r>
            <a:r>
              <a:rPr lang="en-GB" sz="2200" b="1" dirty="0">
                <a:solidFill>
                  <a:srgbClr val="000000"/>
                </a:solidFill>
                <a:effectLst/>
                <a:latin typeface="Aptos" panose="020B0004020202020204" pitchFamily="34" charset="0"/>
                <a:ea typeface="Times New Roman" panose="02020603050405020304" pitchFamily="18" charset="0"/>
              </a:rPr>
              <a:t>international solidarity </a:t>
            </a:r>
          </a:p>
          <a:p>
            <a:r>
              <a:rPr lang="en-GB" sz="2200" dirty="0">
                <a:solidFill>
                  <a:srgbClr val="000000"/>
                </a:solidFill>
                <a:latin typeface="Aptos" panose="020B0004020202020204" pitchFamily="34" charset="0"/>
                <a:ea typeface="Times New Roman" panose="02020603050405020304" pitchFamily="18" charset="0"/>
              </a:rPr>
              <a:t>P</a:t>
            </a:r>
            <a:r>
              <a:rPr lang="en-GB" sz="2200" dirty="0">
                <a:solidFill>
                  <a:srgbClr val="000000"/>
                </a:solidFill>
                <a:effectLst/>
                <a:latin typeface="Aptos" panose="020B0004020202020204" pitchFamily="34" charset="0"/>
                <a:ea typeface="Times New Roman" panose="02020603050405020304" pitchFamily="18" charset="0"/>
              </a:rPr>
              <a:t>osters presented to governments, political bodies </a:t>
            </a:r>
          </a:p>
          <a:p>
            <a:r>
              <a:rPr lang="en-GB" sz="2200" dirty="0">
                <a:solidFill>
                  <a:srgbClr val="000000"/>
                </a:solidFill>
                <a:effectLst/>
                <a:latin typeface="Aptos" panose="020B0004020202020204" pitchFamily="34" charset="0"/>
                <a:ea typeface="Times New Roman" panose="02020603050405020304" pitchFamily="18" charset="0"/>
              </a:rPr>
              <a:t>Pinned on notice boards, in social work classrooms, offices</a:t>
            </a:r>
          </a:p>
          <a:p>
            <a:r>
              <a:rPr lang="en-GB" sz="2200" dirty="0">
                <a:solidFill>
                  <a:srgbClr val="000000"/>
                </a:solidFill>
                <a:effectLst/>
                <a:latin typeface="Aptos" panose="020B0004020202020204" pitchFamily="34" charset="0"/>
                <a:ea typeface="Times New Roman" panose="02020603050405020304" pitchFamily="18" charset="0"/>
              </a:rPr>
              <a:t>WSWD celebrations extend across the week &amp; month</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5">
            <a:extLst>
              <a:ext uri="{FF2B5EF4-FFF2-40B4-BE49-F238E27FC236}">
                <a16:creationId xmlns:a16="http://schemas.microsoft.com/office/drawing/2014/main" id="{44BC8660-1C44-65B6-0B77-823B8614B6DC}"/>
              </a:ext>
            </a:extLst>
          </p:cNvPr>
          <p:cNvSpPr txBox="1">
            <a:spLocks/>
          </p:cNvSpPr>
          <p:nvPr/>
        </p:nvSpPr>
        <p:spPr>
          <a:xfrm>
            <a:off x="6413500" y="1690687"/>
            <a:ext cx="5041900" cy="44862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7000"/>
              </a:lnSpc>
              <a:spcBef>
                <a:spcPts val="0"/>
              </a:spcBef>
              <a:buFont typeface="Arial" panose="020B0604020202020204" pitchFamily="34" charset="0"/>
              <a:buNone/>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WSWD &amp; week is aimed at all those with an interest in social work , including:</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social workers</a:t>
            </a: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all staff working in the sector</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people with lived experience of social work</a:t>
            </a:r>
            <a:r>
              <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social work students</a:t>
            </a:r>
            <a:r>
              <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employers of social workers</a:t>
            </a:r>
            <a:r>
              <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Social work educators</a:t>
            </a:r>
            <a:r>
              <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kern="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O</a:t>
            </a: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rganisations with an interest in or influence on social work</a:t>
            </a:r>
            <a:r>
              <a:rPr lang="en-GB" sz="2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kern="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G</a:t>
            </a: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overnment and policy officials</a:t>
            </a:r>
            <a:endParaRPr lang="en-GB" sz="2100" kern="100" dirty="0">
              <a:latin typeface="Aptos" panose="020B0004020202020204" pitchFamily="34" charset="0"/>
              <a:ea typeface="Times New Roman" panose="02020603050405020304" pitchFamily="18" charset="0"/>
              <a:cs typeface="Times New Roman" panose="02020603050405020304" pitchFamily="18" charset="0"/>
            </a:endParaRPr>
          </a:p>
          <a:p>
            <a:pPr fontAlgn="base">
              <a:lnSpc>
                <a:spcPct val="107000"/>
              </a:lnSpc>
              <a:spcBef>
                <a:spcPts val="0"/>
              </a:spcBef>
            </a:pPr>
            <a:r>
              <a:rPr lang="en-GB" sz="21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Stakeholder and partner organisations</a:t>
            </a:r>
            <a:endParaRPr lang="en-GB" sz="21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72EB43E5-FC4C-EE74-4880-DAB29A7CBCCF}"/>
              </a:ext>
            </a:extLst>
          </p:cNvPr>
          <p:cNvPicPr>
            <a:picLocks noChangeAspect="1"/>
          </p:cNvPicPr>
          <p:nvPr/>
        </p:nvPicPr>
        <p:blipFill>
          <a:blip r:embed="rId3"/>
          <a:stretch>
            <a:fillRect/>
          </a:stretch>
        </p:blipFill>
        <p:spPr>
          <a:xfrm>
            <a:off x="838200" y="5905500"/>
            <a:ext cx="10515600" cy="952500"/>
          </a:xfrm>
          <a:prstGeom prst="rect">
            <a:avLst/>
          </a:prstGeom>
        </p:spPr>
      </p:pic>
    </p:spTree>
    <p:extLst>
      <p:ext uri="{BB962C8B-B14F-4D97-AF65-F5344CB8AC3E}">
        <p14:creationId xmlns:p14="http://schemas.microsoft.com/office/powerpoint/2010/main" val="249253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1174-F7A1-67D3-377A-E47DB6BF8A4B}"/>
              </a:ext>
            </a:extLst>
          </p:cNvPr>
          <p:cNvSpPr>
            <a:spLocks noGrp="1"/>
          </p:cNvSpPr>
          <p:nvPr>
            <p:ph type="title"/>
          </p:nvPr>
        </p:nvSpPr>
        <p:spPr>
          <a:xfrm>
            <a:off x="838200" y="0"/>
            <a:ext cx="10515600" cy="1325563"/>
          </a:xfrm>
        </p:spPr>
        <p:txBody>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rPr>
              <a:t>WSWD 2026 Theme – Harambee </a:t>
            </a:r>
          </a:p>
        </p:txBody>
      </p:sp>
      <p:pic>
        <p:nvPicPr>
          <p:cNvPr id="1026" name="x_Picture 2" descr="A colorful circle design on a yellow background&#10;&#10;AI-generated content may be incorrect.">
            <a:extLst>
              <a:ext uri="{FF2B5EF4-FFF2-40B4-BE49-F238E27FC236}">
                <a16:creationId xmlns:a16="http://schemas.microsoft.com/office/drawing/2014/main" id="{C9FDF260-5B62-8AC7-6315-1457A69EA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64" y="1782763"/>
            <a:ext cx="4761501" cy="398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FA35D3-11AA-A54F-BB9F-2DB1841A5C85}"/>
              </a:ext>
            </a:extLst>
          </p:cNvPr>
          <p:cNvSpPr txBox="1"/>
          <p:nvPr/>
        </p:nvSpPr>
        <p:spPr>
          <a:xfrm>
            <a:off x="5583382" y="1325563"/>
            <a:ext cx="5944054" cy="701730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Vital role of Social Work to bring together communities, cultures and systems.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Shape more sustainability &amp; inclusivity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Draws inspiration from African philosophy of </a:t>
            </a:r>
            <a:r>
              <a:rPr lang="en-US" sz="2000" b="1" dirty="0"/>
              <a:t>Harambee</a:t>
            </a:r>
            <a:r>
              <a:rPr lang="en-US" sz="2000" dirty="0"/>
              <a:t>, Kenyan philosophy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Based on unity, mutual support and shared responsibility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In a world increasingly fractured by conflict, inequality, ecological crisis;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Theme is a reminder and a challenge – sustainable way forward is through cooperation and solidarity </a:t>
            </a:r>
          </a:p>
          <a:p>
            <a:pPr marL="342900" lvl="0" indent="-342900">
              <a:buFont typeface="Arial" panose="020B0604020202020204" pitchFamily="34" charset="0"/>
              <a:buChar char="•"/>
              <a:defRPr/>
            </a:pPr>
            <a:r>
              <a:rPr lang="en-GB" sz="2000" dirty="0"/>
              <a:t>Harambee is deliberate and symbolic – literal meaning ‘</a:t>
            </a:r>
            <a:r>
              <a:rPr lang="en-GB" sz="2000" b="1" dirty="0"/>
              <a:t>Pulling together</a:t>
            </a:r>
            <a:r>
              <a:rPr lang="en-GB" sz="2000" dirty="0"/>
              <a:t>’ or ‘</a:t>
            </a:r>
            <a:r>
              <a:rPr lang="en-GB" sz="2000" b="1" dirty="0"/>
              <a:t>all for one</a:t>
            </a:r>
            <a:r>
              <a:rPr lang="en-GB" sz="2000" dirty="0"/>
              <a:t>’</a:t>
            </a:r>
          </a:p>
          <a:p>
            <a:pPr marL="342900" lvl="0" indent="-342900">
              <a:buFont typeface="Arial" panose="020B0604020202020204" pitchFamily="34" charset="0"/>
              <a:buChar char="•"/>
              <a:defRPr/>
            </a:pPr>
            <a:r>
              <a:rPr lang="en-GB" sz="2000" dirty="0"/>
              <a:t>WSWD 2026 is a global call to heal division and strengthen resilience and shape a fairer/sustainable future</a:t>
            </a:r>
          </a:p>
          <a:p>
            <a:pPr marL="342900" lvl="0" indent="-342900">
              <a:buFont typeface="Arial" panose="020B0604020202020204" pitchFamily="34" charset="0"/>
              <a:buChar char="•"/>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250305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sticks">
            <a:extLst>
              <a:ext uri="{FF2B5EF4-FFF2-40B4-BE49-F238E27FC236}">
                <a16:creationId xmlns:a16="http://schemas.microsoft.com/office/drawing/2014/main" id="{813E03EA-521B-0FB0-748E-6694D95537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383" r="25998" b="2"/>
          <a:stretch>
            <a:fillRect/>
          </a:stretch>
        </p:blipFill>
        <p:spPr>
          <a:xfrm>
            <a:off x="723899" y="969818"/>
            <a:ext cx="3704013" cy="4976553"/>
          </a:xfrm>
          <a:prstGeom prst="rect">
            <a:avLst/>
          </a:prstGeom>
        </p:spPr>
      </p:pic>
      <p:sp>
        <p:nvSpPr>
          <p:cNvPr id="18"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D741B9D1-4C21-5738-39F8-290CC282C9BD}"/>
              </a:ext>
            </a:extLst>
          </p:cNvPr>
          <p:cNvSpPr txBox="1">
            <a:spLocks noGrp="1"/>
          </p:cNvSpPr>
          <p:nvPr>
            <p:ph idx="1"/>
          </p:nvPr>
        </p:nvSpPr>
        <p:spPr>
          <a:xfrm>
            <a:off x="5120638" y="792481"/>
            <a:ext cx="5982132" cy="5506157"/>
          </a:xfrm>
          <a:prstGeom prst="rect">
            <a:avLst/>
          </a:prstGeom>
        </p:spPr>
        <p:txBody>
          <a:bodyPr>
            <a:normAutofit fontScale="85000" lnSpcReduction="20000"/>
          </a:bodyPr>
          <a:lstStyle/>
          <a:p>
            <a:pPr marL="0" marR="0" lvl="0" indent="0" algn="ctr" defTabSz="914400" rtl="0" eaLnBrk="1" fontAlgn="auto" latinLnBrk="0" hangingPunct="1">
              <a:spcBef>
                <a:spcPts val="0"/>
              </a:spcBef>
              <a:spcAft>
                <a:spcPts val="600"/>
              </a:spcAft>
              <a:buClrTx/>
              <a:buSzTx/>
              <a:buNone/>
              <a:tabLst/>
              <a:defRPr/>
            </a:pPr>
            <a:r>
              <a:rPr lang="en-GB" sz="3200" b="0" i="0" kern="1200" dirty="0">
                <a:effectLst/>
                <a:latin typeface="+mn-lt"/>
                <a:ea typeface="+mn-ea"/>
                <a:cs typeface="+mn-cs"/>
              </a:rPr>
              <a:t>As a Kenyan proverb teaches us: “</a:t>
            </a:r>
            <a:r>
              <a:rPr lang="en-GB" sz="3200" b="1" i="1" kern="1200" dirty="0">
                <a:effectLst/>
                <a:latin typeface="+mn-lt"/>
                <a:ea typeface="+mn-ea"/>
                <a:cs typeface="+mn-cs"/>
              </a:rPr>
              <a:t>Sticks in a bundle are unbreakable</a:t>
            </a:r>
            <a:r>
              <a:rPr lang="en-GB" sz="3200" b="0" i="0" kern="1200" dirty="0">
                <a:effectLst/>
                <a:latin typeface="+mn-lt"/>
                <a:ea typeface="+mn-ea"/>
                <a:cs typeface="+mn-cs"/>
              </a:rPr>
              <a:t>.” In the same spirit, this theme affirms that when humanity unites in Harambee – pulling together as one, no adversity is too great to overcome, and no dream of justice, peace, and dignity is beyond reach.</a:t>
            </a:r>
          </a:p>
          <a:p>
            <a:pPr marL="0" marR="0" lvl="0" indent="0" algn="ctr" defTabSz="914400" rtl="0" eaLnBrk="1" fontAlgn="auto" latinLnBrk="0" hangingPunct="1">
              <a:spcBef>
                <a:spcPts val="0"/>
              </a:spcBef>
              <a:spcAft>
                <a:spcPts val="600"/>
              </a:spcAft>
              <a:buClrTx/>
              <a:buSzTx/>
              <a:buNone/>
              <a:tabLst/>
              <a:defRPr/>
            </a:pPr>
            <a:endParaRPr lang="en-GB" sz="3200" dirty="0"/>
          </a:p>
          <a:p>
            <a:pPr marL="0" marR="0" lvl="0" indent="0" algn="ctr" defTabSz="914400" rtl="0" eaLnBrk="1" fontAlgn="auto" latinLnBrk="0" hangingPunct="1">
              <a:spcBef>
                <a:spcPts val="0"/>
              </a:spcBef>
              <a:spcAft>
                <a:spcPts val="600"/>
              </a:spcAft>
              <a:buClrTx/>
              <a:buSzTx/>
              <a:buNone/>
              <a:tabLst/>
              <a:defRPr/>
            </a:pPr>
            <a:endParaRPr lang="en-GB" sz="3200" b="0" i="0" kern="1200" dirty="0">
              <a:effectLst/>
              <a:latin typeface="+mn-lt"/>
              <a:ea typeface="+mn-ea"/>
              <a:cs typeface="+mn-cs"/>
            </a:endParaRPr>
          </a:p>
          <a:p>
            <a:pPr marL="0" marR="0" lvl="0" indent="0" algn="ctr" defTabSz="914400" rtl="0" eaLnBrk="1" fontAlgn="auto" latinLnBrk="0" hangingPunct="1">
              <a:spcBef>
                <a:spcPts val="0"/>
              </a:spcBef>
              <a:spcAft>
                <a:spcPts val="600"/>
              </a:spcAft>
              <a:buClrTx/>
              <a:buSzTx/>
              <a:buNone/>
              <a:tabLst/>
              <a:defRPr/>
            </a:pPr>
            <a:r>
              <a:rPr lang="en-GB" sz="3200" b="1" i="0" kern="1200" dirty="0">
                <a:effectLst/>
                <a:latin typeface="+mn-lt"/>
                <a:ea typeface="+mn-ea"/>
                <a:cs typeface="+mn-cs"/>
              </a:rPr>
              <a:t>Activity</a:t>
            </a:r>
            <a:r>
              <a:rPr lang="en-GB" sz="3200" b="0" i="0" kern="1200" dirty="0">
                <a:effectLst/>
                <a:latin typeface="+mn-lt"/>
                <a:ea typeface="+mn-ea"/>
                <a:cs typeface="+mn-cs"/>
              </a:rPr>
              <a:t> –What does </a:t>
            </a:r>
            <a:r>
              <a:rPr lang="en-GB" sz="3200" b="0" i="1" kern="1200" dirty="0">
                <a:effectLst/>
                <a:latin typeface="+mn-lt"/>
                <a:ea typeface="+mn-ea"/>
                <a:cs typeface="+mn-cs"/>
              </a:rPr>
              <a:t>Harambee</a:t>
            </a:r>
            <a:r>
              <a:rPr lang="en-GB" sz="3200" b="0" i="0" kern="1200" dirty="0">
                <a:effectLst/>
                <a:latin typeface="+mn-lt"/>
                <a:ea typeface="+mn-ea"/>
                <a:cs typeface="+mn-cs"/>
              </a:rPr>
              <a:t> mean to you and how we are trying to adopt this approach</a:t>
            </a:r>
            <a:r>
              <a:rPr lang="en-GB" sz="3200" dirty="0"/>
              <a:t> Salford for people in our communities</a:t>
            </a:r>
            <a:r>
              <a:rPr lang="en-GB" sz="3200" b="0" i="0" kern="1200" dirty="0">
                <a:effectLst/>
                <a:latin typeface="+mn-lt"/>
                <a:ea typeface="+mn-ea"/>
                <a:cs typeface="+mn-cs"/>
              </a:rPr>
              <a:t>? What have been your successes in ‘pulling together’ to achieve positive </a:t>
            </a:r>
            <a:r>
              <a:rPr lang="en-GB" sz="3200" dirty="0"/>
              <a:t>outcomes</a:t>
            </a:r>
            <a:r>
              <a:rPr lang="en-GB" sz="3200" b="0" i="0" kern="1200" dirty="0">
                <a:effectLst/>
                <a:latin typeface="+mn-lt"/>
                <a:ea typeface="+mn-ea"/>
                <a:cs typeface="+mn-cs"/>
              </a:rPr>
              <a:t> </a:t>
            </a:r>
          </a:p>
        </p:txBody>
      </p:sp>
    </p:spTree>
    <p:extLst>
      <p:ext uri="{BB962C8B-B14F-4D97-AF65-F5344CB8AC3E}">
        <p14:creationId xmlns:p14="http://schemas.microsoft.com/office/powerpoint/2010/main" val="350455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E523-811C-CA98-1A59-550B4A58EC71}"/>
              </a:ext>
            </a:extLst>
          </p:cNvPr>
          <p:cNvSpPr>
            <a:spLocks noGrp="1"/>
          </p:cNvSpPr>
          <p:nvPr>
            <p:ph type="title"/>
          </p:nvPr>
        </p:nvSpPr>
        <p:spPr/>
        <p:txBody>
          <a:bodyPr/>
          <a:lstStyle/>
          <a:p>
            <a:pPr algn="ctr"/>
            <a:r>
              <a:rPr lang="en-GB" dirty="0">
                <a:solidFill>
                  <a:srgbClr val="0070C0"/>
                </a:solidFill>
                <a:latin typeface="Aptos Black" panose="020B0004020202020204" pitchFamily="34" charset="0"/>
              </a:rPr>
              <a:t>ASYE - Critically Reflective Practice </a:t>
            </a:r>
            <a:br>
              <a:rPr lang="en-US" dirty="0"/>
            </a:br>
            <a:endParaRPr lang="en-GB" dirty="0"/>
          </a:p>
        </p:txBody>
      </p:sp>
      <p:sp>
        <p:nvSpPr>
          <p:cNvPr id="3" name="Content Placeholder 2">
            <a:extLst>
              <a:ext uri="{FF2B5EF4-FFF2-40B4-BE49-F238E27FC236}">
                <a16:creationId xmlns:a16="http://schemas.microsoft.com/office/drawing/2014/main" id="{318BA88B-2936-828B-C673-56ED06C19BE6}"/>
              </a:ext>
            </a:extLst>
          </p:cNvPr>
          <p:cNvSpPr>
            <a:spLocks noGrp="1"/>
          </p:cNvSpPr>
          <p:nvPr>
            <p:ph idx="1"/>
          </p:nvPr>
        </p:nvSpPr>
        <p:spPr>
          <a:xfrm>
            <a:off x="457201" y="1149927"/>
            <a:ext cx="11430000" cy="5555674"/>
          </a:xfrm>
        </p:spPr>
        <p:txBody>
          <a:bodyPr>
            <a:normAutofit fontScale="92500"/>
          </a:bodyPr>
          <a:lstStyle/>
          <a:p>
            <a:pPr marL="0" indent="0" algn="ctr">
              <a:buNone/>
            </a:pPr>
            <a:r>
              <a:rPr lang="en-GB" sz="2600" b="1" dirty="0"/>
              <a:t>ASYE is a nationally recognised programme in England designed to support NQSWs during their first year of practice. The programme supports NQSWs to:</a:t>
            </a:r>
          </a:p>
          <a:p>
            <a:pPr>
              <a:buFont typeface="Courier New" panose="02070309020205020404" pitchFamily="49" charset="0"/>
              <a:buChar char="o"/>
            </a:pPr>
            <a:endParaRPr lang="en-GB" sz="2400" dirty="0"/>
          </a:p>
          <a:p>
            <a:pPr>
              <a:buFont typeface="Courier New" panose="02070309020205020404" pitchFamily="49" charset="0"/>
              <a:buChar char="o"/>
            </a:pPr>
            <a:r>
              <a:rPr lang="en-GB" sz="2400" dirty="0"/>
              <a:t>Consolidate learning and practice</a:t>
            </a:r>
          </a:p>
          <a:p>
            <a:pPr>
              <a:buFont typeface="Courier New" panose="02070309020205020404" pitchFamily="49" charset="0"/>
              <a:buChar char="o"/>
            </a:pPr>
            <a:r>
              <a:rPr lang="en-GB" sz="2400" dirty="0"/>
              <a:t>Apply theory, models and approaches to practice</a:t>
            </a:r>
          </a:p>
          <a:p>
            <a:pPr>
              <a:buFont typeface="Courier New" panose="02070309020205020404" pitchFamily="49" charset="0"/>
              <a:buChar char="o"/>
            </a:pPr>
            <a:r>
              <a:rPr lang="en-GB" sz="2400" dirty="0"/>
              <a:t>Develop critical reflection skills and professional confidence</a:t>
            </a:r>
          </a:p>
          <a:p>
            <a:pPr>
              <a:buFont typeface="Courier New" panose="02070309020205020404" pitchFamily="49" charset="0"/>
              <a:buChar char="o"/>
            </a:pPr>
            <a:r>
              <a:rPr lang="en-GB" sz="2400" dirty="0"/>
              <a:t>Develop professionally sound and ethical decision-making skills </a:t>
            </a:r>
          </a:p>
          <a:p>
            <a:pPr>
              <a:buFont typeface="Courier New" panose="02070309020205020404" pitchFamily="49" charset="0"/>
              <a:buChar char="o"/>
            </a:pPr>
            <a:r>
              <a:rPr lang="en-GB" sz="2400" dirty="0"/>
              <a:t>Builds confidence in undertaking statutory duties </a:t>
            </a:r>
          </a:p>
          <a:p>
            <a:pPr>
              <a:buFont typeface="Courier New" panose="02070309020205020404" pitchFamily="49" charset="0"/>
              <a:buChar char="o"/>
            </a:pPr>
            <a:r>
              <a:rPr lang="en-GB" sz="2400" dirty="0"/>
              <a:t>Encourages involvement of adults and carers in the learning process of NQSW</a:t>
            </a:r>
          </a:p>
          <a:p>
            <a:pPr>
              <a:buFont typeface="Courier New" panose="02070309020205020404" pitchFamily="49" charset="0"/>
              <a:buChar char="o"/>
            </a:pPr>
            <a:r>
              <a:rPr lang="en-GB" sz="2400" dirty="0"/>
              <a:t>Acts a way to quality assure practice and raise standards </a:t>
            </a:r>
          </a:p>
          <a:p>
            <a:pPr>
              <a:buFont typeface="Courier New" panose="02070309020205020404" pitchFamily="49" charset="0"/>
              <a:buChar char="o"/>
            </a:pPr>
            <a:r>
              <a:rPr lang="en-GB" sz="2400" dirty="0"/>
              <a:t>Supports to ensure is responsive/respectful to the needs of individuals and their families.</a:t>
            </a:r>
          </a:p>
          <a:p>
            <a:pPr>
              <a:buFont typeface="Courier New" panose="02070309020205020404" pitchFamily="49" charset="0"/>
              <a:buChar char="o"/>
            </a:pPr>
            <a:r>
              <a:rPr lang="en-GB" sz="2400" dirty="0"/>
              <a:t>Meet KSS - social worker working with adults should know/do by end of ASYE</a:t>
            </a:r>
          </a:p>
          <a:p>
            <a:pPr>
              <a:buFont typeface="Courier New" panose="02070309020205020404" pitchFamily="49" charset="0"/>
              <a:buChar char="o"/>
            </a:pPr>
            <a:r>
              <a:rPr lang="en-GB" sz="2400" dirty="0"/>
              <a:t>Evidence meeting the PCF at End of First Year level</a:t>
            </a:r>
          </a:p>
          <a:p>
            <a:pPr>
              <a:buFont typeface="Courier New" panose="02070309020205020404" pitchFamily="49" charset="0"/>
              <a:buChar char="o"/>
            </a:pPr>
            <a:endParaRPr lang="en-GB" sz="2400" dirty="0"/>
          </a:p>
          <a:p>
            <a:pPr>
              <a:buFont typeface="Courier New" panose="02070309020205020404" pitchFamily="49" charset="0"/>
              <a:buChar char="o"/>
            </a:pPr>
            <a:endParaRPr lang="en-GB" sz="2400" dirty="0"/>
          </a:p>
        </p:txBody>
      </p:sp>
    </p:spTree>
    <p:extLst>
      <p:ext uri="{BB962C8B-B14F-4D97-AF65-F5344CB8AC3E}">
        <p14:creationId xmlns:p14="http://schemas.microsoft.com/office/powerpoint/2010/main" val="381699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98D2-D1E5-231D-7648-DDBE416D4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EB1B4-E844-201C-D870-9ADCC2D7EC4F}"/>
              </a:ext>
            </a:extLst>
          </p:cNvPr>
          <p:cNvSpPr>
            <a:spLocks noGrp="1"/>
          </p:cNvSpPr>
          <p:nvPr>
            <p:ph type="title"/>
          </p:nvPr>
        </p:nvSpPr>
        <p:spPr/>
        <p:txBody>
          <a:bodyPr/>
          <a:lstStyle/>
          <a:p>
            <a:pPr algn="ctr"/>
            <a:br>
              <a:rPr lang="en-US" dirty="0"/>
            </a:br>
            <a:endParaRPr lang="en-GB" dirty="0"/>
          </a:p>
        </p:txBody>
      </p:sp>
      <p:sp>
        <p:nvSpPr>
          <p:cNvPr id="6" name="Rectangle: Rounded Corners 5">
            <a:extLst>
              <a:ext uri="{FF2B5EF4-FFF2-40B4-BE49-F238E27FC236}">
                <a16:creationId xmlns:a16="http://schemas.microsoft.com/office/drawing/2014/main" id="{A3E597AF-6297-8CAC-767E-4F93AF3C3490}"/>
              </a:ext>
            </a:extLst>
          </p:cNvPr>
          <p:cNvSpPr/>
          <p:nvPr/>
        </p:nvSpPr>
        <p:spPr>
          <a:xfrm>
            <a:off x="597877" y="706315"/>
            <a:ext cx="5240215" cy="544536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PCF 6 – Critical Reflection and Analysis - Apply critical reflection and analysis to inform and provide a rationale for professional decision-making. </a:t>
            </a:r>
            <a:r>
              <a:rPr lang="en-GB" dirty="0">
                <a:solidFill>
                  <a:schemeClr val="tx1"/>
                </a:solidFill>
              </a:rPr>
              <a:t>Social workers critically reflect on their practice, use analysis, apply professional judgement and reasoned discernment. We identify, evaluate and integrate multiple sources of knowledge and evidence. We continuously evaluate our impact and benefit to service users. We use supervision and other support to reflect on our work and sustain our practice and wellbeing. We apply our critical reflective skills to the context and conditions under which we practise. Our reflection enables us to challenge ourselves and others, and maintain our professional curiosity, creativity and self-awareness.</a:t>
            </a:r>
          </a:p>
        </p:txBody>
      </p:sp>
      <p:sp>
        <p:nvSpPr>
          <p:cNvPr id="7" name="Rectangle: Rounded Corners 6">
            <a:extLst>
              <a:ext uri="{FF2B5EF4-FFF2-40B4-BE49-F238E27FC236}">
                <a16:creationId xmlns:a16="http://schemas.microsoft.com/office/drawing/2014/main" id="{6C161FAF-DF28-F77D-1D21-AFD39BC8D9C7}"/>
              </a:ext>
            </a:extLst>
          </p:cNvPr>
          <p:cNvSpPr/>
          <p:nvPr/>
        </p:nvSpPr>
        <p:spPr>
          <a:xfrm>
            <a:off x="6213650" y="530889"/>
            <a:ext cx="4677505" cy="544536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KSS/PQS 8 – Critical Reflection &amp; Analysis </a:t>
            </a:r>
            <a:r>
              <a:rPr lang="en-GB" dirty="0">
                <a:solidFill>
                  <a:schemeClr val="tx1"/>
                </a:solidFill>
              </a:rPr>
              <a:t>Social workers should have a critical understanding of the difference between theory, research, evidence and expertise and the role of professional judgements and decisions needed to support, empower and protect PWLE. They should apply imagination, creativity and curiosity to working in partnership with individuals and their carers, acknowledging the centrality of people’s own expertise about their experience and needs.</a:t>
            </a:r>
          </a:p>
        </p:txBody>
      </p:sp>
    </p:spTree>
    <p:extLst>
      <p:ext uri="{BB962C8B-B14F-4D97-AF65-F5344CB8AC3E}">
        <p14:creationId xmlns:p14="http://schemas.microsoft.com/office/powerpoint/2010/main" val="412018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681</TotalTime>
  <Words>4480</Words>
  <Application>Microsoft Office PowerPoint</Application>
  <PresentationFormat>Widescreen</PresentationFormat>
  <Paragraphs>368</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Aptos Black</vt:lpstr>
      <vt:lpstr>Aptos Display</vt:lpstr>
      <vt:lpstr>Arial</vt:lpstr>
      <vt:lpstr>Calibri</vt:lpstr>
      <vt:lpstr>Courier New</vt:lpstr>
      <vt:lpstr>DIN Next LT W01 Regular</vt:lpstr>
      <vt:lpstr>Roboto</vt:lpstr>
      <vt:lpstr>Wingdings</vt:lpstr>
      <vt:lpstr>Office Theme</vt:lpstr>
      <vt:lpstr>Salford Adults ASYE   Portfolio Requirements  &amp; Reflective Practice   Monday 16th March 2026</vt:lpstr>
      <vt:lpstr>Housekeeping </vt:lpstr>
      <vt:lpstr>Agenda</vt:lpstr>
      <vt:lpstr>What is World Social Work Day? </vt:lpstr>
      <vt:lpstr>Who is World Social Work Day for?</vt:lpstr>
      <vt:lpstr>WSWD 2026 Theme – Harambee </vt:lpstr>
      <vt:lpstr>PowerPoint Presentation</vt:lpstr>
      <vt:lpstr>ASYE - Critically Reflective Practice  </vt:lpstr>
      <vt:lpstr> </vt:lpstr>
      <vt:lpstr>ASYE - Critically Reflective Practice</vt:lpstr>
      <vt:lpstr>The journey from reflection towards reflexivity - YouTube</vt:lpstr>
      <vt:lpstr>Reflective Models – Lets take a look…. </vt:lpstr>
      <vt:lpstr>PowerPoint Presentation</vt:lpstr>
      <vt:lpstr>ASYE – Use of Social Graces for AOP</vt:lpstr>
      <vt:lpstr>Visible-Invisible &amp; Voiced-Unvoiced</vt:lpstr>
      <vt:lpstr>Using Social Graces</vt:lpstr>
      <vt:lpstr>ASYE – Portfolio Requirements</vt:lpstr>
      <vt:lpstr>PowerPoint Presentation</vt:lpstr>
      <vt:lpstr>Personal Development Plans</vt:lpstr>
      <vt:lpstr>Direct Observations</vt:lpstr>
      <vt:lpstr>Verification of Work Product</vt:lpstr>
      <vt:lpstr>Feedback from PWLE &amp; Other Professionals </vt:lpstr>
      <vt:lpstr>What underpins and informs SW Practice</vt:lpstr>
      <vt:lpstr>Theories, Models, Methods and Approaches</vt:lpstr>
      <vt:lpstr>Critical Reflective Piece </vt:lpstr>
      <vt:lpstr>Critical Reflective Piece</vt:lpstr>
      <vt:lpstr>Reading &amp; Resources</vt:lpstr>
    </vt:vector>
  </TitlesOfParts>
  <Company>Salford Royal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Shoyley Chowdhury</dc:creator>
  <cp:lastModifiedBy>Shoyley Chowdhury</cp:lastModifiedBy>
  <cp:revision>15</cp:revision>
  <cp:lastPrinted>2026-03-16T11:55:21Z</cp:lastPrinted>
  <dcterms:created xsi:type="dcterms:W3CDTF">2026-03-15T14:39:54Z</dcterms:created>
  <dcterms:modified xsi:type="dcterms:W3CDTF">2026-03-19T09:57:23Z</dcterms:modified>
</cp:coreProperties>
</file>