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54"/>
  </p:notesMasterIdLst>
  <p:handoutMasterIdLst>
    <p:handoutMasterId r:id="rId55"/>
  </p:handoutMasterIdLst>
  <p:sldIdLst>
    <p:sldId id="257" r:id="rId5"/>
    <p:sldId id="296" r:id="rId6"/>
    <p:sldId id="258" r:id="rId7"/>
    <p:sldId id="260" r:id="rId8"/>
    <p:sldId id="311" r:id="rId9"/>
    <p:sldId id="261" r:id="rId10"/>
    <p:sldId id="271" r:id="rId11"/>
    <p:sldId id="263" r:id="rId12"/>
    <p:sldId id="264" r:id="rId13"/>
    <p:sldId id="266" r:id="rId14"/>
    <p:sldId id="268" r:id="rId15"/>
    <p:sldId id="334" r:id="rId16"/>
    <p:sldId id="265" r:id="rId17"/>
    <p:sldId id="330" r:id="rId18"/>
    <p:sldId id="335" r:id="rId19"/>
    <p:sldId id="324" r:id="rId20"/>
    <p:sldId id="313" r:id="rId21"/>
    <p:sldId id="303" r:id="rId22"/>
    <p:sldId id="306" r:id="rId23"/>
    <p:sldId id="312" r:id="rId24"/>
    <p:sldId id="269" r:id="rId25"/>
    <p:sldId id="267" r:id="rId26"/>
    <p:sldId id="270" r:id="rId27"/>
    <p:sldId id="336" r:id="rId28"/>
    <p:sldId id="274" r:id="rId29"/>
    <p:sldId id="319" r:id="rId30"/>
    <p:sldId id="300" r:id="rId31"/>
    <p:sldId id="301" r:id="rId32"/>
    <p:sldId id="327" r:id="rId33"/>
    <p:sldId id="315" r:id="rId34"/>
    <p:sldId id="317" r:id="rId35"/>
    <p:sldId id="275" r:id="rId36"/>
    <p:sldId id="276" r:id="rId37"/>
    <p:sldId id="310" r:id="rId38"/>
    <p:sldId id="279" r:id="rId39"/>
    <p:sldId id="289" r:id="rId40"/>
    <p:sldId id="305" r:id="rId41"/>
    <p:sldId id="309" r:id="rId42"/>
    <p:sldId id="331" r:id="rId43"/>
    <p:sldId id="308" r:id="rId44"/>
    <p:sldId id="304" r:id="rId45"/>
    <p:sldId id="302" r:id="rId46"/>
    <p:sldId id="325" r:id="rId47"/>
    <p:sldId id="280" r:id="rId48"/>
    <p:sldId id="321" r:id="rId49"/>
    <p:sldId id="332" r:id="rId50"/>
    <p:sldId id="281" r:id="rId51"/>
    <p:sldId id="320" r:id="rId52"/>
    <p:sldId id="262" r:id="rId53"/>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DC111C-B092-49B5-A5C2-1DE3295897F5}">
          <p14:sldIdLst>
            <p14:sldId id="257"/>
            <p14:sldId id="296"/>
            <p14:sldId id="258"/>
            <p14:sldId id="260"/>
            <p14:sldId id="311"/>
            <p14:sldId id="261"/>
            <p14:sldId id="271"/>
            <p14:sldId id="263"/>
            <p14:sldId id="264"/>
            <p14:sldId id="266"/>
            <p14:sldId id="268"/>
            <p14:sldId id="334"/>
            <p14:sldId id="265"/>
            <p14:sldId id="330"/>
            <p14:sldId id="335"/>
            <p14:sldId id="324"/>
            <p14:sldId id="313"/>
            <p14:sldId id="303"/>
            <p14:sldId id="306"/>
            <p14:sldId id="312"/>
            <p14:sldId id="269"/>
            <p14:sldId id="267"/>
            <p14:sldId id="270"/>
            <p14:sldId id="336"/>
            <p14:sldId id="274"/>
            <p14:sldId id="319"/>
            <p14:sldId id="300"/>
            <p14:sldId id="301"/>
            <p14:sldId id="327"/>
            <p14:sldId id="315"/>
            <p14:sldId id="317"/>
            <p14:sldId id="275"/>
            <p14:sldId id="276"/>
            <p14:sldId id="310"/>
            <p14:sldId id="279"/>
            <p14:sldId id="289"/>
            <p14:sldId id="305"/>
            <p14:sldId id="309"/>
            <p14:sldId id="331"/>
            <p14:sldId id="308"/>
            <p14:sldId id="304"/>
            <p14:sldId id="302"/>
            <p14:sldId id="325"/>
            <p14:sldId id="280"/>
            <p14:sldId id="321"/>
            <p14:sldId id="332"/>
            <p14:sldId id="281"/>
            <p14:sldId id="320"/>
            <p14:sldId id="26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9A9C9F-CC5A-6B73-1337-8CE57F122A64}" name="Shoyley Chowdhury" initials="SC" userId="S::Shoyley.Chowdhury@srft.nhs.uk::5564663c-9b44-40a8-9ce1-c2d0f561ad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D0F0"/>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60085" autoAdjust="0"/>
  </p:normalViewPr>
  <p:slideViewPr>
    <p:cSldViewPr snapToGrid="0">
      <p:cViewPr varScale="1">
        <p:scale>
          <a:sx n="46" d="100"/>
          <a:sy n="46" d="100"/>
        </p:scale>
        <p:origin x="1258"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1" Type="http://schemas.openxmlformats.org/officeDocument/2006/relationships/hyperlink" Target="https://www.mindinsalford.org.uk/advocacy-home-2/"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mindinsalford.org.uk/advocacy-home-2/"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A128E-F6B4-4B48-BE2F-BCF4BD65D6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EEB301C-453C-4DBE-860B-E70CF991CFD7}">
      <dgm:prSet custT="1"/>
      <dgm:spPr>
        <a:solidFill>
          <a:srgbClr val="66CCFF"/>
        </a:solidFill>
      </dgm:spPr>
      <dgm:t>
        <a:bodyPr/>
        <a:lstStyle/>
        <a:p>
          <a:r>
            <a:rPr lang="en-GB" sz="1600" b="1" dirty="0">
              <a:solidFill>
                <a:schemeClr val="tx1"/>
              </a:solidFill>
              <a:latin typeface="Aptos" panose="020B0004020202020204" pitchFamily="34" charset="0"/>
            </a:rPr>
            <a:t>Section 1 </a:t>
          </a:r>
          <a:r>
            <a:rPr lang="en-GB" sz="1800" dirty="0">
              <a:solidFill>
                <a:schemeClr val="tx1"/>
              </a:solidFill>
              <a:latin typeface="Aptos" panose="020B0004020202020204" pitchFamily="34" charset="0"/>
            </a:rPr>
            <a:t>– </a:t>
          </a:r>
          <a:r>
            <a:rPr lang="en-GB" sz="2000" dirty="0">
              <a:solidFill>
                <a:schemeClr val="tx1"/>
              </a:solidFill>
              <a:latin typeface="Aptos" panose="020B0004020202020204" pitchFamily="34" charset="0"/>
            </a:rPr>
            <a:t>Well-being</a:t>
          </a:r>
          <a:r>
            <a:rPr lang="en-GB" sz="1800" dirty="0">
              <a:solidFill>
                <a:schemeClr val="tx1"/>
              </a:solidFill>
              <a:latin typeface="Aptos" panose="020B0004020202020204" pitchFamily="34" charset="0"/>
            </a:rPr>
            <a:t> </a:t>
          </a:r>
          <a:endParaRPr lang="en-US" sz="1800" dirty="0">
            <a:solidFill>
              <a:schemeClr val="tx1"/>
            </a:solidFill>
            <a:latin typeface="Aptos" panose="020B0004020202020204" pitchFamily="34" charset="0"/>
          </a:endParaRPr>
        </a:p>
      </dgm:t>
    </dgm:pt>
    <dgm:pt modelId="{EA4D4FB6-8237-49F7-AF28-266E53C975D5}" type="parTrans" cxnId="{B7C451D7-F7A1-42C2-A11A-78DB09D5FC70}">
      <dgm:prSet/>
      <dgm:spPr/>
      <dgm:t>
        <a:bodyPr/>
        <a:lstStyle/>
        <a:p>
          <a:endParaRPr lang="en-US"/>
        </a:p>
      </dgm:t>
    </dgm:pt>
    <dgm:pt modelId="{CCD36F95-455E-45B9-8361-8532E7FE7257}" type="sibTrans" cxnId="{B7C451D7-F7A1-42C2-A11A-78DB09D5FC70}">
      <dgm:prSet/>
      <dgm:spPr/>
      <dgm:t>
        <a:bodyPr/>
        <a:lstStyle/>
        <a:p>
          <a:endParaRPr lang="en-US"/>
        </a:p>
      </dgm:t>
    </dgm:pt>
    <dgm:pt modelId="{2E992A47-1379-406D-BA05-294AD0192A8D}">
      <dgm:prSet/>
      <dgm:spPr>
        <a:solidFill>
          <a:schemeClr val="accent2">
            <a:lumMod val="20000"/>
            <a:lumOff val="80000"/>
          </a:schemeClr>
        </a:solidFill>
      </dgm:spPr>
      <dgm:t>
        <a:bodyPr/>
        <a:lstStyle/>
        <a:p>
          <a:r>
            <a:rPr lang="en-GB" b="1" dirty="0">
              <a:solidFill>
                <a:schemeClr val="tx1"/>
              </a:solidFill>
              <a:latin typeface="Aptos" panose="020B0004020202020204" pitchFamily="34" charset="0"/>
            </a:rPr>
            <a:t>Section 2 </a:t>
          </a:r>
          <a:r>
            <a:rPr lang="en-GB" dirty="0">
              <a:solidFill>
                <a:schemeClr val="tx1"/>
              </a:solidFill>
              <a:latin typeface="Aptos" panose="020B0004020202020204" pitchFamily="34" charset="0"/>
            </a:rPr>
            <a:t>– Prevent, Reduce or Delay</a:t>
          </a:r>
          <a:endParaRPr lang="en-US" dirty="0">
            <a:solidFill>
              <a:schemeClr val="tx1"/>
            </a:solidFill>
            <a:latin typeface="Aptos" panose="020B0004020202020204" pitchFamily="34" charset="0"/>
          </a:endParaRPr>
        </a:p>
      </dgm:t>
    </dgm:pt>
    <dgm:pt modelId="{EC31DB9B-7184-45F3-A6A3-2F64607A4660}" type="parTrans" cxnId="{8CC08898-0F69-4BB8-AA89-4AC15B45A10C}">
      <dgm:prSet/>
      <dgm:spPr/>
      <dgm:t>
        <a:bodyPr/>
        <a:lstStyle/>
        <a:p>
          <a:endParaRPr lang="en-US"/>
        </a:p>
      </dgm:t>
    </dgm:pt>
    <dgm:pt modelId="{8A5C9269-9954-4D09-ABEA-38CE8AA178A7}" type="sibTrans" cxnId="{8CC08898-0F69-4BB8-AA89-4AC15B45A10C}">
      <dgm:prSet/>
      <dgm:spPr/>
      <dgm:t>
        <a:bodyPr/>
        <a:lstStyle/>
        <a:p>
          <a:endParaRPr lang="en-US"/>
        </a:p>
      </dgm:t>
    </dgm:pt>
    <dgm:pt modelId="{454D411F-C33E-40FE-A95C-DC03610814D0}">
      <dgm:prSet/>
      <dgm:spPr>
        <a:solidFill>
          <a:schemeClr val="accent6">
            <a:lumMod val="20000"/>
            <a:lumOff val="80000"/>
          </a:schemeClr>
        </a:solidFill>
      </dgm:spPr>
      <dgm:t>
        <a:bodyPr/>
        <a:lstStyle/>
        <a:p>
          <a:r>
            <a:rPr lang="en-GB" b="1" dirty="0">
              <a:solidFill>
                <a:schemeClr val="tx1"/>
              </a:solidFill>
              <a:latin typeface="Aptos" panose="020B0004020202020204" pitchFamily="34" charset="0"/>
            </a:rPr>
            <a:t>Section 9 </a:t>
          </a:r>
          <a:r>
            <a:rPr lang="en-GB" dirty="0">
              <a:solidFill>
                <a:schemeClr val="tx1"/>
              </a:solidFill>
              <a:latin typeface="Aptos" panose="020B0004020202020204" pitchFamily="34" charset="0"/>
            </a:rPr>
            <a:t>– Needs Assessment  </a:t>
          </a:r>
          <a:endParaRPr lang="en-US" dirty="0">
            <a:solidFill>
              <a:schemeClr val="tx1"/>
            </a:solidFill>
            <a:latin typeface="Aptos" panose="020B0004020202020204" pitchFamily="34" charset="0"/>
          </a:endParaRPr>
        </a:p>
      </dgm:t>
    </dgm:pt>
    <dgm:pt modelId="{2FF987F5-460A-4BB8-9A4A-B21624B5C9D9}" type="parTrans" cxnId="{034E7DBA-DCC9-4F36-B8C6-CB36B68665D6}">
      <dgm:prSet/>
      <dgm:spPr/>
      <dgm:t>
        <a:bodyPr/>
        <a:lstStyle/>
        <a:p>
          <a:endParaRPr lang="en-US"/>
        </a:p>
      </dgm:t>
    </dgm:pt>
    <dgm:pt modelId="{B962367D-7DC0-4A1B-A055-A3FAF2A04868}" type="sibTrans" cxnId="{034E7DBA-DCC9-4F36-B8C6-CB36B68665D6}">
      <dgm:prSet/>
      <dgm:spPr/>
      <dgm:t>
        <a:bodyPr/>
        <a:lstStyle/>
        <a:p>
          <a:endParaRPr lang="en-US"/>
        </a:p>
      </dgm:t>
    </dgm:pt>
    <dgm:pt modelId="{EB3E7672-3E1A-47FC-99B9-F4382E7B432E}">
      <dgm:prSet/>
      <dgm:spPr>
        <a:solidFill>
          <a:srgbClr val="CCCCFF"/>
        </a:solidFill>
      </dgm:spPr>
      <dgm:t>
        <a:bodyPr/>
        <a:lstStyle/>
        <a:p>
          <a:r>
            <a:rPr lang="en-GB" b="1" dirty="0">
              <a:solidFill>
                <a:schemeClr val="tx1"/>
              </a:solidFill>
              <a:latin typeface="Aptos" panose="020B0004020202020204" pitchFamily="34" charset="0"/>
            </a:rPr>
            <a:t>Section 68 </a:t>
          </a:r>
          <a:r>
            <a:rPr lang="en-GB" dirty="0">
              <a:solidFill>
                <a:schemeClr val="tx1"/>
              </a:solidFill>
              <a:latin typeface="Aptos" panose="020B0004020202020204" pitchFamily="34" charset="0"/>
            </a:rPr>
            <a:t>- Independent Advocacy (Safeguarding enquiries / reviews)</a:t>
          </a:r>
          <a:r>
            <a:rPr lang="en-GB" dirty="0">
              <a:latin typeface="Aptos" panose="020B0004020202020204" pitchFamily="34" charset="0"/>
              <a:hlinkClick xmlns:r="http://schemas.openxmlformats.org/officeDocument/2006/relationships" r:id="rId1"/>
            </a:rPr>
            <a:t> Advocacy - Mind In Salford Mind In Salford</a:t>
          </a:r>
          <a:r>
            <a:rPr lang="en-GB" dirty="0">
              <a:latin typeface="Aptos" panose="020B0004020202020204" pitchFamily="34" charset="0"/>
            </a:rPr>
            <a:t> </a:t>
          </a:r>
          <a:endParaRPr lang="en-US" dirty="0">
            <a:solidFill>
              <a:schemeClr val="tx1"/>
            </a:solidFill>
            <a:latin typeface="Aptos" panose="020B0004020202020204" pitchFamily="34" charset="0"/>
          </a:endParaRPr>
        </a:p>
      </dgm:t>
    </dgm:pt>
    <dgm:pt modelId="{043A7C1E-55D0-42C7-8189-6A77DAE1FFE7}" type="parTrans" cxnId="{3D2C30A5-8442-4F1E-ABC2-6A54E93EA9A3}">
      <dgm:prSet/>
      <dgm:spPr/>
      <dgm:t>
        <a:bodyPr/>
        <a:lstStyle/>
        <a:p>
          <a:endParaRPr lang="en-US"/>
        </a:p>
      </dgm:t>
    </dgm:pt>
    <dgm:pt modelId="{DDCBCB52-544E-4495-9550-89811A45655A}" type="sibTrans" cxnId="{3D2C30A5-8442-4F1E-ABC2-6A54E93EA9A3}">
      <dgm:prSet/>
      <dgm:spPr/>
      <dgm:t>
        <a:bodyPr/>
        <a:lstStyle/>
        <a:p>
          <a:endParaRPr lang="en-US"/>
        </a:p>
      </dgm:t>
    </dgm:pt>
    <dgm:pt modelId="{DD1219DA-10C5-4978-83A2-484DCBB988FA}">
      <dgm:prSet/>
      <dgm:spPr>
        <a:solidFill>
          <a:schemeClr val="accent4">
            <a:lumMod val="20000"/>
            <a:lumOff val="80000"/>
          </a:schemeClr>
        </a:solidFill>
      </dgm:spPr>
      <dgm:t>
        <a:bodyPr/>
        <a:lstStyle/>
        <a:p>
          <a:r>
            <a:rPr lang="en-GB" b="1" dirty="0">
              <a:solidFill>
                <a:schemeClr val="tx1"/>
              </a:solidFill>
              <a:latin typeface="Aptos" panose="020B0004020202020204" pitchFamily="34" charset="0"/>
            </a:rPr>
            <a:t>Section 11 </a:t>
          </a:r>
          <a:r>
            <a:rPr lang="en-GB" dirty="0">
              <a:solidFill>
                <a:schemeClr val="tx1"/>
              </a:solidFill>
              <a:latin typeface="Aptos" panose="020B0004020202020204" pitchFamily="34" charset="0"/>
            </a:rPr>
            <a:t>- Refusal of Assessment </a:t>
          </a:r>
          <a:endParaRPr lang="en-US" dirty="0">
            <a:solidFill>
              <a:schemeClr val="tx1"/>
            </a:solidFill>
            <a:latin typeface="Aptos" panose="020B0004020202020204" pitchFamily="34" charset="0"/>
          </a:endParaRPr>
        </a:p>
      </dgm:t>
    </dgm:pt>
    <dgm:pt modelId="{5991F172-2449-4DD8-B186-3EFAB4C55F95}" type="parTrans" cxnId="{1ADF1E30-5AA3-4915-B0C4-B15DBB2926F5}">
      <dgm:prSet/>
      <dgm:spPr/>
      <dgm:t>
        <a:bodyPr/>
        <a:lstStyle/>
        <a:p>
          <a:endParaRPr lang="en-GB"/>
        </a:p>
      </dgm:t>
    </dgm:pt>
    <dgm:pt modelId="{01439AC6-721D-4B3D-9ABE-A310120DB941}" type="sibTrans" cxnId="{1ADF1E30-5AA3-4915-B0C4-B15DBB2926F5}">
      <dgm:prSet/>
      <dgm:spPr/>
      <dgm:t>
        <a:bodyPr/>
        <a:lstStyle/>
        <a:p>
          <a:endParaRPr lang="en-GB"/>
        </a:p>
      </dgm:t>
    </dgm:pt>
    <dgm:pt modelId="{ADFC6B5E-B944-4646-BB93-35FDFE142138}" type="pres">
      <dgm:prSet presAssocID="{8B1A128E-F6B4-4B48-BE2F-BCF4BD65D6C6}" presName="linear" presStyleCnt="0">
        <dgm:presLayoutVars>
          <dgm:animLvl val="lvl"/>
          <dgm:resizeHandles val="exact"/>
        </dgm:presLayoutVars>
      </dgm:prSet>
      <dgm:spPr/>
    </dgm:pt>
    <dgm:pt modelId="{1C62B8BC-2D9D-4074-9E12-3197F61E1FB2}" type="pres">
      <dgm:prSet presAssocID="{4EEB301C-453C-4DBE-860B-E70CF991CFD7}" presName="parentText" presStyleLbl="node1" presStyleIdx="0" presStyleCnt="5" custLinFactNeighborX="-539" custLinFactNeighborY="41776">
        <dgm:presLayoutVars>
          <dgm:chMax val="0"/>
          <dgm:bulletEnabled val="1"/>
        </dgm:presLayoutVars>
      </dgm:prSet>
      <dgm:spPr/>
    </dgm:pt>
    <dgm:pt modelId="{219D143D-4DE6-44C5-9779-A8F65DD27647}" type="pres">
      <dgm:prSet presAssocID="{CCD36F95-455E-45B9-8361-8532E7FE7257}" presName="spacer" presStyleCnt="0"/>
      <dgm:spPr/>
    </dgm:pt>
    <dgm:pt modelId="{45BE1781-E25B-4974-B72F-CCC2465B9912}" type="pres">
      <dgm:prSet presAssocID="{2E992A47-1379-406D-BA05-294AD0192A8D}" presName="parentText" presStyleLbl="node1" presStyleIdx="1" presStyleCnt="5" custLinFactNeighborX="2118" custLinFactNeighborY="18899">
        <dgm:presLayoutVars>
          <dgm:chMax val="0"/>
          <dgm:bulletEnabled val="1"/>
        </dgm:presLayoutVars>
      </dgm:prSet>
      <dgm:spPr/>
    </dgm:pt>
    <dgm:pt modelId="{D10308E9-A154-4E59-BB4D-4F13CD9C5928}" type="pres">
      <dgm:prSet presAssocID="{8A5C9269-9954-4D09-ABEA-38CE8AA178A7}" presName="spacer" presStyleCnt="0"/>
      <dgm:spPr/>
    </dgm:pt>
    <dgm:pt modelId="{72622566-472D-4F51-BBDD-90BAFA998111}" type="pres">
      <dgm:prSet presAssocID="{454D411F-C33E-40FE-A95C-DC03610814D0}" presName="parentText" presStyleLbl="node1" presStyleIdx="2" presStyleCnt="5">
        <dgm:presLayoutVars>
          <dgm:chMax val="0"/>
          <dgm:bulletEnabled val="1"/>
        </dgm:presLayoutVars>
      </dgm:prSet>
      <dgm:spPr/>
    </dgm:pt>
    <dgm:pt modelId="{45105227-E923-4843-8DE6-782524304498}" type="pres">
      <dgm:prSet presAssocID="{B962367D-7DC0-4A1B-A055-A3FAF2A04868}" presName="spacer" presStyleCnt="0"/>
      <dgm:spPr/>
    </dgm:pt>
    <dgm:pt modelId="{4E2A2FBC-17C5-4713-AB82-14D0FD5B50FE}" type="pres">
      <dgm:prSet presAssocID="{DD1219DA-10C5-4978-83A2-484DCBB988FA}" presName="parentText" presStyleLbl="node1" presStyleIdx="3" presStyleCnt="5">
        <dgm:presLayoutVars>
          <dgm:chMax val="0"/>
          <dgm:bulletEnabled val="1"/>
        </dgm:presLayoutVars>
      </dgm:prSet>
      <dgm:spPr/>
    </dgm:pt>
    <dgm:pt modelId="{890D5440-6A5D-409E-8BAE-54B7435CF0C7}" type="pres">
      <dgm:prSet presAssocID="{01439AC6-721D-4B3D-9ABE-A310120DB941}" presName="spacer" presStyleCnt="0"/>
      <dgm:spPr/>
    </dgm:pt>
    <dgm:pt modelId="{847B2D36-4BBD-4D7E-93C0-96AAB4642BE4}" type="pres">
      <dgm:prSet presAssocID="{EB3E7672-3E1A-47FC-99B9-F4382E7B432E}" presName="parentText" presStyleLbl="node1" presStyleIdx="4" presStyleCnt="5">
        <dgm:presLayoutVars>
          <dgm:chMax val="0"/>
          <dgm:bulletEnabled val="1"/>
        </dgm:presLayoutVars>
      </dgm:prSet>
      <dgm:spPr/>
    </dgm:pt>
  </dgm:ptLst>
  <dgm:cxnLst>
    <dgm:cxn modelId="{1926D11B-37FB-427C-8902-56F7955625BB}" type="presOf" srcId="{EB3E7672-3E1A-47FC-99B9-F4382E7B432E}" destId="{847B2D36-4BBD-4D7E-93C0-96AAB4642BE4}" srcOrd="0" destOrd="0" presId="urn:microsoft.com/office/officeart/2005/8/layout/vList2"/>
    <dgm:cxn modelId="{1ADF1E30-5AA3-4915-B0C4-B15DBB2926F5}" srcId="{8B1A128E-F6B4-4B48-BE2F-BCF4BD65D6C6}" destId="{DD1219DA-10C5-4978-83A2-484DCBB988FA}" srcOrd="3" destOrd="0" parTransId="{5991F172-2449-4DD8-B186-3EFAB4C55F95}" sibTransId="{01439AC6-721D-4B3D-9ABE-A310120DB941}"/>
    <dgm:cxn modelId="{E3ADC33E-2EC4-409E-879B-93228F13C07D}" type="presOf" srcId="{4EEB301C-453C-4DBE-860B-E70CF991CFD7}" destId="{1C62B8BC-2D9D-4074-9E12-3197F61E1FB2}" srcOrd="0" destOrd="0" presId="urn:microsoft.com/office/officeart/2005/8/layout/vList2"/>
    <dgm:cxn modelId="{961DC65D-C60B-4C70-AF74-C9792278CBE9}" type="presOf" srcId="{DD1219DA-10C5-4978-83A2-484DCBB988FA}" destId="{4E2A2FBC-17C5-4713-AB82-14D0FD5B50FE}" srcOrd="0" destOrd="0" presId="urn:microsoft.com/office/officeart/2005/8/layout/vList2"/>
    <dgm:cxn modelId="{27D04542-FAD2-4AAB-BAA9-0B14C19BA826}" type="presOf" srcId="{2E992A47-1379-406D-BA05-294AD0192A8D}" destId="{45BE1781-E25B-4974-B72F-CCC2465B9912}" srcOrd="0" destOrd="0" presId="urn:microsoft.com/office/officeart/2005/8/layout/vList2"/>
    <dgm:cxn modelId="{B712784D-9564-4915-A2EA-947B42D14641}" type="presOf" srcId="{454D411F-C33E-40FE-A95C-DC03610814D0}" destId="{72622566-472D-4F51-BBDD-90BAFA998111}" srcOrd="0" destOrd="0" presId="urn:microsoft.com/office/officeart/2005/8/layout/vList2"/>
    <dgm:cxn modelId="{8CC08898-0F69-4BB8-AA89-4AC15B45A10C}" srcId="{8B1A128E-F6B4-4B48-BE2F-BCF4BD65D6C6}" destId="{2E992A47-1379-406D-BA05-294AD0192A8D}" srcOrd="1" destOrd="0" parTransId="{EC31DB9B-7184-45F3-A6A3-2F64607A4660}" sibTransId="{8A5C9269-9954-4D09-ABEA-38CE8AA178A7}"/>
    <dgm:cxn modelId="{3D2C30A5-8442-4F1E-ABC2-6A54E93EA9A3}" srcId="{8B1A128E-F6B4-4B48-BE2F-BCF4BD65D6C6}" destId="{EB3E7672-3E1A-47FC-99B9-F4382E7B432E}" srcOrd="4" destOrd="0" parTransId="{043A7C1E-55D0-42C7-8189-6A77DAE1FFE7}" sibTransId="{DDCBCB52-544E-4495-9550-89811A45655A}"/>
    <dgm:cxn modelId="{034E7DBA-DCC9-4F36-B8C6-CB36B68665D6}" srcId="{8B1A128E-F6B4-4B48-BE2F-BCF4BD65D6C6}" destId="{454D411F-C33E-40FE-A95C-DC03610814D0}" srcOrd="2" destOrd="0" parTransId="{2FF987F5-460A-4BB8-9A4A-B21624B5C9D9}" sibTransId="{B962367D-7DC0-4A1B-A055-A3FAF2A04868}"/>
    <dgm:cxn modelId="{8CD1F9C4-E1B7-4AB3-81FF-1613C7A7D05A}" type="presOf" srcId="{8B1A128E-F6B4-4B48-BE2F-BCF4BD65D6C6}" destId="{ADFC6B5E-B944-4646-BB93-35FDFE142138}" srcOrd="0" destOrd="0" presId="urn:microsoft.com/office/officeart/2005/8/layout/vList2"/>
    <dgm:cxn modelId="{B7C451D7-F7A1-42C2-A11A-78DB09D5FC70}" srcId="{8B1A128E-F6B4-4B48-BE2F-BCF4BD65D6C6}" destId="{4EEB301C-453C-4DBE-860B-E70CF991CFD7}" srcOrd="0" destOrd="0" parTransId="{EA4D4FB6-8237-49F7-AF28-266E53C975D5}" sibTransId="{CCD36F95-455E-45B9-8361-8532E7FE7257}"/>
    <dgm:cxn modelId="{B63D451F-C86C-48A6-83D8-213D2761E96C}" type="presParOf" srcId="{ADFC6B5E-B944-4646-BB93-35FDFE142138}" destId="{1C62B8BC-2D9D-4074-9E12-3197F61E1FB2}" srcOrd="0" destOrd="0" presId="urn:microsoft.com/office/officeart/2005/8/layout/vList2"/>
    <dgm:cxn modelId="{1C87551F-1D79-4146-A3C4-37E1199C28B1}" type="presParOf" srcId="{ADFC6B5E-B944-4646-BB93-35FDFE142138}" destId="{219D143D-4DE6-44C5-9779-A8F65DD27647}" srcOrd="1" destOrd="0" presId="urn:microsoft.com/office/officeart/2005/8/layout/vList2"/>
    <dgm:cxn modelId="{C61B6970-206F-468E-BFBF-F66BEFE1046F}" type="presParOf" srcId="{ADFC6B5E-B944-4646-BB93-35FDFE142138}" destId="{45BE1781-E25B-4974-B72F-CCC2465B9912}" srcOrd="2" destOrd="0" presId="urn:microsoft.com/office/officeart/2005/8/layout/vList2"/>
    <dgm:cxn modelId="{BC5D805C-EB64-49D1-9F88-1407E121F4DD}" type="presParOf" srcId="{ADFC6B5E-B944-4646-BB93-35FDFE142138}" destId="{D10308E9-A154-4E59-BB4D-4F13CD9C5928}" srcOrd="3" destOrd="0" presId="urn:microsoft.com/office/officeart/2005/8/layout/vList2"/>
    <dgm:cxn modelId="{9A0215CB-AFCE-4860-B451-02C0B667EB85}" type="presParOf" srcId="{ADFC6B5E-B944-4646-BB93-35FDFE142138}" destId="{72622566-472D-4F51-BBDD-90BAFA998111}" srcOrd="4" destOrd="0" presId="urn:microsoft.com/office/officeart/2005/8/layout/vList2"/>
    <dgm:cxn modelId="{EB7A687B-7D9B-46A5-8DBE-D0597AE68FD7}" type="presParOf" srcId="{ADFC6B5E-B944-4646-BB93-35FDFE142138}" destId="{45105227-E923-4843-8DE6-782524304498}" srcOrd="5" destOrd="0" presId="urn:microsoft.com/office/officeart/2005/8/layout/vList2"/>
    <dgm:cxn modelId="{D70F2F74-FB51-4A52-BA87-17BB87D88C37}" type="presParOf" srcId="{ADFC6B5E-B944-4646-BB93-35FDFE142138}" destId="{4E2A2FBC-17C5-4713-AB82-14D0FD5B50FE}" srcOrd="6" destOrd="0" presId="urn:microsoft.com/office/officeart/2005/8/layout/vList2"/>
    <dgm:cxn modelId="{7F5E74D5-61E6-4213-999D-BD7AE8E5FB59}" type="presParOf" srcId="{ADFC6B5E-B944-4646-BB93-35FDFE142138}" destId="{890D5440-6A5D-409E-8BAE-54B7435CF0C7}" srcOrd="7" destOrd="0" presId="urn:microsoft.com/office/officeart/2005/8/layout/vList2"/>
    <dgm:cxn modelId="{B019A378-7B41-47CF-99E9-D8D4257B1BD6}" type="presParOf" srcId="{ADFC6B5E-B944-4646-BB93-35FDFE142138}" destId="{847B2D36-4BBD-4D7E-93C0-96AAB4642BE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CAB22-97F7-4B4F-85E9-7193DF395ED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5191A46-3802-4CC6-A227-22325D125A5C}">
      <dgm:prSet/>
      <dgm:spPr/>
      <dgm:t>
        <a:bodyPr/>
        <a:lstStyle/>
        <a:p>
          <a:pPr>
            <a:lnSpc>
              <a:spcPct val="100000"/>
            </a:lnSpc>
          </a:pPr>
          <a:r>
            <a:rPr lang="en-GB" dirty="0">
              <a:latin typeface="Aptos" panose="020B0004020202020204" pitchFamily="34" charset="0"/>
              <a:cs typeface="Arial" panose="020B0604020202020204" pitchFamily="34" charset="0"/>
            </a:rPr>
            <a:t>Mental Capacity Act (2005)</a:t>
          </a:r>
          <a:endParaRPr lang="en-US" dirty="0">
            <a:latin typeface="Aptos" panose="020B0004020202020204" pitchFamily="34" charset="0"/>
            <a:cs typeface="Arial" panose="020B0604020202020204" pitchFamily="34" charset="0"/>
          </a:endParaRPr>
        </a:p>
      </dgm:t>
    </dgm:pt>
    <dgm:pt modelId="{BE04F04F-B07D-4571-8187-5D537AC12703}" type="parTrans" cxnId="{3D80AC18-6CA6-46DD-B6E1-F864102C87E8}">
      <dgm:prSet/>
      <dgm:spPr/>
      <dgm:t>
        <a:bodyPr/>
        <a:lstStyle/>
        <a:p>
          <a:endParaRPr lang="en-US"/>
        </a:p>
      </dgm:t>
    </dgm:pt>
    <dgm:pt modelId="{D2557BDF-3D18-49B8-A61C-BBF3D233D29E}" type="sibTrans" cxnId="{3D80AC18-6CA6-46DD-B6E1-F864102C87E8}">
      <dgm:prSet/>
      <dgm:spPr/>
      <dgm:t>
        <a:bodyPr/>
        <a:lstStyle/>
        <a:p>
          <a:pPr>
            <a:lnSpc>
              <a:spcPct val="100000"/>
            </a:lnSpc>
          </a:pPr>
          <a:endParaRPr lang="en-US"/>
        </a:p>
      </dgm:t>
    </dgm:pt>
    <dgm:pt modelId="{B18D7915-D248-4579-8E8E-A36C167A29AE}">
      <dgm:prSet/>
      <dgm:spPr/>
      <dgm:t>
        <a:bodyPr/>
        <a:lstStyle/>
        <a:p>
          <a:pPr>
            <a:lnSpc>
              <a:spcPct val="100000"/>
            </a:lnSpc>
          </a:pPr>
          <a:r>
            <a:rPr lang="en-GB" dirty="0">
              <a:latin typeface="Aptos" panose="020B0004020202020204" pitchFamily="34" charset="0"/>
              <a:cs typeface="Arial" panose="020B0604020202020204" pitchFamily="34" charset="0"/>
            </a:rPr>
            <a:t>Human Rights Act (1998)</a:t>
          </a:r>
          <a:endParaRPr lang="en-US" dirty="0">
            <a:latin typeface="Aptos" panose="020B0004020202020204" pitchFamily="34" charset="0"/>
            <a:cs typeface="Arial" panose="020B0604020202020204" pitchFamily="34" charset="0"/>
          </a:endParaRPr>
        </a:p>
      </dgm:t>
    </dgm:pt>
    <dgm:pt modelId="{20D5CA39-ABD1-41AE-8783-1AE468B40500}" type="parTrans" cxnId="{B3046E6E-696C-4F50-B339-8A0E9593FB80}">
      <dgm:prSet/>
      <dgm:spPr/>
      <dgm:t>
        <a:bodyPr/>
        <a:lstStyle/>
        <a:p>
          <a:endParaRPr lang="en-US"/>
        </a:p>
      </dgm:t>
    </dgm:pt>
    <dgm:pt modelId="{D61350BB-3C3C-4FA4-97FE-7A2C8BB21750}" type="sibTrans" cxnId="{B3046E6E-696C-4F50-B339-8A0E9593FB80}">
      <dgm:prSet/>
      <dgm:spPr/>
      <dgm:t>
        <a:bodyPr/>
        <a:lstStyle/>
        <a:p>
          <a:pPr>
            <a:lnSpc>
              <a:spcPct val="100000"/>
            </a:lnSpc>
          </a:pPr>
          <a:endParaRPr lang="en-US"/>
        </a:p>
      </dgm:t>
    </dgm:pt>
    <dgm:pt modelId="{AFB2EDDA-FE6B-4CA6-B00E-1648E8A51817}">
      <dgm:prSet/>
      <dgm:spPr/>
      <dgm:t>
        <a:bodyPr/>
        <a:lstStyle/>
        <a:p>
          <a:pPr>
            <a:lnSpc>
              <a:spcPct val="100000"/>
            </a:lnSpc>
          </a:pPr>
          <a:r>
            <a:rPr lang="en-GB" dirty="0">
              <a:latin typeface="Aptos" panose="020B0004020202020204" pitchFamily="34" charset="0"/>
              <a:cs typeface="Arial" panose="020B0604020202020204" pitchFamily="34" charset="0"/>
            </a:rPr>
            <a:t>Data Protection Act (2018)</a:t>
          </a:r>
          <a:endParaRPr lang="en-US" dirty="0">
            <a:latin typeface="Aptos" panose="020B0004020202020204" pitchFamily="34" charset="0"/>
            <a:cs typeface="Arial" panose="020B0604020202020204" pitchFamily="34" charset="0"/>
          </a:endParaRPr>
        </a:p>
      </dgm:t>
    </dgm:pt>
    <dgm:pt modelId="{C2B4294B-C050-458C-828E-DF30555D9797}" type="parTrans" cxnId="{CD96D887-15C0-41C7-BB73-BF88AA6EC832}">
      <dgm:prSet/>
      <dgm:spPr/>
      <dgm:t>
        <a:bodyPr/>
        <a:lstStyle/>
        <a:p>
          <a:endParaRPr lang="en-US"/>
        </a:p>
      </dgm:t>
    </dgm:pt>
    <dgm:pt modelId="{766E0215-7D97-4F38-A9A1-691DC941DFB5}" type="sibTrans" cxnId="{CD96D887-15C0-41C7-BB73-BF88AA6EC832}">
      <dgm:prSet/>
      <dgm:spPr/>
      <dgm:t>
        <a:bodyPr/>
        <a:lstStyle/>
        <a:p>
          <a:pPr>
            <a:lnSpc>
              <a:spcPct val="100000"/>
            </a:lnSpc>
          </a:pPr>
          <a:endParaRPr lang="en-US"/>
        </a:p>
      </dgm:t>
    </dgm:pt>
    <dgm:pt modelId="{811B95DB-6138-4BBD-9857-F5539E95B3A2}">
      <dgm:prSet/>
      <dgm:spPr/>
      <dgm:t>
        <a:bodyPr/>
        <a:lstStyle/>
        <a:p>
          <a:pPr>
            <a:lnSpc>
              <a:spcPct val="100000"/>
            </a:lnSpc>
          </a:pPr>
          <a:r>
            <a:rPr lang="en-GB" dirty="0">
              <a:latin typeface="Aptos" panose="020B0004020202020204" pitchFamily="34" charset="0"/>
              <a:cs typeface="Arial" panose="020B0604020202020204" pitchFamily="34" charset="0"/>
            </a:rPr>
            <a:t>Equality Act (2010)</a:t>
          </a:r>
          <a:endParaRPr lang="en-US" dirty="0">
            <a:latin typeface="Aptos" panose="020B0004020202020204" pitchFamily="34" charset="0"/>
            <a:cs typeface="Arial" panose="020B0604020202020204" pitchFamily="34" charset="0"/>
          </a:endParaRPr>
        </a:p>
      </dgm:t>
    </dgm:pt>
    <dgm:pt modelId="{32567237-49B0-475C-A80F-72286281B07C}" type="parTrans" cxnId="{314D7812-1EF1-4D5E-B843-2FF204F0C42C}">
      <dgm:prSet/>
      <dgm:spPr/>
      <dgm:t>
        <a:bodyPr/>
        <a:lstStyle/>
        <a:p>
          <a:endParaRPr lang="en-US"/>
        </a:p>
      </dgm:t>
    </dgm:pt>
    <dgm:pt modelId="{AE10A20F-C1FC-4B37-BD25-1A8CE2557F46}" type="sibTrans" cxnId="{314D7812-1EF1-4D5E-B843-2FF204F0C42C}">
      <dgm:prSet/>
      <dgm:spPr/>
      <dgm:t>
        <a:bodyPr/>
        <a:lstStyle/>
        <a:p>
          <a:endParaRPr lang="en-US"/>
        </a:p>
      </dgm:t>
    </dgm:pt>
    <dgm:pt modelId="{9F27DF77-6EDD-4A7A-A096-07E320AC6BEE}" type="pres">
      <dgm:prSet presAssocID="{FF8CAB22-97F7-4B4F-85E9-7193DF395ED3}" presName="hierChild1" presStyleCnt="0">
        <dgm:presLayoutVars>
          <dgm:chPref val="1"/>
          <dgm:dir/>
          <dgm:animOne val="branch"/>
          <dgm:animLvl val="lvl"/>
          <dgm:resizeHandles/>
        </dgm:presLayoutVars>
      </dgm:prSet>
      <dgm:spPr/>
    </dgm:pt>
    <dgm:pt modelId="{A2A020C9-60DE-455C-AFCC-A406E586C421}" type="pres">
      <dgm:prSet presAssocID="{15191A46-3802-4CC6-A227-22325D125A5C}" presName="hierRoot1" presStyleCnt="0"/>
      <dgm:spPr/>
    </dgm:pt>
    <dgm:pt modelId="{163F738E-4E13-497A-9181-502305A1017C}" type="pres">
      <dgm:prSet presAssocID="{15191A46-3802-4CC6-A227-22325D125A5C}" presName="composite" presStyleCnt="0"/>
      <dgm:spPr/>
    </dgm:pt>
    <dgm:pt modelId="{1206A527-935C-49C9-B540-F2B5F9AB2883}" type="pres">
      <dgm:prSet presAssocID="{15191A46-3802-4CC6-A227-22325D125A5C}" presName="background" presStyleLbl="node0" presStyleIdx="0" presStyleCnt="4"/>
      <dgm:spPr/>
    </dgm:pt>
    <dgm:pt modelId="{64EE55F9-0074-4B8B-97C2-17C26F39EB47}" type="pres">
      <dgm:prSet presAssocID="{15191A46-3802-4CC6-A227-22325D125A5C}" presName="text" presStyleLbl="fgAcc0" presStyleIdx="0" presStyleCnt="4">
        <dgm:presLayoutVars>
          <dgm:chPref val="3"/>
        </dgm:presLayoutVars>
      </dgm:prSet>
      <dgm:spPr/>
    </dgm:pt>
    <dgm:pt modelId="{372314FD-214C-4D23-A987-B25896C909BE}" type="pres">
      <dgm:prSet presAssocID="{15191A46-3802-4CC6-A227-22325D125A5C}" presName="hierChild2" presStyleCnt="0"/>
      <dgm:spPr/>
    </dgm:pt>
    <dgm:pt modelId="{5F200516-4F3F-4760-B630-64C702534FC2}" type="pres">
      <dgm:prSet presAssocID="{B18D7915-D248-4579-8E8E-A36C167A29AE}" presName="hierRoot1" presStyleCnt="0"/>
      <dgm:spPr/>
    </dgm:pt>
    <dgm:pt modelId="{8B5EB753-EB35-44B9-A205-F40226BF42AC}" type="pres">
      <dgm:prSet presAssocID="{B18D7915-D248-4579-8E8E-A36C167A29AE}" presName="composite" presStyleCnt="0"/>
      <dgm:spPr/>
    </dgm:pt>
    <dgm:pt modelId="{1487E32C-BF56-47BC-8B91-F9B887F1B2DF}" type="pres">
      <dgm:prSet presAssocID="{B18D7915-D248-4579-8E8E-A36C167A29AE}" presName="background" presStyleLbl="node0" presStyleIdx="1" presStyleCnt="4"/>
      <dgm:spPr/>
    </dgm:pt>
    <dgm:pt modelId="{6C6D7FA0-AF6D-4876-8D95-41D10561EE4C}" type="pres">
      <dgm:prSet presAssocID="{B18D7915-D248-4579-8E8E-A36C167A29AE}" presName="text" presStyleLbl="fgAcc0" presStyleIdx="1" presStyleCnt="4">
        <dgm:presLayoutVars>
          <dgm:chPref val="3"/>
        </dgm:presLayoutVars>
      </dgm:prSet>
      <dgm:spPr/>
    </dgm:pt>
    <dgm:pt modelId="{8536BE4C-3065-49F1-87E1-9E2AC40B82DA}" type="pres">
      <dgm:prSet presAssocID="{B18D7915-D248-4579-8E8E-A36C167A29AE}" presName="hierChild2" presStyleCnt="0"/>
      <dgm:spPr/>
    </dgm:pt>
    <dgm:pt modelId="{7C0BC48E-1D71-4FD6-8CF7-BDEF6C4C1C7F}" type="pres">
      <dgm:prSet presAssocID="{AFB2EDDA-FE6B-4CA6-B00E-1648E8A51817}" presName="hierRoot1" presStyleCnt="0"/>
      <dgm:spPr/>
    </dgm:pt>
    <dgm:pt modelId="{6864C83B-CFA6-4402-9E8A-9913CDB8770C}" type="pres">
      <dgm:prSet presAssocID="{AFB2EDDA-FE6B-4CA6-B00E-1648E8A51817}" presName="composite" presStyleCnt="0"/>
      <dgm:spPr/>
    </dgm:pt>
    <dgm:pt modelId="{6B56DF3D-B77E-4D48-98C7-B690EABE6F83}" type="pres">
      <dgm:prSet presAssocID="{AFB2EDDA-FE6B-4CA6-B00E-1648E8A51817}" presName="background" presStyleLbl="node0" presStyleIdx="2" presStyleCnt="4"/>
      <dgm:spPr/>
    </dgm:pt>
    <dgm:pt modelId="{E5CD1D85-5E10-4D6E-B74D-A5BCD8301821}" type="pres">
      <dgm:prSet presAssocID="{AFB2EDDA-FE6B-4CA6-B00E-1648E8A51817}" presName="text" presStyleLbl="fgAcc0" presStyleIdx="2" presStyleCnt="4">
        <dgm:presLayoutVars>
          <dgm:chPref val="3"/>
        </dgm:presLayoutVars>
      </dgm:prSet>
      <dgm:spPr/>
    </dgm:pt>
    <dgm:pt modelId="{BA14AD6B-F459-49B6-976E-977D9B1FF5C1}" type="pres">
      <dgm:prSet presAssocID="{AFB2EDDA-FE6B-4CA6-B00E-1648E8A51817}" presName="hierChild2" presStyleCnt="0"/>
      <dgm:spPr/>
    </dgm:pt>
    <dgm:pt modelId="{6C2BC295-6019-4902-9896-2791155CC1E5}" type="pres">
      <dgm:prSet presAssocID="{811B95DB-6138-4BBD-9857-F5539E95B3A2}" presName="hierRoot1" presStyleCnt="0"/>
      <dgm:spPr/>
    </dgm:pt>
    <dgm:pt modelId="{728C70A2-DDE7-4A71-B9A5-244E655F6049}" type="pres">
      <dgm:prSet presAssocID="{811B95DB-6138-4BBD-9857-F5539E95B3A2}" presName="composite" presStyleCnt="0"/>
      <dgm:spPr/>
    </dgm:pt>
    <dgm:pt modelId="{C0B2405D-9A50-414F-8057-1F4C69A52B09}" type="pres">
      <dgm:prSet presAssocID="{811B95DB-6138-4BBD-9857-F5539E95B3A2}" presName="background" presStyleLbl="node0" presStyleIdx="3" presStyleCnt="4"/>
      <dgm:spPr/>
    </dgm:pt>
    <dgm:pt modelId="{F823CAC9-B407-4C7C-983A-03A9E017F3F4}" type="pres">
      <dgm:prSet presAssocID="{811B95DB-6138-4BBD-9857-F5539E95B3A2}" presName="text" presStyleLbl="fgAcc0" presStyleIdx="3" presStyleCnt="4">
        <dgm:presLayoutVars>
          <dgm:chPref val="3"/>
        </dgm:presLayoutVars>
      </dgm:prSet>
      <dgm:spPr/>
    </dgm:pt>
    <dgm:pt modelId="{A287F75C-D9E4-4CC0-B5F5-82A2A7AE43FD}" type="pres">
      <dgm:prSet presAssocID="{811B95DB-6138-4BBD-9857-F5539E95B3A2}" presName="hierChild2" presStyleCnt="0"/>
      <dgm:spPr/>
    </dgm:pt>
  </dgm:ptLst>
  <dgm:cxnLst>
    <dgm:cxn modelId="{3506D609-5142-4DDF-9FFB-ACBCC7387212}" type="presOf" srcId="{AFB2EDDA-FE6B-4CA6-B00E-1648E8A51817}" destId="{E5CD1D85-5E10-4D6E-B74D-A5BCD8301821}" srcOrd="0" destOrd="0" presId="urn:microsoft.com/office/officeart/2005/8/layout/hierarchy1"/>
    <dgm:cxn modelId="{314D7812-1EF1-4D5E-B843-2FF204F0C42C}" srcId="{FF8CAB22-97F7-4B4F-85E9-7193DF395ED3}" destId="{811B95DB-6138-4BBD-9857-F5539E95B3A2}" srcOrd="3" destOrd="0" parTransId="{32567237-49B0-475C-A80F-72286281B07C}" sibTransId="{AE10A20F-C1FC-4B37-BD25-1A8CE2557F46}"/>
    <dgm:cxn modelId="{3D80AC18-6CA6-46DD-B6E1-F864102C87E8}" srcId="{FF8CAB22-97F7-4B4F-85E9-7193DF395ED3}" destId="{15191A46-3802-4CC6-A227-22325D125A5C}" srcOrd="0" destOrd="0" parTransId="{BE04F04F-B07D-4571-8187-5D537AC12703}" sibTransId="{D2557BDF-3D18-49B8-A61C-BBF3D233D29E}"/>
    <dgm:cxn modelId="{E7AC642D-8ED9-433B-AF26-5386DC61B7DF}" type="presOf" srcId="{811B95DB-6138-4BBD-9857-F5539E95B3A2}" destId="{F823CAC9-B407-4C7C-983A-03A9E017F3F4}" srcOrd="0" destOrd="0" presId="urn:microsoft.com/office/officeart/2005/8/layout/hierarchy1"/>
    <dgm:cxn modelId="{4EDCB95E-E16F-4E61-A2AF-AE3B50A3B216}" type="presOf" srcId="{FF8CAB22-97F7-4B4F-85E9-7193DF395ED3}" destId="{9F27DF77-6EDD-4A7A-A096-07E320AC6BEE}" srcOrd="0" destOrd="0" presId="urn:microsoft.com/office/officeart/2005/8/layout/hierarchy1"/>
    <dgm:cxn modelId="{B3046E6E-696C-4F50-B339-8A0E9593FB80}" srcId="{FF8CAB22-97F7-4B4F-85E9-7193DF395ED3}" destId="{B18D7915-D248-4579-8E8E-A36C167A29AE}" srcOrd="1" destOrd="0" parTransId="{20D5CA39-ABD1-41AE-8783-1AE468B40500}" sibTransId="{D61350BB-3C3C-4FA4-97FE-7A2C8BB21750}"/>
    <dgm:cxn modelId="{5A474D80-017A-427E-85AD-71187F922D3A}" type="presOf" srcId="{B18D7915-D248-4579-8E8E-A36C167A29AE}" destId="{6C6D7FA0-AF6D-4876-8D95-41D10561EE4C}" srcOrd="0" destOrd="0" presId="urn:microsoft.com/office/officeart/2005/8/layout/hierarchy1"/>
    <dgm:cxn modelId="{CD96D887-15C0-41C7-BB73-BF88AA6EC832}" srcId="{FF8CAB22-97F7-4B4F-85E9-7193DF395ED3}" destId="{AFB2EDDA-FE6B-4CA6-B00E-1648E8A51817}" srcOrd="2" destOrd="0" parTransId="{C2B4294B-C050-458C-828E-DF30555D9797}" sibTransId="{766E0215-7D97-4F38-A9A1-691DC941DFB5}"/>
    <dgm:cxn modelId="{C9A1A1B1-3F5C-42B5-9AAD-2E086FB33C25}" type="presOf" srcId="{15191A46-3802-4CC6-A227-22325D125A5C}" destId="{64EE55F9-0074-4B8B-97C2-17C26F39EB47}" srcOrd="0" destOrd="0" presId="urn:microsoft.com/office/officeart/2005/8/layout/hierarchy1"/>
    <dgm:cxn modelId="{92160514-5005-4CDB-9CCF-09D0F85CE822}" type="presParOf" srcId="{9F27DF77-6EDD-4A7A-A096-07E320AC6BEE}" destId="{A2A020C9-60DE-455C-AFCC-A406E586C421}" srcOrd="0" destOrd="0" presId="urn:microsoft.com/office/officeart/2005/8/layout/hierarchy1"/>
    <dgm:cxn modelId="{EE99A186-8BF1-4CE7-98BF-F6095489EB8F}" type="presParOf" srcId="{A2A020C9-60DE-455C-AFCC-A406E586C421}" destId="{163F738E-4E13-497A-9181-502305A1017C}" srcOrd="0" destOrd="0" presId="urn:microsoft.com/office/officeart/2005/8/layout/hierarchy1"/>
    <dgm:cxn modelId="{9B865497-8853-424E-9CE0-77776FD3D879}" type="presParOf" srcId="{163F738E-4E13-497A-9181-502305A1017C}" destId="{1206A527-935C-49C9-B540-F2B5F9AB2883}" srcOrd="0" destOrd="0" presId="urn:microsoft.com/office/officeart/2005/8/layout/hierarchy1"/>
    <dgm:cxn modelId="{211CABBD-1D19-4CBE-8F0D-FD980EE44324}" type="presParOf" srcId="{163F738E-4E13-497A-9181-502305A1017C}" destId="{64EE55F9-0074-4B8B-97C2-17C26F39EB47}" srcOrd="1" destOrd="0" presId="urn:microsoft.com/office/officeart/2005/8/layout/hierarchy1"/>
    <dgm:cxn modelId="{87BFDB64-45B7-4C4A-BC9A-67082504DBB7}" type="presParOf" srcId="{A2A020C9-60DE-455C-AFCC-A406E586C421}" destId="{372314FD-214C-4D23-A987-B25896C909BE}" srcOrd="1" destOrd="0" presId="urn:microsoft.com/office/officeart/2005/8/layout/hierarchy1"/>
    <dgm:cxn modelId="{786CBD5D-B5A3-4F95-A8E4-0905BE2BF5E5}" type="presParOf" srcId="{9F27DF77-6EDD-4A7A-A096-07E320AC6BEE}" destId="{5F200516-4F3F-4760-B630-64C702534FC2}" srcOrd="1" destOrd="0" presId="urn:microsoft.com/office/officeart/2005/8/layout/hierarchy1"/>
    <dgm:cxn modelId="{6DF7682B-CEF2-4F2B-A6A3-51A5684B7180}" type="presParOf" srcId="{5F200516-4F3F-4760-B630-64C702534FC2}" destId="{8B5EB753-EB35-44B9-A205-F40226BF42AC}" srcOrd="0" destOrd="0" presId="urn:microsoft.com/office/officeart/2005/8/layout/hierarchy1"/>
    <dgm:cxn modelId="{F30238D7-8B9B-4B84-8DD3-2ACA98BA7B47}" type="presParOf" srcId="{8B5EB753-EB35-44B9-A205-F40226BF42AC}" destId="{1487E32C-BF56-47BC-8B91-F9B887F1B2DF}" srcOrd="0" destOrd="0" presId="urn:microsoft.com/office/officeart/2005/8/layout/hierarchy1"/>
    <dgm:cxn modelId="{25C2B385-9B6D-4B93-B07A-3907511B19C5}" type="presParOf" srcId="{8B5EB753-EB35-44B9-A205-F40226BF42AC}" destId="{6C6D7FA0-AF6D-4876-8D95-41D10561EE4C}" srcOrd="1" destOrd="0" presId="urn:microsoft.com/office/officeart/2005/8/layout/hierarchy1"/>
    <dgm:cxn modelId="{19A2D388-39A1-45A0-B724-1685D3429697}" type="presParOf" srcId="{5F200516-4F3F-4760-B630-64C702534FC2}" destId="{8536BE4C-3065-49F1-87E1-9E2AC40B82DA}" srcOrd="1" destOrd="0" presId="urn:microsoft.com/office/officeart/2005/8/layout/hierarchy1"/>
    <dgm:cxn modelId="{65582004-D9C2-44F7-A642-63B0A77AF90E}" type="presParOf" srcId="{9F27DF77-6EDD-4A7A-A096-07E320AC6BEE}" destId="{7C0BC48E-1D71-4FD6-8CF7-BDEF6C4C1C7F}" srcOrd="2" destOrd="0" presId="urn:microsoft.com/office/officeart/2005/8/layout/hierarchy1"/>
    <dgm:cxn modelId="{CF80A21E-3520-4706-9D38-A05B4AE34073}" type="presParOf" srcId="{7C0BC48E-1D71-4FD6-8CF7-BDEF6C4C1C7F}" destId="{6864C83B-CFA6-4402-9E8A-9913CDB8770C}" srcOrd="0" destOrd="0" presId="urn:microsoft.com/office/officeart/2005/8/layout/hierarchy1"/>
    <dgm:cxn modelId="{AC0A9C2A-4623-4378-BDCD-AC9BAAFAA13C}" type="presParOf" srcId="{6864C83B-CFA6-4402-9E8A-9913CDB8770C}" destId="{6B56DF3D-B77E-4D48-98C7-B690EABE6F83}" srcOrd="0" destOrd="0" presId="urn:microsoft.com/office/officeart/2005/8/layout/hierarchy1"/>
    <dgm:cxn modelId="{1E753576-2244-4409-B369-BED2504C791F}" type="presParOf" srcId="{6864C83B-CFA6-4402-9E8A-9913CDB8770C}" destId="{E5CD1D85-5E10-4D6E-B74D-A5BCD8301821}" srcOrd="1" destOrd="0" presId="urn:microsoft.com/office/officeart/2005/8/layout/hierarchy1"/>
    <dgm:cxn modelId="{840CB2FF-95D6-47E5-8381-C4991D6A2C80}" type="presParOf" srcId="{7C0BC48E-1D71-4FD6-8CF7-BDEF6C4C1C7F}" destId="{BA14AD6B-F459-49B6-976E-977D9B1FF5C1}" srcOrd="1" destOrd="0" presId="urn:microsoft.com/office/officeart/2005/8/layout/hierarchy1"/>
    <dgm:cxn modelId="{335FACB4-DB80-41AC-AEC6-2163FE07170B}" type="presParOf" srcId="{9F27DF77-6EDD-4A7A-A096-07E320AC6BEE}" destId="{6C2BC295-6019-4902-9896-2791155CC1E5}" srcOrd="3" destOrd="0" presId="urn:microsoft.com/office/officeart/2005/8/layout/hierarchy1"/>
    <dgm:cxn modelId="{5BFC550A-7590-4DB5-8FB6-6581B2D6D559}" type="presParOf" srcId="{6C2BC295-6019-4902-9896-2791155CC1E5}" destId="{728C70A2-DDE7-4A71-B9A5-244E655F6049}" srcOrd="0" destOrd="0" presId="urn:microsoft.com/office/officeart/2005/8/layout/hierarchy1"/>
    <dgm:cxn modelId="{686B2CC9-8B87-4EEF-AB0F-DB8E58F0E2C0}" type="presParOf" srcId="{728C70A2-DDE7-4A71-B9A5-244E655F6049}" destId="{C0B2405D-9A50-414F-8057-1F4C69A52B09}" srcOrd="0" destOrd="0" presId="urn:microsoft.com/office/officeart/2005/8/layout/hierarchy1"/>
    <dgm:cxn modelId="{1D83FD78-2326-4FEF-8186-A2768DA04102}" type="presParOf" srcId="{728C70A2-DDE7-4A71-B9A5-244E655F6049}" destId="{F823CAC9-B407-4C7C-983A-03A9E017F3F4}" srcOrd="1" destOrd="0" presId="urn:microsoft.com/office/officeart/2005/8/layout/hierarchy1"/>
    <dgm:cxn modelId="{52B9C297-A53E-4740-BD05-7E94F0398F89}" type="presParOf" srcId="{6C2BC295-6019-4902-9896-2791155CC1E5}" destId="{A287F75C-D9E4-4CC0-B5F5-82A2A7AE43F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2B8BC-2D9D-4074-9E12-3197F61E1FB2}">
      <dsp:nvSpPr>
        <dsp:cNvPr id="0" name=""/>
        <dsp:cNvSpPr/>
      </dsp:nvSpPr>
      <dsp:spPr>
        <a:xfrm>
          <a:off x="0" y="36211"/>
          <a:ext cx="8037585" cy="802981"/>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b="1" kern="1200" dirty="0">
              <a:solidFill>
                <a:schemeClr val="tx1"/>
              </a:solidFill>
              <a:latin typeface="Aptos" panose="020B0004020202020204" pitchFamily="34" charset="0"/>
            </a:rPr>
            <a:t>Section 1 </a:t>
          </a:r>
          <a:r>
            <a:rPr lang="en-GB" sz="1800" kern="1200" dirty="0">
              <a:solidFill>
                <a:schemeClr val="tx1"/>
              </a:solidFill>
              <a:latin typeface="Aptos" panose="020B0004020202020204" pitchFamily="34" charset="0"/>
            </a:rPr>
            <a:t>– </a:t>
          </a:r>
          <a:r>
            <a:rPr lang="en-GB" sz="2000" kern="1200" dirty="0">
              <a:solidFill>
                <a:schemeClr val="tx1"/>
              </a:solidFill>
              <a:latin typeface="Aptos" panose="020B0004020202020204" pitchFamily="34" charset="0"/>
            </a:rPr>
            <a:t>Well-being</a:t>
          </a:r>
          <a:r>
            <a:rPr lang="en-GB" sz="1800" kern="1200" dirty="0">
              <a:solidFill>
                <a:schemeClr val="tx1"/>
              </a:solidFill>
              <a:latin typeface="Aptos" panose="020B0004020202020204" pitchFamily="34" charset="0"/>
            </a:rPr>
            <a:t> </a:t>
          </a:r>
          <a:endParaRPr lang="en-US" sz="1800" kern="1200" dirty="0">
            <a:solidFill>
              <a:schemeClr val="tx1"/>
            </a:solidFill>
            <a:latin typeface="Aptos" panose="020B0004020202020204" pitchFamily="34" charset="0"/>
          </a:endParaRPr>
        </a:p>
      </dsp:txBody>
      <dsp:txXfrm>
        <a:off x="39198" y="75409"/>
        <a:ext cx="7959189" cy="724585"/>
      </dsp:txXfrm>
    </dsp:sp>
    <dsp:sp modelId="{45BE1781-E25B-4974-B72F-CCC2465B9912}">
      <dsp:nvSpPr>
        <dsp:cNvPr id="0" name=""/>
        <dsp:cNvSpPr/>
      </dsp:nvSpPr>
      <dsp:spPr>
        <a:xfrm>
          <a:off x="0" y="883615"/>
          <a:ext cx="8037585" cy="802981"/>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latin typeface="Aptos" panose="020B0004020202020204" pitchFamily="34" charset="0"/>
            </a:rPr>
            <a:t>Section 2 </a:t>
          </a:r>
          <a:r>
            <a:rPr lang="en-GB" sz="2000" kern="1200" dirty="0">
              <a:solidFill>
                <a:schemeClr val="tx1"/>
              </a:solidFill>
              <a:latin typeface="Aptos" panose="020B0004020202020204" pitchFamily="34" charset="0"/>
            </a:rPr>
            <a:t>– Prevent, Reduce or Delay</a:t>
          </a:r>
          <a:endParaRPr lang="en-US" sz="2000" kern="1200" dirty="0">
            <a:solidFill>
              <a:schemeClr val="tx1"/>
            </a:solidFill>
            <a:latin typeface="Aptos" panose="020B0004020202020204" pitchFamily="34" charset="0"/>
          </a:endParaRPr>
        </a:p>
      </dsp:txBody>
      <dsp:txXfrm>
        <a:off x="39198" y="922813"/>
        <a:ext cx="7959189" cy="724585"/>
      </dsp:txXfrm>
    </dsp:sp>
    <dsp:sp modelId="{72622566-472D-4F51-BBDD-90BAFA998111}">
      <dsp:nvSpPr>
        <dsp:cNvPr id="0" name=""/>
        <dsp:cNvSpPr/>
      </dsp:nvSpPr>
      <dsp:spPr>
        <a:xfrm>
          <a:off x="0" y="1733310"/>
          <a:ext cx="8037585" cy="802981"/>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latin typeface="Aptos" panose="020B0004020202020204" pitchFamily="34" charset="0"/>
            </a:rPr>
            <a:t>Section 9 </a:t>
          </a:r>
          <a:r>
            <a:rPr lang="en-GB" sz="2000" kern="1200" dirty="0">
              <a:solidFill>
                <a:schemeClr val="tx1"/>
              </a:solidFill>
              <a:latin typeface="Aptos" panose="020B0004020202020204" pitchFamily="34" charset="0"/>
            </a:rPr>
            <a:t>– Needs Assessment  </a:t>
          </a:r>
          <a:endParaRPr lang="en-US" sz="2000" kern="1200" dirty="0">
            <a:solidFill>
              <a:schemeClr val="tx1"/>
            </a:solidFill>
            <a:latin typeface="Aptos" panose="020B0004020202020204" pitchFamily="34" charset="0"/>
          </a:endParaRPr>
        </a:p>
      </dsp:txBody>
      <dsp:txXfrm>
        <a:off x="39198" y="1772508"/>
        <a:ext cx="7959189" cy="724585"/>
      </dsp:txXfrm>
    </dsp:sp>
    <dsp:sp modelId="{4E2A2FBC-17C5-4713-AB82-14D0FD5B50FE}">
      <dsp:nvSpPr>
        <dsp:cNvPr id="0" name=""/>
        <dsp:cNvSpPr/>
      </dsp:nvSpPr>
      <dsp:spPr>
        <a:xfrm>
          <a:off x="0" y="2593891"/>
          <a:ext cx="8037585" cy="802981"/>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latin typeface="Aptos" panose="020B0004020202020204" pitchFamily="34" charset="0"/>
            </a:rPr>
            <a:t>Section 11 </a:t>
          </a:r>
          <a:r>
            <a:rPr lang="en-GB" sz="2000" kern="1200" dirty="0">
              <a:solidFill>
                <a:schemeClr val="tx1"/>
              </a:solidFill>
              <a:latin typeface="Aptos" panose="020B0004020202020204" pitchFamily="34" charset="0"/>
            </a:rPr>
            <a:t>- Refusal of Assessment </a:t>
          </a:r>
          <a:endParaRPr lang="en-US" sz="2000" kern="1200" dirty="0">
            <a:solidFill>
              <a:schemeClr val="tx1"/>
            </a:solidFill>
            <a:latin typeface="Aptos" panose="020B0004020202020204" pitchFamily="34" charset="0"/>
          </a:endParaRPr>
        </a:p>
      </dsp:txBody>
      <dsp:txXfrm>
        <a:off x="39198" y="2633089"/>
        <a:ext cx="7959189" cy="724585"/>
      </dsp:txXfrm>
    </dsp:sp>
    <dsp:sp modelId="{847B2D36-4BBD-4D7E-93C0-96AAB4642BE4}">
      <dsp:nvSpPr>
        <dsp:cNvPr id="0" name=""/>
        <dsp:cNvSpPr/>
      </dsp:nvSpPr>
      <dsp:spPr>
        <a:xfrm>
          <a:off x="0" y="3454472"/>
          <a:ext cx="8037585" cy="802981"/>
        </a:xfrm>
        <a:prstGeom prst="roundRect">
          <a:avLst/>
        </a:prstGeom>
        <a:solidFill>
          <a:srgbClr val="CC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chemeClr val="tx1"/>
              </a:solidFill>
              <a:latin typeface="Aptos" panose="020B0004020202020204" pitchFamily="34" charset="0"/>
            </a:rPr>
            <a:t>Section 68 </a:t>
          </a:r>
          <a:r>
            <a:rPr lang="en-GB" sz="2000" kern="1200" dirty="0">
              <a:solidFill>
                <a:schemeClr val="tx1"/>
              </a:solidFill>
              <a:latin typeface="Aptos" panose="020B0004020202020204" pitchFamily="34" charset="0"/>
            </a:rPr>
            <a:t>- Independent Advocacy (Safeguarding enquiries / reviews)</a:t>
          </a:r>
          <a:r>
            <a:rPr lang="en-GB" sz="2000" kern="1200" dirty="0">
              <a:latin typeface="Aptos" panose="020B0004020202020204" pitchFamily="34" charset="0"/>
              <a:hlinkClick xmlns:r="http://schemas.openxmlformats.org/officeDocument/2006/relationships" r:id="rId1"/>
            </a:rPr>
            <a:t> Advocacy - Mind In Salford Mind In Salford</a:t>
          </a:r>
          <a:r>
            <a:rPr lang="en-GB" sz="2000" kern="1200" dirty="0">
              <a:latin typeface="Aptos" panose="020B0004020202020204" pitchFamily="34" charset="0"/>
            </a:rPr>
            <a:t> </a:t>
          </a:r>
          <a:endParaRPr lang="en-US" sz="2000" kern="1200" dirty="0">
            <a:solidFill>
              <a:schemeClr val="tx1"/>
            </a:solidFill>
            <a:latin typeface="Aptos" panose="020B0004020202020204" pitchFamily="34" charset="0"/>
          </a:endParaRPr>
        </a:p>
      </dsp:txBody>
      <dsp:txXfrm>
        <a:off x="39198" y="3493670"/>
        <a:ext cx="7959189" cy="724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6A527-935C-49C9-B540-F2B5F9AB2883}">
      <dsp:nvSpPr>
        <dsp:cNvPr id="0" name=""/>
        <dsp:cNvSpPr/>
      </dsp:nvSpPr>
      <dsp:spPr>
        <a:xfrm>
          <a:off x="2310" y="213186"/>
          <a:ext cx="1650048" cy="1047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E55F9-0074-4B8B-97C2-17C26F39EB47}">
      <dsp:nvSpPr>
        <dsp:cNvPr id="0" name=""/>
        <dsp:cNvSpPr/>
      </dsp:nvSpPr>
      <dsp:spPr>
        <a:xfrm>
          <a:off x="185649" y="387358"/>
          <a:ext cx="1650048" cy="10477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kern="1200" dirty="0">
              <a:latin typeface="Aptos" panose="020B0004020202020204" pitchFamily="34" charset="0"/>
              <a:cs typeface="Arial" panose="020B0604020202020204" pitchFamily="34" charset="0"/>
            </a:rPr>
            <a:t>Mental Capacity Act (2005)</a:t>
          </a:r>
          <a:endParaRPr lang="en-US" sz="1800" kern="1200" dirty="0">
            <a:latin typeface="Aptos" panose="020B0004020202020204" pitchFamily="34" charset="0"/>
            <a:cs typeface="Arial" panose="020B0604020202020204" pitchFamily="34" charset="0"/>
          </a:endParaRPr>
        </a:p>
      </dsp:txBody>
      <dsp:txXfrm>
        <a:off x="216337" y="418046"/>
        <a:ext cx="1588672" cy="986404"/>
      </dsp:txXfrm>
    </dsp:sp>
    <dsp:sp modelId="{1487E32C-BF56-47BC-8B91-F9B887F1B2DF}">
      <dsp:nvSpPr>
        <dsp:cNvPr id="0" name=""/>
        <dsp:cNvSpPr/>
      </dsp:nvSpPr>
      <dsp:spPr>
        <a:xfrm>
          <a:off x="2019037" y="213186"/>
          <a:ext cx="1650048" cy="1047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6D7FA0-AF6D-4876-8D95-41D10561EE4C}">
      <dsp:nvSpPr>
        <dsp:cNvPr id="0" name=""/>
        <dsp:cNvSpPr/>
      </dsp:nvSpPr>
      <dsp:spPr>
        <a:xfrm>
          <a:off x="2202375" y="387358"/>
          <a:ext cx="1650048" cy="10477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kern="1200" dirty="0">
              <a:latin typeface="Aptos" panose="020B0004020202020204" pitchFamily="34" charset="0"/>
              <a:cs typeface="Arial" panose="020B0604020202020204" pitchFamily="34" charset="0"/>
            </a:rPr>
            <a:t>Human Rights Act (1998)</a:t>
          </a:r>
          <a:endParaRPr lang="en-US" sz="1800" kern="1200" dirty="0">
            <a:latin typeface="Aptos" panose="020B0004020202020204" pitchFamily="34" charset="0"/>
            <a:cs typeface="Arial" panose="020B0604020202020204" pitchFamily="34" charset="0"/>
          </a:endParaRPr>
        </a:p>
      </dsp:txBody>
      <dsp:txXfrm>
        <a:off x="2233063" y="418046"/>
        <a:ext cx="1588672" cy="986404"/>
      </dsp:txXfrm>
    </dsp:sp>
    <dsp:sp modelId="{6B56DF3D-B77E-4D48-98C7-B690EABE6F83}">
      <dsp:nvSpPr>
        <dsp:cNvPr id="0" name=""/>
        <dsp:cNvSpPr/>
      </dsp:nvSpPr>
      <dsp:spPr>
        <a:xfrm>
          <a:off x="4035763" y="213186"/>
          <a:ext cx="1650048" cy="1047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D1D85-5E10-4D6E-B74D-A5BCD8301821}">
      <dsp:nvSpPr>
        <dsp:cNvPr id="0" name=""/>
        <dsp:cNvSpPr/>
      </dsp:nvSpPr>
      <dsp:spPr>
        <a:xfrm>
          <a:off x="4219102" y="387358"/>
          <a:ext cx="1650048" cy="10477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kern="1200" dirty="0">
              <a:latin typeface="Aptos" panose="020B0004020202020204" pitchFamily="34" charset="0"/>
              <a:cs typeface="Arial" panose="020B0604020202020204" pitchFamily="34" charset="0"/>
            </a:rPr>
            <a:t>Data Protection Act (2018)</a:t>
          </a:r>
          <a:endParaRPr lang="en-US" sz="1800" kern="1200" dirty="0">
            <a:latin typeface="Aptos" panose="020B0004020202020204" pitchFamily="34" charset="0"/>
            <a:cs typeface="Arial" panose="020B0604020202020204" pitchFamily="34" charset="0"/>
          </a:endParaRPr>
        </a:p>
      </dsp:txBody>
      <dsp:txXfrm>
        <a:off x="4249790" y="418046"/>
        <a:ext cx="1588672" cy="986404"/>
      </dsp:txXfrm>
    </dsp:sp>
    <dsp:sp modelId="{C0B2405D-9A50-414F-8057-1F4C69A52B09}">
      <dsp:nvSpPr>
        <dsp:cNvPr id="0" name=""/>
        <dsp:cNvSpPr/>
      </dsp:nvSpPr>
      <dsp:spPr>
        <a:xfrm>
          <a:off x="6052489" y="213186"/>
          <a:ext cx="1650048" cy="1047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23CAC9-B407-4C7C-983A-03A9E017F3F4}">
      <dsp:nvSpPr>
        <dsp:cNvPr id="0" name=""/>
        <dsp:cNvSpPr/>
      </dsp:nvSpPr>
      <dsp:spPr>
        <a:xfrm>
          <a:off x="6235828" y="387358"/>
          <a:ext cx="1650048" cy="10477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GB" sz="1800" kern="1200" dirty="0">
              <a:latin typeface="Aptos" panose="020B0004020202020204" pitchFamily="34" charset="0"/>
              <a:cs typeface="Arial" panose="020B0604020202020204" pitchFamily="34" charset="0"/>
            </a:rPr>
            <a:t>Equality Act (2010)</a:t>
          </a:r>
          <a:endParaRPr lang="en-US" sz="1800" kern="1200" dirty="0">
            <a:latin typeface="Aptos" panose="020B0004020202020204" pitchFamily="34" charset="0"/>
            <a:cs typeface="Arial" panose="020B0604020202020204" pitchFamily="34" charset="0"/>
          </a:endParaRPr>
        </a:p>
      </dsp:txBody>
      <dsp:txXfrm>
        <a:off x="6266516" y="418046"/>
        <a:ext cx="1588672" cy="9864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AAF4CF-2658-2C64-4896-6F51A70FBBF6}"/>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656EB5E-E2ED-BA75-50BA-AE25C661979F}"/>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D051D6C-3358-4502-B93D-FF84DE8C766A}" type="datetimeFigureOut">
              <a:rPr lang="en-GB" smtClean="0"/>
              <a:t>01/04/2026</a:t>
            </a:fld>
            <a:endParaRPr lang="en-GB"/>
          </a:p>
        </p:txBody>
      </p:sp>
      <p:sp>
        <p:nvSpPr>
          <p:cNvPr id="4" name="Footer Placeholder 3">
            <a:extLst>
              <a:ext uri="{FF2B5EF4-FFF2-40B4-BE49-F238E27FC236}">
                <a16:creationId xmlns:a16="http://schemas.microsoft.com/office/drawing/2014/main" id="{7AFDBE30-571D-5710-3685-C03B1EE60FD4}"/>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EEC0358-3267-E483-50F7-B00BA2427277}"/>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6D19A9E-0C20-4F32-A11C-20FBEAF97431}" type="slidenum">
              <a:rPr lang="en-GB" smtClean="0"/>
              <a:t>‹#›</a:t>
            </a:fld>
            <a:endParaRPr lang="en-GB"/>
          </a:p>
        </p:txBody>
      </p:sp>
    </p:spTree>
    <p:extLst>
      <p:ext uri="{BB962C8B-B14F-4D97-AF65-F5344CB8AC3E}">
        <p14:creationId xmlns:p14="http://schemas.microsoft.com/office/powerpoint/2010/main" val="2848957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F50F14A-5384-41DD-993D-23D4CB1528AE}" type="datetimeFigureOut">
              <a:rPr lang="en-GB" smtClean="0"/>
              <a:t>01/04/2026</a:t>
            </a:fld>
            <a:endParaRPr lang="en-GB"/>
          </a:p>
        </p:txBody>
      </p:sp>
      <p:sp>
        <p:nvSpPr>
          <p:cNvPr id="4" name="Slide Image Placeholder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6BD9F81-AC8D-436B-B33A-2EB3167EE68A}" type="slidenum">
              <a:rPr lang="en-GB" smtClean="0"/>
              <a:t>‹#›</a:t>
            </a:fld>
            <a:endParaRPr lang="en-GB"/>
          </a:p>
        </p:txBody>
      </p:sp>
    </p:spTree>
    <p:extLst>
      <p:ext uri="{BB962C8B-B14F-4D97-AF65-F5344CB8AC3E}">
        <p14:creationId xmlns:p14="http://schemas.microsoft.com/office/powerpoint/2010/main" val="383573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ssaspb.org.uk/Guidance/SSASPB-Adult-Safeguarding-Enquiry-Procedures-approved-Sept-21.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safeguardingadults.salford.gov.uk/professionals/people-in-positions-of-trust-pipot-whistleblowing/"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latin typeface="Aptos" panose="020B0004020202020204" pitchFamily="34" charset="0"/>
              </a:rPr>
              <a:t>Welcomes and introductions. These sessions are aimed at providing with you with access to peer support as students.</a:t>
            </a:r>
          </a:p>
          <a:p>
            <a:pPr marL="171450" indent="-171450">
              <a:buFont typeface="Arial" panose="020B0604020202020204" pitchFamily="34" charset="0"/>
              <a:buChar char="•"/>
            </a:pPr>
            <a:r>
              <a:rPr lang="en-GB" sz="1100" dirty="0">
                <a:latin typeface="Aptos" panose="020B0004020202020204" pitchFamily="34" charset="0"/>
              </a:rPr>
              <a:t>Topics for sessions are aimed at being relevant to your learning and development</a:t>
            </a:r>
          </a:p>
          <a:p>
            <a:pPr marL="171450" indent="-171450">
              <a:buFont typeface="Arial" panose="020B0604020202020204" pitchFamily="34" charset="0"/>
              <a:buChar char="•"/>
            </a:pPr>
            <a:r>
              <a:rPr lang="en-GB" sz="1100" dirty="0">
                <a:latin typeface="Aptos" panose="020B0004020202020204" pitchFamily="34" charset="0"/>
              </a:rPr>
              <a:t>Safeguarding was chosen by the last group.</a:t>
            </a:r>
          </a:p>
          <a:p>
            <a:endParaRPr lang="en-GB" sz="1100" dirty="0">
              <a:latin typeface="Aptos" panose="020B0004020202020204" pitchFamily="34" charset="0"/>
            </a:endParaRPr>
          </a:p>
          <a:p>
            <a:pPr algn="ctr"/>
            <a:r>
              <a:rPr lang="en-GB" sz="1100" dirty="0">
                <a:latin typeface="Aptos" panose="020B0004020202020204" pitchFamily="34" charset="0"/>
              </a:rPr>
              <a:t>Uphold our Salford Adult Social Care (ASC) vision to </a:t>
            </a:r>
            <a:r>
              <a:rPr lang="en-GB" sz="1100" b="0" i="0" dirty="0">
                <a:solidFill>
                  <a:srgbClr val="333333"/>
                </a:solidFill>
                <a:effectLst/>
                <a:latin typeface="Aptos" panose="020B0004020202020204" pitchFamily="34" charset="0"/>
              </a:rPr>
              <a:t>“Work with Communities and Partners so every person can lead fulfilling, healthy, and independent Lives.”</a:t>
            </a:r>
            <a:endParaRPr lang="en-GB" sz="1100" dirty="0">
              <a:latin typeface="Aptos" panose="020B0004020202020204" pitchFamily="34" charset="0"/>
            </a:endParaRPr>
          </a:p>
        </p:txBody>
      </p:sp>
      <p:sp>
        <p:nvSpPr>
          <p:cNvPr id="4" name="Slide Number Placeholder 3"/>
          <p:cNvSpPr>
            <a:spLocks noGrp="1"/>
          </p:cNvSpPr>
          <p:nvPr>
            <p:ph type="sldNum" sz="quarter" idx="5"/>
          </p:nvPr>
        </p:nvSpPr>
        <p:spPr/>
        <p:txBody>
          <a:bodyPr/>
          <a:lstStyle/>
          <a:p>
            <a:fld id="{46BD9F81-AC8D-436B-B33A-2EB3167EE68A}" type="slidenum">
              <a:rPr lang="en-GB" smtClean="0"/>
              <a:t>1</a:t>
            </a:fld>
            <a:endParaRPr lang="en-GB"/>
          </a:p>
        </p:txBody>
      </p:sp>
    </p:spTree>
    <p:extLst>
      <p:ext uri="{BB962C8B-B14F-4D97-AF65-F5344CB8AC3E}">
        <p14:creationId xmlns:p14="http://schemas.microsoft.com/office/powerpoint/2010/main" val="175150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effectLst/>
                <a:latin typeface="Aptos" panose="020B0004020202020204" pitchFamily="34" charset="0"/>
                <a:ea typeface="Calibri" panose="020F0502020204030204" pitchFamily="34" charset="0"/>
                <a:cs typeface="Arial" panose="020B0604020202020204" pitchFamily="34" charset="0"/>
              </a:rPr>
              <a:t>Stat Guide </a:t>
            </a:r>
            <a:r>
              <a:rPr lang="en-GB" sz="1100" dirty="0">
                <a:effectLst/>
                <a:latin typeface="Aptos" panose="020B0004020202020204" pitchFamily="34" charset="0"/>
                <a:ea typeface="Calibri" panose="020F0502020204030204" pitchFamily="34" charset="0"/>
                <a:cs typeface="Arial" panose="020B0604020202020204" pitchFamily="34" charset="0"/>
              </a:rPr>
              <a:t>14.10 The Care Act requires that each local authority must: make enquiries, or cause others to do so, if it believes an adult is experiencing, or is at risk of, abuse or neglect. An enquiry should establish whether any action needs to be taken to prevent or stop abuse or neglect and if so, by who.</a:t>
            </a:r>
          </a:p>
          <a:p>
            <a:pPr marL="0" indent="0">
              <a:buFont typeface="Arial" panose="020B0604020202020204" pitchFamily="34" charset="0"/>
              <a:buNone/>
            </a:pPr>
            <a:endParaRPr lang="en-GB" sz="1100" dirty="0"/>
          </a:p>
          <a:p>
            <a:pPr marL="171450" indent="-171450">
              <a:buFont typeface="Arial" panose="020B0604020202020204" pitchFamily="34" charset="0"/>
              <a:buChar char="•"/>
            </a:pPr>
            <a:r>
              <a:rPr lang="en-GB" sz="1100" dirty="0"/>
              <a:t>These three components need to apply to meet the criteria for s42 enquiries. </a:t>
            </a:r>
          </a:p>
          <a:p>
            <a:pPr marL="0" indent="0">
              <a:buFont typeface="Arial" panose="020B0604020202020204" pitchFamily="34" charset="0"/>
              <a:buNone/>
            </a:pPr>
            <a:endParaRPr lang="en-GB" sz="1100" dirty="0"/>
          </a:p>
          <a:p>
            <a:pPr marL="0" indent="0">
              <a:buFont typeface="Arial" panose="020B0604020202020204" pitchFamily="34" charset="0"/>
              <a:buNone/>
            </a:pPr>
            <a:r>
              <a:rPr lang="en-GB" sz="1100" dirty="0"/>
              <a:t>1. safeguarding duty applies regardless of whether a person's care and support needs have been formally assessed or not. Services could be commissioned by adults services, children’s (0-25 or education) or NHS (CHC). The adult could be receiving no care services, informal care or have privately arranged care. The need for a s42 enquiry could also highlight that a needs assessment is required (s9 of Care Act). An adult may have care and support needs arising due to physical health, mental health, learning disability, sensory impairment, and substance misuse (or other reasons). With consideration of what impact this has on the adult’s ability to maintain Care Act outcomes (well-being principles).</a:t>
            </a:r>
          </a:p>
          <a:p>
            <a:pPr marL="0" indent="0">
              <a:buFont typeface="Arial" panose="020B0604020202020204" pitchFamily="34" charset="0"/>
              <a:buNone/>
            </a:pPr>
            <a:endParaRPr lang="en-GB" sz="1100" dirty="0"/>
          </a:p>
          <a:p>
            <a:pPr marL="0" indent="0">
              <a:buFont typeface="Arial" panose="020B0604020202020204" pitchFamily="34" charset="0"/>
              <a:buNone/>
            </a:pPr>
            <a:r>
              <a:rPr lang="en-GB" sz="1100" dirty="0"/>
              <a:t>2. Different categories will be detailed in the next slide. </a:t>
            </a:r>
          </a:p>
          <a:p>
            <a:pPr marL="0" indent="0">
              <a:buFont typeface="Arial" panose="020B0604020202020204" pitchFamily="34" charset="0"/>
              <a:buNone/>
            </a:pPr>
            <a:endParaRPr lang="en-GB" sz="1100" dirty="0"/>
          </a:p>
          <a:p>
            <a:pPr marL="0" indent="0">
              <a:buFont typeface="Arial" panose="020B0604020202020204" pitchFamily="34" charset="0"/>
              <a:buNone/>
            </a:pPr>
            <a:r>
              <a:rPr lang="en-GB" sz="1100" dirty="0"/>
              <a:t>3. Do not have the skills, means, opportunities or ability to protect and safeguard self. Could lack the mental capacity to make decisions to protect self. There could be issues related to control or coercion. Or be reliant on a caregiver. There are personal characteristics and social factors which could increase someone's vulnerability</a:t>
            </a:r>
          </a:p>
          <a:p>
            <a:pPr marL="0" indent="0">
              <a:buFont typeface="Arial" panose="020B0604020202020204" pitchFamily="34" charset="0"/>
              <a:buNone/>
            </a:pPr>
            <a:endParaRPr lang="en-GB" sz="1100" dirty="0"/>
          </a:p>
          <a:p>
            <a:pPr marL="171450" indent="-171450">
              <a:buFont typeface="Arial" panose="020B0604020202020204" pitchFamily="34" charset="0"/>
              <a:buChar char="•"/>
            </a:pPr>
            <a:r>
              <a:rPr lang="en-GB" sz="1100" dirty="0"/>
              <a:t>The threshold is relatively broad so that we can identify and act on potential abuse or neglect, based on reasonable grounds to suspect. </a:t>
            </a:r>
          </a:p>
          <a:p>
            <a:pPr marL="171450" indent="-171450">
              <a:buFont typeface="Arial" panose="020B0604020202020204" pitchFamily="34" charset="0"/>
              <a:buChar char="•"/>
            </a:pPr>
            <a:r>
              <a:rPr lang="en-GB" sz="1100" dirty="0"/>
              <a:t>The safeguarding duties apply to other key agencies and stakeholders. Some of you may be undertake joint enquires with police if there are indications of a potential offence. </a:t>
            </a:r>
          </a:p>
          <a:p>
            <a:pPr marL="171450" indent="-171450">
              <a:buFont typeface="Arial" panose="020B0604020202020204" pitchFamily="34" charset="0"/>
              <a:buChar char="•"/>
            </a:pPr>
            <a:r>
              <a:rPr lang="en-GB" sz="1100" dirty="0"/>
              <a:t>The LA can cause others to undertake enquiries, for example care providers if this is suitable to do so.</a:t>
            </a:r>
          </a:p>
          <a:p>
            <a:pPr marL="171450" indent="-171450">
              <a:buFont typeface="Arial" panose="020B0604020202020204" pitchFamily="34" charset="0"/>
              <a:buChar char="•"/>
            </a:pPr>
            <a:endParaRPr lang="en-GB" sz="1100" dirty="0"/>
          </a:p>
          <a:p>
            <a:pPr marL="0" indent="0">
              <a:buFont typeface="Arial" panose="020B0604020202020204" pitchFamily="34" charset="0"/>
              <a:buNone/>
            </a:pPr>
            <a:endParaRPr lang="en-GB" sz="11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10</a:t>
            </a:fld>
            <a:endParaRPr lang="en-GB"/>
          </a:p>
        </p:txBody>
      </p:sp>
    </p:spTree>
    <p:extLst>
      <p:ext uri="{BB962C8B-B14F-4D97-AF65-F5344CB8AC3E}">
        <p14:creationId xmlns:p14="http://schemas.microsoft.com/office/powerpoint/2010/main" val="3008050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Radicalisation, fabricated / induced illness, cyber bullying, home invasion (previously known as </a:t>
            </a:r>
            <a:r>
              <a:rPr lang="en-GB" sz="1000" dirty="0" err="1"/>
              <a:t>cookooing</a:t>
            </a:r>
            <a:r>
              <a:rPr lang="en-GB" sz="10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We won't go through all of the different categories, but it is important to consider what could be the signs or symptoms to suggest abuse or neglect; </a:t>
            </a:r>
            <a:r>
              <a:rPr lang="en-GB" sz="1000" dirty="0">
                <a:latin typeface="Aptos" panose="020B0004020202020204" pitchFamily="34" charset="0"/>
              </a:rPr>
              <a:t>Individuals could be experiencing different types of abuse/neglect, could interlink.</a:t>
            </a:r>
            <a:endParaRPr lang="en-GB" sz="1000" dirty="0"/>
          </a:p>
          <a:p>
            <a:pPr marL="171450" indent="-171450">
              <a:buFont typeface="Arial" panose="020B0604020202020204" pitchFamily="34" charset="0"/>
              <a:buChar char="•"/>
            </a:pPr>
            <a:r>
              <a:rPr lang="en-GB" sz="1000" dirty="0"/>
              <a:t>For example, signs of physical abuse could be a series of unexplained falls and injuries or bruises at different stages of healing or in unusual sites.</a:t>
            </a:r>
          </a:p>
          <a:p>
            <a:pPr marL="171450" indent="-171450">
              <a:buFont typeface="Arial" panose="020B0604020202020204" pitchFamily="34" charset="0"/>
              <a:buChar char="•"/>
            </a:pPr>
            <a:r>
              <a:rPr lang="en-GB" sz="1000" dirty="0"/>
              <a:t>The Care Act 2014 does not provide definitions of abuse, only categories of harm as reference points</a:t>
            </a:r>
          </a:p>
          <a:p>
            <a:pPr marL="171450" indent="-171450">
              <a:buFont typeface="Arial" panose="020B0604020202020204" pitchFamily="34" charset="0"/>
              <a:buChar char="•"/>
            </a:pPr>
            <a:r>
              <a:rPr lang="en-GB" sz="1000" dirty="0"/>
              <a:t>The descriptors in stat guide or SSAB procedure are not intended to be exhaustive.</a:t>
            </a:r>
          </a:p>
          <a:p>
            <a:pPr marL="171450" indent="-171450">
              <a:buFont typeface="Arial" panose="020B0604020202020204" pitchFamily="34" charset="0"/>
              <a:buChar char="•"/>
            </a:pPr>
            <a:r>
              <a:rPr lang="en-GB" sz="1000" dirty="0"/>
              <a:t>14.18 Incidents of abuse or neglect may be one-off or multiple and affect one person or more. </a:t>
            </a:r>
          </a:p>
          <a:p>
            <a:pPr marL="171450" indent="-171450">
              <a:buFont typeface="Arial" panose="020B0604020202020204" pitchFamily="34" charset="0"/>
              <a:buChar char="•"/>
            </a:pPr>
            <a:r>
              <a:rPr lang="en-GB" sz="1000" u="sng" dirty="0"/>
              <a:t>Anyone could perpetrate abuse of neglect, </a:t>
            </a:r>
            <a:r>
              <a:rPr lang="en-GB" sz="1000" u="none" dirty="0"/>
              <a:t>including people in a position of trust</a:t>
            </a:r>
            <a:r>
              <a:rPr lang="en-GB" sz="1000" dirty="0"/>
              <a:t>. </a:t>
            </a:r>
          </a:p>
          <a:p>
            <a:pPr marL="171450" indent="-171450">
              <a:buFont typeface="Arial" panose="020B0604020202020204" pitchFamily="34" charset="0"/>
              <a:buChar char="•"/>
            </a:pPr>
            <a:r>
              <a:rPr lang="en-GB" sz="1000" dirty="0"/>
              <a:t>Spotting signs of abuse – all agencies working with vulnerable adults, receive safeguarding training and that available through the SSAB is available to all professionals in Salford to raise awareness of safeguarding and reduce risk of missed opportunities.</a:t>
            </a:r>
          </a:p>
          <a:p>
            <a:pPr marL="171450" indent="-171450">
              <a:buFont typeface="Arial" panose="020B0604020202020204" pitchFamily="34" charset="0"/>
              <a:buChar char="•"/>
            </a:pPr>
            <a:r>
              <a:rPr lang="en-GB" sz="1000" dirty="0"/>
              <a:t>Defining abuse can be complex, but it can involve an intentional, reckless, deliberate act by the perpetrator. </a:t>
            </a:r>
          </a:p>
          <a:p>
            <a:pPr marL="171450" indent="-171450">
              <a:buFont typeface="Arial" panose="020B0604020202020204" pitchFamily="34" charset="0"/>
              <a:buChar char="•"/>
            </a:pPr>
            <a:r>
              <a:rPr lang="en-GB" sz="1000" dirty="0"/>
              <a:t>Some instances it would be unintentional, </a:t>
            </a:r>
            <a:r>
              <a:rPr lang="en-GB" sz="1000" dirty="0" err="1"/>
              <a:t>e.g</a:t>
            </a:r>
            <a:r>
              <a:rPr lang="en-GB" sz="1000" dirty="0"/>
              <a:t> carer stress or not understanding caring role due to own needs.</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Grooming / on line abuse ⚫ Criminal exploitation and gangs ⚫ At risk of modern slavery, trafficking or exploitation ⚫ Coercive / controlling behaviour ⚫ Financial abuse ⚫ Bullying and cyber bullying ⚫ Disability hate crime etc. ⚫ Drug/alcohol misuse, mental health ⚫ Domestic abuse ⚫ “Forced marriage” ⚫ Female Genital Mutilation ⚫ Risk of radicalisation</a:t>
            </a:r>
          </a:p>
          <a:p>
            <a:pPr marL="0" indent="0">
              <a:buFont typeface="Arial" panose="020B0604020202020204" pitchFamily="34" charset="0"/>
              <a:buNone/>
            </a:pPr>
            <a:endParaRPr lang="en-GB" sz="1000" dirty="0"/>
          </a:p>
          <a:p>
            <a:pPr marL="171450" indent="-171450">
              <a:buFont typeface="Arial" panose="020B0604020202020204" pitchFamily="34" charset="0"/>
              <a:buChar char="•"/>
            </a:pPr>
            <a:r>
              <a:rPr lang="en-GB" sz="1000" b="0" i="0" dirty="0">
                <a:solidFill>
                  <a:srgbClr val="444444"/>
                </a:solidFill>
                <a:effectLst/>
                <a:latin typeface="Roboto" panose="02000000000000000000" pitchFamily="2" charset="0"/>
              </a:rPr>
              <a:t>Self-neglect is different to other categories because there is no third party perpetrator</a:t>
            </a:r>
          </a:p>
          <a:p>
            <a:pPr marL="171450" lvl="0" indent="-171450">
              <a:lnSpc>
                <a:spcPct val="90000"/>
              </a:lnSpc>
              <a:spcBef>
                <a:spcPts val="600"/>
              </a:spcBef>
              <a:buFont typeface="Arial" panose="020B0604020202020204" pitchFamily="34" charset="0"/>
              <a:buChar char="•"/>
              <a:tabLst>
                <a:tab pos="457200" algn="l"/>
              </a:tabLst>
            </a:pPr>
            <a:r>
              <a:rPr lang="en-GB" sz="1000" kern="1200" dirty="0">
                <a:solidFill>
                  <a:srgbClr val="000000"/>
                </a:solidFill>
                <a:effectLst/>
                <a:latin typeface="+mn-lt"/>
                <a:ea typeface="Times New Roman" panose="02020603050405020304" pitchFamily="18" charset="0"/>
                <a:cs typeface="Times New Roman" panose="02020603050405020304" pitchFamily="18" charset="0"/>
              </a:rPr>
              <a:t>Self-neglect may not elicit s42 enquiry; proportionate and timely steps before to engage person to accept support</a:t>
            </a:r>
            <a:endParaRPr lang="en-GB" sz="1000" kern="1200" dirty="0">
              <a:solidFill>
                <a:schemeClr val="tx1"/>
              </a:solidFill>
              <a:effectLst/>
              <a:latin typeface="+mn-lt"/>
              <a:ea typeface="Times New Roman" panose="02020603050405020304" pitchFamily="18" charset="0"/>
              <a:cs typeface="Times New Roman" panose="02020603050405020304" pitchFamily="18" charset="0"/>
            </a:endParaRPr>
          </a:p>
          <a:p>
            <a:pPr marL="171450" lvl="0" indent="-171450">
              <a:lnSpc>
                <a:spcPct val="90000"/>
              </a:lnSpc>
              <a:spcBef>
                <a:spcPts val="600"/>
              </a:spcBef>
              <a:buFont typeface="Arial" panose="020B0604020202020204" pitchFamily="34" charset="0"/>
              <a:buChar char="•"/>
              <a:tabLst>
                <a:tab pos="457200" algn="l"/>
              </a:tabLst>
            </a:pPr>
            <a:r>
              <a:rPr lang="en-GB" sz="1000" kern="1200" dirty="0">
                <a:solidFill>
                  <a:srgbClr val="000000"/>
                </a:solidFill>
                <a:effectLst/>
                <a:latin typeface="+mn-lt"/>
                <a:ea typeface="Times New Roman" panose="02020603050405020304" pitchFamily="18" charset="0"/>
                <a:cs typeface="Times New Roman" panose="02020603050405020304" pitchFamily="18" charset="0"/>
              </a:rPr>
              <a:t>Self-neglect case-by-case; all of us self-neglect? Dependent on severity of risks, persons acceptance of support and consequences attached</a:t>
            </a:r>
            <a:endParaRPr lang="en-GB" sz="1000" kern="1200" dirty="0">
              <a:solidFill>
                <a:schemeClr val="tx1"/>
              </a:solidFill>
              <a:effectLst/>
              <a:latin typeface="+mn-lt"/>
              <a:ea typeface="Times New Roman" panose="02020603050405020304" pitchFamily="18" charset="0"/>
              <a:cs typeface="Times New Roman" panose="02020603050405020304" pitchFamily="18" charset="0"/>
            </a:endParaRPr>
          </a:p>
          <a:p>
            <a:pPr marL="171450" lvl="0" indent="-171450">
              <a:lnSpc>
                <a:spcPct val="90000"/>
              </a:lnSpc>
              <a:spcBef>
                <a:spcPts val="600"/>
              </a:spcBef>
              <a:buFont typeface="Arial" panose="020B0604020202020204" pitchFamily="34" charset="0"/>
              <a:buChar char="•"/>
              <a:tabLst>
                <a:tab pos="457200" algn="l"/>
              </a:tabLst>
            </a:pPr>
            <a:r>
              <a:rPr lang="en-GB" sz="1000" kern="1200" dirty="0">
                <a:solidFill>
                  <a:srgbClr val="000000"/>
                </a:solidFill>
                <a:effectLst/>
                <a:latin typeface="+mn-lt"/>
                <a:ea typeface="Times New Roman" panose="02020603050405020304" pitchFamily="18" charset="0"/>
                <a:cs typeface="Times New Roman" panose="02020603050405020304" pitchFamily="18" charset="0"/>
              </a:rPr>
              <a:t>Self-neglecting behaviours could have serious implications or profoundly detrimental effects to persons health/well-being</a:t>
            </a:r>
          </a:p>
          <a:p>
            <a:pPr marL="171450" lvl="0" indent="-171450">
              <a:lnSpc>
                <a:spcPct val="90000"/>
              </a:lnSpc>
              <a:spcBef>
                <a:spcPts val="600"/>
              </a:spcBef>
              <a:buFont typeface="Arial" panose="020B0604020202020204" pitchFamily="34" charset="0"/>
              <a:buChar char="•"/>
              <a:tabLst>
                <a:tab pos="457200" algn="l"/>
              </a:tabLst>
            </a:pPr>
            <a:r>
              <a:rPr lang="en-GB" sz="1000" kern="1200" dirty="0">
                <a:solidFill>
                  <a:srgbClr val="000000"/>
                </a:solidFill>
                <a:effectLst/>
                <a:latin typeface="+mn-lt"/>
                <a:ea typeface="Times New Roman" panose="02020603050405020304" pitchFamily="18" charset="0"/>
                <a:cs typeface="Times New Roman" panose="02020603050405020304" pitchFamily="18" charset="0"/>
              </a:rPr>
              <a:t>Protecting adult at risk of self-neglect vs self-determination</a:t>
            </a:r>
          </a:p>
          <a:p>
            <a:pPr marL="171450" lvl="0" indent="-171450">
              <a:lnSpc>
                <a:spcPct val="90000"/>
              </a:lnSpc>
              <a:spcBef>
                <a:spcPts val="600"/>
              </a:spcBef>
              <a:buFont typeface="Arial" panose="020B0604020202020204" pitchFamily="34" charset="0"/>
              <a:buChar char="•"/>
              <a:tabLst>
                <a:tab pos="457200" algn="l"/>
              </a:tabLst>
            </a:pPr>
            <a:r>
              <a:rPr lang="en-GB" sz="1000" b="1" u="sng" kern="1200" dirty="0">
                <a:solidFill>
                  <a:srgbClr val="000000"/>
                </a:solidFill>
                <a:latin typeface="+mn-lt"/>
                <a:ea typeface="Times New Roman" panose="02020603050405020304" pitchFamily="18" charset="0"/>
                <a:cs typeface="Times New Roman" panose="02020603050405020304" pitchFamily="18" charset="0"/>
              </a:rPr>
              <a:t>s</a:t>
            </a:r>
            <a:r>
              <a:rPr lang="en-GB" sz="1000" b="1" u="sng" kern="1200" dirty="0">
                <a:solidFill>
                  <a:srgbClr val="000000"/>
                </a:solidFill>
                <a:effectLst/>
                <a:latin typeface="+mn-lt"/>
                <a:ea typeface="Times New Roman" panose="02020603050405020304" pitchFamily="18" charset="0"/>
                <a:cs typeface="Times New Roman" panose="02020603050405020304" pitchFamily="18" charset="0"/>
              </a:rPr>
              <a:t>11 Care Act </a:t>
            </a:r>
            <a:r>
              <a:rPr lang="en-GB" sz="1000" b="1" i="1" u="sng" kern="1200" dirty="0">
                <a:solidFill>
                  <a:srgbClr val="000000"/>
                </a:solidFill>
                <a:effectLst/>
                <a:latin typeface="+mn-lt"/>
                <a:ea typeface="Times New Roman" panose="02020603050405020304" pitchFamily="18" charset="0"/>
                <a:cs typeface="Times New Roman" panose="02020603050405020304" pitchFamily="18" charset="0"/>
              </a:rPr>
              <a:t>Refusal of Assessment</a:t>
            </a:r>
            <a:r>
              <a:rPr lang="en-GB" sz="1000" kern="1200" dirty="0">
                <a:solidFill>
                  <a:srgbClr val="000000"/>
                </a:solidFill>
                <a:effectLst/>
                <a:latin typeface="+mn-lt"/>
                <a:ea typeface="Times New Roman" panose="02020603050405020304" pitchFamily="18" charset="0"/>
                <a:cs typeface="Times New Roman" panose="02020603050405020304" pitchFamily="18" charset="0"/>
              </a:rPr>
              <a:t>: undertake assessment if (b)the adult is experiencing or risk of, abuse or neglect.</a:t>
            </a:r>
            <a:endParaRPr lang="en-GB" sz="1000" b="0" i="0" dirty="0">
              <a:solidFill>
                <a:srgbClr val="444444"/>
              </a:solidFill>
              <a:effectLst/>
              <a:latin typeface="Roboto" panose="02000000000000000000" pitchFamily="2" charset="0"/>
            </a:endParaRPr>
          </a:p>
          <a:p>
            <a:pPr marL="0" indent="0">
              <a:buFont typeface="Arial" panose="020B0604020202020204" pitchFamily="34" charset="0"/>
              <a:buNone/>
            </a:pPr>
            <a:endParaRPr lang="en-GB" sz="1000" dirty="0"/>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a:t>
            </a:r>
          </a:p>
        </p:txBody>
      </p:sp>
      <p:sp>
        <p:nvSpPr>
          <p:cNvPr id="4" name="Slide Number Placeholder 3"/>
          <p:cNvSpPr>
            <a:spLocks noGrp="1"/>
          </p:cNvSpPr>
          <p:nvPr>
            <p:ph type="sldNum" sz="quarter" idx="5"/>
          </p:nvPr>
        </p:nvSpPr>
        <p:spPr/>
        <p:txBody>
          <a:bodyPr/>
          <a:lstStyle/>
          <a:p>
            <a:fld id="{46BD9F81-AC8D-436B-B33A-2EB3167EE68A}" type="slidenum">
              <a:rPr lang="en-GB" smtClean="0"/>
              <a:t>11</a:t>
            </a:fld>
            <a:endParaRPr lang="en-GB"/>
          </a:p>
        </p:txBody>
      </p:sp>
    </p:spTree>
    <p:extLst>
      <p:ext uri="{BB962C8B-B14F-4D97-AF65-F5344CB8AC3E}">
        <p14:creationId xmlns:p14="http://schemas.microsoft.com/office/powerpoint/2010/main" val="272688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Section 1 </a:t>
            </a:r>
            <a:r>
              <a:rPr lang="en-GB" sz="1100" b="0" i="0" dirty="0">
                <a:solidFill>
                  <a:srgbClr val="1E1E1E"/>
                </a:solidFill>
                <a:effectLst/>
                <a:latin typeface="+mn-lt"/>
              </a:rPr>
              <a:t>The general duty of a local authority, in exercising a function under this Part in the case of an individual, is to promote that individual's well-being.</a:t>
            </a:r>
            <a:r>
              <a:rPr lang="en-GB" sz="1100" b="1" dirty="0">
                <a:latin typeface="+mn-lt"/>
              </a:rPr>
              <a:t> </a:t>
            </a:r>
          </a:p>
          <a:p>
            <a:r>
              <a:rPr lang="en-GB" sz="1100" b="0" dirty="0"/>
              <a:t>A broad concept which includes</a:t>
            </a:r>
          </a:p>
          <a:p>
            <a:pPr algn="l">
              <a:buFont typeface="Arial" panose="020B0604020202020204" pitchFamily="34" charset="0"/>
              <a:buChar char="•"/>
            </a:pPr>
            <a:r>
              <a:rPr lang="en-GB" sz="1100" b="0" i="0" dirty="0">
                <a:solidFill>
                  <a:srgbClr val="000000"/>
                </a:solidFill>
                <a:effectLst/>
                <a:latin typeface="Open Sans" panose="020B0606030504020204" pitchFamily="34" charset="0"/>
              </a:rPr>
              <a:t> personal dignity (including treatment of the individual with respect)</a:t>
            </a:r>
          </a:p>
          <a:p>
            <a:pPr algn="l">
              <a:buFont typeface="Arial" panose="020B0604020202020204" pitchFamily="34" charset="0"/>
              <a:buChar char="•"/>
            </a:pPr>
            <a:r>
              <a:rPr lang="en-GB" sz="1100" b="0" i="0" dirty="0">
                <a:solidFill>
                  <a:srgbClr val="000000"/>
                </a:solidFill>
                <a:effectLst/>
                <a:latin typeface="Open Sans" panose="020B0606030504020204" pitchFamily="34" charset="0"/>
              </a:rPr>
              <a:t> physical and mental health and emotional wellbeing</a:t>
            </a:r>
          </a:p>
          <a:p>
            <a:pPr algn="l">
              <a:buFont typeface="Arial" panose="020B0604020202020204" pitchFamily="34" charset="0"/>
              <a:buChar char="•"/>
            </a:pPr>
            <a:r>
              <a:rPr lang="en-GB" sz="1100" b="0" i="0" dirty="0">
                <a:solidFill>
                  <a:srgbClr val="000000"/>
                </a:solidFill>
                <a:effectLst/>
                <a:latin typeface="Open Sans" panose="020B0606030504020204" pitchFamily="34" charset="0"/>
              </a:rPr>
              <a:t> protection from abuse and neglect</a:t>
            </a:r>
          </a:p>
          <a:p>
            <a:pPr algn="l">
              <a:buFont typeface="Arial" panose="020B0604020202020204" pitchFamily="34" charset="0"/>
              <a:buChar char="•"/>
            </a:pPr>
            <a:r>
              <a:rPr lang="en-GB" sz="1100" b="0" i="0" dirty="0">
                <a:solidFill>
                  <a:srgbClr val="000000"/>
                </a:solidFill>
                <a:effectLst/>
                <a:latin typeface="Open Sans" panose="020B0606030504020204" pitchFamily="34" charset="0"/>
              </a:rPr>
              <a:t> control by the individual over their day-to-day life (including over care and support provided and the way they are provided)</a:t>
            </a:r>
          </a:p>
          <a:p>
            <a:pPr algn="l">
              <a:buFont typeface="Arial" panose="020B0604020202020204" pitchFamily="34" charset="0"/>
              <a:buChar char="•"/>
            </a:pPr>
            <a:r>
              <a:rPr lang="en-GB" sz="1100" b="0" i="0" dirty="0">
                <a:solidFill>
                  <a:srgbClr val="000000"/>
                </a:solidFill>
                <a:effectLst/>
                <a:latin typeface="Open Sans" panose="020B0606030504020204" pitchFamily="34" charset="0"/>
              </a:rPr>
              <a:t> participation in work, education, training or recreation</a:t>
            </a:r>
          </a:p>
          <a:p>
            <a:pPr algn="l">
              <a:buFont typeface="Arial" panose="020B0604020202020204" pitchFamily="34" charset="0"/>
              <a:buChar char="•"/>
            </a:pPr>
            <a:r>
              <a:rPr lang="en-GB" sz="1100" b="0" i="0" dirty="0">
                <a:solidFill>
                  <a:srgbClr val="000000"/>
                </a:solidFill>
                <a:effectLst/>
                <a:latin typeface="Open Sans" panose="020B0606030504020204" pitchFamily="34" charset="0"/>
              </a:rPr>
              <a:t> social and economic wellbeing</a:t>
            </a:r>
          </a:p>
          <a:p>
            <a:pPr algn="l">
              <a:buFont typeface="Arial" panose="020B0604020202020204" pitchFamily="34" charset="0"/>
              <a:buChar char="•"/>
            </a:pPr>
            <a:r>
              <a:rPr lang="en-GB" sz="1100" b="0" i="0" dirty="0">
                <a:solidFill>
                  <a:srgbClr val="000000"/>
                </a:solidFill>
                <a:effectLst/>
                <a:latin typeface="Open Sans" panose="020B0606030504020204" pitchFamily="34" charset="0"/>
              </a:rPr>
              <a:t> domestic, family and personal domains</a:t>
            </a:r>
          </a:p>
          <a:p>
            <a:pPr algn="l">
              <a:buFont typeface="Arial" panose="020B0604020202020204" pitchFamily="34" charset="0"/>
              <a:buChar char="•"/>
            </a:pPr>
            <a:r>
              <a:rPr lang="en-GB" sz="1100" b="0" i="0" dirty="0">
                <a:solidFill>
                  <a:srgbClr val="000000"/>
                </a:solidFill>
                <a:effectLst/>
                <a:latin typeface="Open Sans" panose="020B0606030504020204" pitchFamily="34" charset="0"/>
              </a:rPr>
              <a:t> suitability of the individual’s living accommodation</a:t>
            </a:r>
          </a:p>
          <a:p>
            <a:pPr algn="l">
              <a:buFont typeface="Arial" panose="020B0604020202020204" pitchFamily="34" charset="0"/>
              <a:buChar char="•"/>
            </a:pPr>
            <a:r>
              <a:rPr lang="en-GB" sz="1100" b="0" i="0" dirty="0">
                <a:solidFill>
                  <a:srgbClr val="000000"/>
                </a:solidFill>
                <a:effectLst/>
                <a:latin typeface="Open Sans" panose="020B0606030504020204" pitchFamily="34" charset="0"/>
              </a:rPr>
              <a:t> the individual’s contribution to society</a:t>
            </a:r>
          </a:p>
          <a:p>
            <a:pPr algn="l">
              <a:buFont typeface="Arial" panose="020B0604020202020204" pitchFamily="34" charset="0"/>
              <a:buChar char="•"/>
            </a:pPr>
            <a:endParaRPr lang="en-GB" sz="1100" b="0" i="0" dirty="0">
              <a:solidFill>
                <a:srgbClr val="000000"/>
              </a:solidFill>
              <a:effectLst/>
              <a:latin typeface="Open Sans" panose="020B0606030504020204" pitchFamily="34" charset="0"/>
            </a:endParaRPr>
          </a:p>
          <a:p>
            <a:pPr marL="0" indent="0" algn="just">
              <a:lnSpc>
                <a:spcPct val="107000"/>
              </a:lnSpc>
              <a:spcAft>
                <a:spcPts val="800"/>
              </a:spcAft>
              <a:buFont typeface="Arial" panose="020B0604020202020204" pitchFamily="34" charset="0"/>
              <a:buNone/>
            </a:pPr>
            <a:r>
              <a:rPr lang="en-GB" sz="1100" dirty="0">
                <a:effectLst/>
                <a:latin typeface="Work Sans" pitchFamily="2" charset="0"/>
                <a:ea typeface="Times New Roman" panose="02020603050405020304" pitchFamily="18" charset="0"/>
                <a:cs typeface="Times New Roman" panose="02020603050405020304" pitchFamily="18" charset="0"/>
              </a:rPr>
              <a:t>How safeguarding practices can promote well-being -</a:t>
            </a:r>
          </a:p>
          <a:p>
            <a:pPr marL="342900" lvl="0" indent="-342900">
              <a:lnSpc>
                <a:spcPct val="107000"/>
              </a:lnSpc>
              <a:spcAft>
                <a:spcPts val="900"/>
              </a:spcAft>
              <a:buFont typeface="+mj-lt"/>
              <a:buAutoNum type="alphaLcPeriod"/>
              <a:tabLst>
                <a:tab pos="457200" algn="l"/>
              </a:tabLst>
            </a:pPr>
            <a:r>
              <a:rPr lang="en-GB" sz="1100" dirty="0">
                <a:effectLst/>
                <a:latin typeface="Work Sans" pitchFamily="2" charset="0"/>
                <a:ea typeface="Times New Roman" panose="02020603050405020304" pitchFamily="18" charset="0"/>
                <a:cs typeface="Times New Roman" panose="02020603050405020304" pitchFamily="18" charset="0"/>
              </a:rPr>
              <a:t>Always assume that the adult is best placed to judge their own Wellbeing;</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900"/>
              </a:spcAft>
              <a:buFont typeface="+mj-lt"/>
              <a:buAutoNum type="alphaLcPeriod"/>
              <a:tabLst>
                <a:tab pos="457200" algn="l"/>
              </a:tabLst>
            </a:pPr>
            <a:r>
              <a:rPr lang="en-GB" sz="1100" dirty="0">
                <a:effectLst/>
                <a:latin typeface="Work Sans" pitchFamily="2" charset="0"/>
                <a:ea typeface="Times New Roman" panose="02020603050405020304" pitchFamily="18" charset="0"/>
                <a:cs typeface="Times New Roman" panose="02020603050405020304" pitchFamily="18" charset="0"/>
              </a:rPr>
              <a:t>Enable the adult to participate as fully as possible in the process and in decision making;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900"/>
              </a:spcAft>
              <a:buFont typeface="+mj-lt"/>
              <a:buAutoNum type="alphaLcPeriod"/>
              <a:tabLst>
                <a:tab pos="457200" algn="l"/>
              </a:tabLst>
            </a:pPr>
            <a:r>
              <a:rPr lang="en-GB" sz="1100" dirty="0">
                <a:effectLst/>
                <a:latin typeface="Work Sans" pitchFamily="2" charset="0"/>
                <a:ea typeface="Times New Roman" panose="02020603050405020304" pitchFamily="18" charset="0"/>
                <a:cs typeface="Times New Roman" panose="02020603050405020304" pitchFamily="18" charset="0"/>
              </a:rPr>
              <a:t>Always seek and take into account the views, wishes and feelings of the adult before making any decision or taking any action;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900"/>
              </a:spcAft>
              <a:buFont typeface="+mj-lt"/>
              <a:buAutoNum type="alphaLcPeriod"/>
              <a:tabLst>
                <a:tab pos="457200" algn="l"/>
              </a:tabLst>
            </a:pPr>
            <a:r>
              <a:rPr lang="en-GB" sz="1100" dirty="0">
                <a:effectLst/>
                <a:latin typeface="Work Sans" pitchFamily="2" charset="0"/>
                <a:ea typeface="Times New Roman" panose="02020603050405020304" pitchFamily="18" charset="0"/>
                <a:cs typeface="Times New Roman" panose="02020603050405020304" pitchFamily="18" charset="0"/>
              </a:rPr>
              <a:t>If a person is unable to express a present view, wish or feeling always take into account any past views, wishes or feelings they have expressed;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900"/>
              </a:spcAft>
              <a:buFont typeface="+mj-lt"/>
              <a:buAutoNum type="alphaLcPeriod"/>
              <a:tabLst>
                <a:tab pos="457200" algn="l"/>
              </a:tabLst>
            </a:pPr>
            <a:r>
              <a:rPr lang="en-GB" sz="1100" dirty="0">
                <a:effectLst/>
                <a:latin typeface="Work Sans" pitchFamily="2" charset="0"/>
                <a:ea typeface="Times New Roman" panose="02020603050405020304" pitchFamily="18" charset="0"/>
                <a:cs typeface="Times New Roman" panose="02020603050405020304" pitchFamily="18" charset="0"/>
              </a:rPr>
              <a:t>Ensure that decisions made have regard for the things that are important to the person and are not based on assumptions, preconceptions or judgements;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900"/>
              </a:spcAft>
              <a:buFont typeface="+mj-lt"/>
              <a:buAutoNum type="alphaLcPeriod"/>
              <a:tabLst>
                <a:tab pos="457200" algn="l"/>
              </a:tabLst>
            </a:pPr>
            <a:r>
              <a:rPr lang="en-GB" sz="1100" dirty="0">
                <a:effectLst/>
                <a:latin typeface="Work Sans" pitchFamily="2" charset="0"/>
                <a:ea typeface="Times New Roman" panose="02020603050405020304" pitchFamily="18" charset="0"/>
                <a:cs typeface="Times New Roman" panose="02020603050405020304" pitchFamily="18" charset="0"/>
              </a:rPr>
              <a:t>Never advocate risk management measures that do not take account of individual Wellbeing;</a:t>
            </a:r>
            <a:endParaRPr lang="en-GB" sz="1100" b="0" dirty="0"/>
          </a:p>
          <a:p>
            <a:endParaRPr lang="en-GB" sz="1100" b="1" dirty="0"/>
          </a:p>
          <a:p>
            <a:pPr algn="l"/>
            <a:r>
              <a:rPr lang="en-GB" sz="1100" b="1" dirty="0"/>
              <a:t>Section 2 - </a:t>
            </a:r>
            <a:r>
              <a:rPr lang="en-GB" sz="1100" b="0" i="0" dirty="0">
                <a:solidFill>
                  <a:srgbClr val="1E1E1E"/>
                </a:solidFill>
                <a:effectLst/>
                <a:latin typeface="arial" panose="020B0604020202020204" pitchFamily="34" charset="0"/>
              </a:rPr>
              <a:t>A local authority must provide or arrange for the provision of services, facilities or resources, or take other steps, which it considers will—</a:t>
            </a:r>
          </a:p>
          <a:p>
            <a:pPr algn="l"/>
            <a:r>
              <a:rPr lang="en-GB" sz="1100" b="0" i="0" dirty="0">
                <a:solidFill>
                  <a:srgbClr val="1E1E1E"/>
                </a:solidFill>
                <a:effectLst/>
                <a:latin typeface="arial" panose="020B0604020202020204" pitchFamily="34" charset="0"/>
              </a:rPr>
              <a:t>(a)contribute towards preventing or delaying the development by </a:t>
            </a:r>
            <a:r>
              <a:rPr lang="en-GB" sz="1100" b="0" i="0" u="sng" dirty="0">
                <a:solidFill>
                  <a:srgbClr val="1E1E1E"/>
                </a:solidFill>
                <a:effectLst/>
                <a:latin typeface="arial" panose="020B0604020202020204" pitchFamily="34" charset="0"/>
              </a:rPr>
              <a:t>adults</a:t>
            </a:r>
            <a:r>
              <a:rPr lang="en-GB" sz="1100" b="0" i="0" dirty="0">
                <a:solidFill>
                  <a:srgbClr val="1E1E1E"/>
                </a:solidFill>
                <a:effectLst/>
                <a:latin typeface="arial" panose="020B0604020202020204" pitchFamily="34" charset="0"/>
              </a:rPr>
              <a:t> in its area of needs for care and support;</a:t>
            </a:r>
          </a:p>
          <a:p>
            <a:pPr algn="l"/>
            <a:r>
              <a:rPr lang="en-GB" sz="1100" b="0" i="0" dirty="0">
                <a:solidFill>
                  <a:srgbClr val="1E1E1E"/>
                </a:solidFill>
                <a:effectLst/>
                <a:latin typeface="arial" panose="020B0604020202020204" pitchFamily="34" charset="0"/>
              </a:rPr>
              <a:t>(c)reduce the needs for care and support of adults in its area;</a:t>
            </a:r>
          </a:p>
          <a:p>
            <a:pPr algn="l"/>
            <a:endParaRPr lang="en-GB" sz="1100" b="0" i="0" dirty="0">
              <a:solidFill>
                <a:srgbClr val="1E1E1E"/>
              </a:solidFill>
              <a:effectLst/>
              <a:latin typeface="arial" panose="020B0604020202020204" pitchFamily="34" charset="0"/>
            </a:endParaRPr>
          </a:p>
          <a:p>
            <a:pPr algn="l"/>
            <a:r>
              <a:rPr lang="en-GB" sz="1100" b="1" i="0" dirty="0">
                <a:solidFill>
                  <a:srgbClr val="1E1E1E"/>
                </a:solidFill>
                <a:effectLst/>
                <a:latin typeface="arial" panose="020B0604020202020204" pitchFamily="34" charset="0"/>
              </a:rPr>
              <a:t>Section 6 – </a:t>
            </a:r>
            <a:r>
              <a:rPr lang="en-GB" sz="1100" b="0" i="0" dirty="0">
                <a:solidFill>
                  <a:srgbClr val="1E1E1E"/>
                </a:solidFill>
                <a:effectLst/>
                <a:latin typeface="arial" panose="020B0604020202020204" pitchFamily="34" charset="0"/>
              </a:rPr>
              <a:t>Duty to cooperate. A local authority must co-operate with each of its relevant partners, and each relevant partner must co-operate with the authority, in the exercise of</a:t>
            </a:r>
            <a:endParaRPr lang="en-GB" sz="1100" b="1" dirty="0"/>
          </a:p>
          <a:p>
            <a:endParaRPr lang="en-GB" sz="1100" b="1" dirty="0"/>
          </a:p>
          <a:p>
            <a:pPr algn="l"/>
            <a:r>
              <a:rPr lang="en-GB" sz="1100" b="1" dirty="0"/>
              <a:t>Section 9 and Section 11 </a:t>
            </a:r>
            <a:r>
              <a:rPr lang="en-GB" sz="1100" dirty="0"/>
              <a:t>- </a:t>
            </a:r>
            <a:r>
              <a:rPr lang="en-GB" sz="1100" b="0" i="0" dirty="0">
                <a:solidFill>
                  <a:srgbClr val="444444"/>
                </a:solidFill>
                <a:effectLst/>
                <a:latin typeface="Roboto" panose="02000000000000000000" pitchFamily="2" charset="0"/>
              </a:rPr>
              <a:t>The Local Authority must undertake a needs assessment, even when the adult refuses, where:</a:t>
            </a:r>
          </a:p>
          <a:p>
            <a:pPr algn="l">
              <a:buFont typeface="Arial" panose="020B0604020202020204" pitchFamily="34" charset="0"/>
              <a:buChar char="•"/>
            </a:pPr>
            <a:r>
              <a:rPr lang="en-GB" sz="1100" b="0" i="0" dirty="0">
                <a:solidFill>
                  <a:srgbClr val="444444"/>
                </a:solidFill>
                <a:effectLst/>
                <a:latin typeface="Roboto" panose="02000000000000000000" pitchFamily="2" charset="0"/>
              </a:rPr>
              <a:t>it appears that the adult may have needs for care and support</a:t>
            </a:r>
          </a:p>
          <a:p>
            <a:pPr algn="l">
              <a:buFont typeface="Arial" panose="020B0604020202020204" pitchFamily="34" charset="0"/>
              <a:buChar char="•"/>
            </a:pPr>
            <a:r>
              <a:rPr lang="en-GB" sz="1100" b="0" i="0" dirty="0">
                <a:solidFill>
                  <a:srgbClr val="444444"/>
                </a:solidFill>
                <a:effectLst/>
                <a:latin typeface="Roboto" panose="02000000000000000000" pitchFamily="2" charset="0"/>
              </a:rPr>
              <a:t>and is experiencing, or is at risk of, self-neglect.</a:t>
            </a:r>
          </a:p>
          <a:p>
            <a:pPr algn="l"/>
            <a:r>
              <a:rPr lang="en-GB" sz="1100" b="0" i="0" dirty="0">
                <a:solidFill>
                  <a:srgbClr val="444444"/>
                </a:solidFill>
                <a:effectLst/>
                <a:latin typeface="Roboto" panose="02000000000000000000" pitchFamily="2" charset="0"/>
              </a:rPr>
              <a:t>This duty applies whether the adult has the capacity or lacks the capacity to refuse an assessment. </a:t>
            </a:r>
          </a:p>
          <a:p>
            <a:pPr algn="l"/>
            <a:r>
              <a:rPr lang="en-GB" sz="1100" b="0" i="0" dirty="0">
                <a:solidFill>
                  <a:srgbClr val="1E1E1E"/>
                </a:solidFill>
                <a:effectLst/>
                <a:latin typeface="arial" panose="020B0604020202020204" pitchFamily="34" charset="0"/>
              </a:rPr>
              <a:t>Where an adult refuses a needs assessment, the local authority concerned is not required to carry out the assessment (and section 9(1) does not apply in the adult's case).</a:t>
            </a:r>
          </a:p>
          <a:p>
            <a:pPr algn="l"/>
            <a:r>
              <a:rPr lang="en-GB" sz="1100" b="0" i="0" dirty="0">
                <a:solidFill>
                  <a:srgbClr val="1E1E1E"/>
                </a:solidFill>
                <a:effectLst/>
                <a:latin typeface="arial" panose="020B0604020202020204" pitchFamily="34" charset="0"/>
              </a:rPr>
              <a:t>(2)But the local authority may not rely on subsection (1) (and so must carry out a needs assessment) if—</a:t>
            </a:r>
          </a:p>
          <a:p>
            <a:pPr algn="l"/>
            <a:r>
              <a:rPr lang="en-GB" sz="1100" b="0" i="0" dirty="0">
                <a:solidFill>
                  <a:srgbClr val="1E1E1E"/>
                </a:solidFill>
                <a:effectLst/>
                <a:latin typeface="arial" panose="020B0604020202020204" pitchFamily="34" charset="0"/>
              </a:rPr>
              <a:t>(a)the adult lacks capacity to refuse the assessment and the authority is satisfied that carrying out the assessment would be in the adult's best interests, or</a:t>
            </a:r>
          </a:p>
          <a:p>
            <a:pPr algn="l"/>
            <a:r>
              <a:rPr lang="en-GB" sz="1100" b="0" i="0" dirty="0">
                <a:solidFill>
                  <a:srgbClr val="1E1E1E"/>
                </a:solidFill>
                <a:effectLst/>
                <a:latin typeface="arial" panose="020B0604020202020204" pitchFamily="34" charset="0"/>
              </a:rPr>
              <a:t>(b)the adult is experiencing, or is at risk of, abuse or neglect.</a:t>
            </a:r>
          </a:p>
          <a:p>
            <a:endParaRPr lang="en-GB" sz="1100" dirty="0"/>
          </a:p>
          <a:p>
            <a:pPr algn="l"/>
            <a:r>
              <a:rPr lang="en-GB" sz="1100" b="1" dirty="0"/>
              <a:t>Section 42 </a:t>
            </a:r>
            <a:r>
              <a:rPr lang="en-GB" sz="1100" b="0" i="0" dirty="0">
                <a:solidFill>
                  <a:srgbClr val="444444"/>
                </a:solidFill>
                <a:effectLst/>
                <a:latin typeface="Roboto" panose="02000000000000000000" pitchFamily="2" charset="0"/>
              </a:rPr>
              <a:t>The Local Authority must make, or cause to be made, whatever enquiries it thinks necessary to enable it to decide what action should be taken in an adult's case, when the Local Authority has reasonable cause to suspect that an adult in its area:</a:t>
            </a:r>
          </a:p>
          <a:p>
            <a:pPr algn="l">
              <a:buFont typeface="Arial" panose="020B0604020202020204" pitchFamily="34" charset="0"/>
              <a:buChar char="•"/>
            </a:pPr>
            <a:r>
              <a:rPr lang="en-GB" sz="1100" b="0" i="0" dirty="0">
                <a:solidFill>
                  <a:srgbClr val="444444"/>
                </a:solidFill>
                <a:effectLst/>
                <a:latin typeface="Roboto" panose="02000000000000000000" pitchFamily="2" charset="0"/>
              </a:rPr>
              <a:t>has needs for care and support,</a:t>
            </a:r>
          </a:p>
          <a:p>
            <a:pPr algn="l">
              <a:buFont typeface="Arial" panose="020B0604020202020204" pitchFamily="34" charset="0"/>
              <a:buChar char="•"/>
            </a:pPr>
            <a:r>
              <a:rPr lang="en-GB" sz="1100" b="0" i="0" dirty="0">
                <a:solidFill>
                  <a:srgbClr val="444444"/>
                </a:solidFill>
                <a:effectLst/>
                <a:latin typeface="Roboto" panose="02000000000000000000" pitchFamily="2" charset="0"/>
              </a:rPr>
              <a:t>is experiencing, or is at risk of, self-neglect</a:t>
            </a:r>
          </a:p>
          <a:p>
            <a:pPr algn="l">
              <a:buFont typeface="Arial" panose="020B0604020202020204" pitchFamily="34" charset="0"/>
              <a:buChar char="•"/>
            </a:pPr>
            <a:r>
              <a:rPr lang="en-GB" sz="1100" b="0" i="0" dirty="0">
                <a:solidFill>
                  <a:srgbClr val="444444"/>
                </a:solidFill>
                <a:effectLst/>
                <a:latin typeface="Roboto" panose="02000000000000000000" pitchFamily="2" charset="0"/>
              </a:rPr>
              <a:t>and, as a result of those needs, is unable to protect himself or herself against self-neglect, or the risk of it.</a:t>
            </a:r>
          </a:p>
          <a:p>
            <a:endParaRPr lang="en-GB" sz="1100" dirty="0"/>
          </a:p>
          <a:p>
            <a:r>
              <a:rPr lang="en-GB" sz="1100" b="1" dirty="0"/>
              <a:t>Section 68 </a:t>
            </a:r>
          </a:p>
          <a:p>
            <a:pPr marL="171450" indent="-171450">
              <a:buFont typeface="Arial" panose="020B0604020202020204" pitchFamily="34" charset="0"/>
              <a:buChar char="•"/>
            </a:pPr>
            <a:r>
              <a:rPr lang="en-GB" sz="1100" dirty="0"/>
              <a:t>Advocacy is often under used in safeguarding situations. </a:t>
            </a:r>
          </a:p>
          <a:p>
            <a:pPr marL="171450" indent="-171450">
              <a:buFont typeface="Arial" panose="020B0604020202020204" pitchFamily="34" charset="0"/>
              <a:buChar char="•"/>
            </a:pPr>
            <a:r>
              <a:rPr lang="en-GB" sz="1100" dirty="0"/>
              <a:t>It is important for practitioners working with adults to understand the requirements for advocacy. </a:t>
            </a:r>
          </a:p>
          <a:p>
            <a:pPr marL="171450" indent="-171450">
              <a:buFont typeface="Arial" panose="020B0604020202020204" pitchFamily="34" charset="0"/>
              <a:buChar char="•"/>
            </a:pPr>
            <a:r>
              <a:rPr lang="en-GB" sz="1100" dirty="0"/>
              <a:t>The adult should be consulted if and who they wish to represent them</a:t>
            </a:r>
          </a:p>
          <a:p>
            <a:pPr marL="171450" indent="-171450">
              <a:buFont typeface="Arial" panose="020B0604020202020204" pitchFamily="34" charset="0"/>
              <a:buChar char="•"/>
            </a:pPr>
            <a:r>
              <a:rPr lang="en-GB" sz="1100" dirty="0"/>
              <a:t>Advocacy is a way to ensure the person’s voice is heard; to empower and support represent views.</a:t>
            </a:r>
          </a:p>
          <a:p>
            <a:pPr marL="171450" indent="-171450">
              <a:buFont typeface="Arial" panose="020B0604020202020204" pitchFamily="34" charset="0"/>
              <a:buChar char="•"/>
            </a:pPr>
            <a:r>
              <a:rPr lang="en-GB" sz="1100" dirty="0"/>
              <a:t>Advocates spend time with the adult before and after meetings, to support them understand the events. </a:t>
            </a:r>
          </a:p>
          <a:p>
            <a:pPr marL="171450" indent="-171450">
              <a:buFont typeface="Arial" panose="020B0604020202020204" pitchFamily="34" charset="0"/>
              <a:buChar char="•"/>
            </a:pPr>
            <a:r>
              <a:rPr lang="en-GB" sz="1100" dirty="0"/>
              <a:t>They can challenge the professionals involved in the safeguarding process to make sure decisions are checked with the person.</a:t>
            </a:r>
          </a:p>
          <a:p>
            <a:pPr marL="171450" indent="-171450">
              <a:buFont typeface="Arial" panose="020B0604020202020204" pitchFamily="34" charset="0"/>
              <a:buChar char="•"/>
            </a:pPr>
            <a:r>
              <a:rPr lang="en-GB" sz="1100" dirty="0"/>
              <a:t>Advocacy also links to the “I” statements when MSP.</a:t>
            </a:r>
          </a:p>
          <a:p>
            <a:pPr marL="171450" indent="-171450">
              <a:buFont typeface="Arial" panose="020B0604020202020204" pitchFamily="34" charset="0"/>
              <a:buChar char="•"/>
            </a:pPr>
            <a:r>
              <a:rPr lang="en-GB" sz="1100" dirty="0"/>
              <a:t>Different advocates, depending on different circumstances</a:t>
            </a:r>
          </a:p>
          <a:p>
            <a:pPr marL="171450" indent="-171450">
              <a:buFont typeface="Arial" panose="020B0604020202020204" pitchFamily="34" charset="0"/>
              <a:buChar char="•"/>
            </a:pPr>
            <a:r>
              <a:rPr lang="en-GB" sz="1100" dirty="0"/>
              <a:t>Advocacy principles 1. Clarity of purpose 2. Independence 3. Person-centred approach 4. Empowerment 5. Equal Opportunity 6. Accessibility 7. Support 8. Accountability 9. Confidentiality 10. Complaints 11. Safeguarding.</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12</a:t>
            </a:fld>
            <a:endParaRPr lang="en-GB"/>
          </a:p>
        </p:txBody>
      </p:sp>
    </p:spTree>
    <p:extLst>
      <p:ext uri="{BB962C8B-B14F-4D97-AF65-F5344CB8AC3E}">
        <p14:creationId xmlns:p14="http://schemas.microsoft.com/office/powerpoint/2010/main" val="2895356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100" dirty="0">
                <a:solidFill>
                  <a:schemeClr val="tx1"/>
                </a:solidFill>
              </a:rPr>
              <a:t>Other pieces of legislation could be applicable depending on </a:t>
            </a:r>
            <a:r>
              <a:rPr lang="en-GB" sz="1100" b="1" dirty="0">
                <a:solidFill>
                  <a:schemeClr val="tx1"/>
                </a:solidFill>
              </a:rPr>
              <a:t>context and agencies </a:t>
            </a:r>
            <a:r>
              <a:rPr lang="en-GB" sz="1100" dirty="0">
                <a:solidFill>
                  <a:schemeClr val="tx1"/>
                </a:solidFill>
              </a:rPr>
              <a:t>involved</a:t>
            </a:r>
          </a:p>
          <a:p>
            <a:pPr algn="ctr"/>
            <a:endParaRPr lang="en-GB" sz="1100" dirty="0">
              <a:solidFill>
                <a:schemeClr val="tx1"/>
              </a:solidFill>
            </a:endParaRPr>
          </a:p>
          <a:p>
            <a:pPr marL="171450" indent="-171450">
              <a:buFont typeface="Arial" panose="020B0604020202020204" pitchFamily="34" charset="0"/>
              <a:buChar char="•"/>
            </a:pPr>
            <a:r>
              <a:rPr lang="en-GB" sz="1000" dirty="0"/>
              <a:t>MCA relates to decision-making, there will be more discussion in a later slides. </a:t>
            </a:r>
          </a:p>
          <a:p>
            <a:pPr marL="171450" indent="-171450">
              <a:buFont typeface="Arial" panose="020B0604020202020204" pitchFamily="34" charset="0"/>
              <a:buChar char="•"/>
            </a:pPr>
            <a:r>
              <a:rPr lang="en-GB" sz="1000" b="0" i="0" dirty="0">
                <a:solidFill>
                  <a:srgbClr val="4D5156"/>
                </a:solidFill>
                <a:effectLst/>
                <a:latin typeface="Google Sans"/>
              </a:rPr>
              <a:t>The Human Rights Act 1998 brings the European Convention on Human Rights (ECHR) into UK law. It's important to consider how particular articles could be relevant to safeguarding enquiries. Ali’s training will have covered the differences between qualified and limited rights.</a:t>
            </a:r>
          </a:p>
          <a:p>
            <a:pPr algn="l">
              <a:buFont typeface="Arial" panose="020B0604020202020204" pitchFamily="34" charset="0"/>
              <a:buNone/>
            </a:pPr>
            <a:r>
              <a:rPr lang="en-GB" sz="1000" b="0" i="0" dirty="0">
                <a:solidFill>
                  <a:srgbClr val="4D5156"/>
                </a:solidFill>
                <a:effectLst/>
                <a:latin typeface="Google Sans"/>
              </a:rPr>
              <a:t>Some relevant articles could include </a:t>
            </a:r>
          </a:p>
          <a:p>
            <a:pPr algn="l">
              <a:buFont typeface="Arial" panose="020B0604020202020204" pitchFamily="34" charset="0"/>
              <a:buNone/>
            </a:pPr>
            <a:r>
              <a:rPr lang="en-GB" sz="1000" b="0" i="0" dirty="0">
                <a:solidFill>
                  <a:srgbClr val="303030"/>
                </a:solidFill>
                <a:effectLst/>
                <a:latin typeface="inherit"/>
              </a:rPr>
              <a:t>Article 3: Freedom from torture and inhuman or degrading treatment</a:t>
            </a:r>
          </a:p>
          <a:p>
            <a:pPr algn="l">
              <a:buFont typeface="Arial" panose="020B0604020202020204" pitchFamily="34" charset="0"/>
              <a:buNone/>
            </a:pPr>
            <a:r>
              <a:rPr lang="en-GB" sz="1000" b="0" i="0" dirty="0">
                <a:solidFill>
                  <a:srgbClr val="303030"/>
                </a:solidFill>
                <a:effectLst/>
                <a:latin typeface="inherit"/>
              </a:rPr>
              <a:t>Article 5: Right to liberty and security</a:t>
            </a:r>
          </a:p>
          <a:p>
            <a:pPr algn="l">
              <a:buFont typeface="Arial" panose="020B0604020202020204" pitchFamily="34" charset="0"/>
              <a:buNone/>
            </a:pPr>
            <a:r>
              <a:rPr lang="en-GB" sz="1000" b="0" i="0" dirty="0">
                <a:solidFill>
                  <a:srgbClr val="303030"/>
                </a:solidFill>
                <a:effectLst/>
                <a:latin typeface="inherit"/>
              </a:rPr>
              <a:t>Article 8: Respect for your private and family life</a:t>
            </a:r>
          </a:p>
          <a:p>
            <a:pPr algn="l">
              <a:buFont typeface="Arial" panose="020B0604020202020204" pitchFamily="34" charset="0"/>
              <a:buNone/>
            </a:pPr>
            <a:r>
              <a:rPr lang="en-GB" sz="1000" b="0" i="0" dirty="0">
                <a:solidFill>
                  <a:srgbClr val="303030"/>
                </a:solidFill>
                <a:effectLst/>
                <a:latin typeface="inherit"/>
              </a:rPr>
              <a:t>Safeguarding interventions should aim to support adults to maintain the above, however there could be practice dilemmas which arise if there are actions which contravene with rights (Example calling the police, resulting in a DVPO, contravening article 8). </a:t>
            </a:r>
          </a:p>
          <a:p>
            <a:pPr algn="l">
              <a:buFont typeface="Arial" panose="020B0604020202020204" pitchFamily="34" charset="0"/>
              <a:buNone/>
            </a:pPr>
            <a:r>
              <a:rPr lang="en-GB" sz="1000" b="0" i="0" dirty="0">
                <a:solidFill>
                  <a:srgbClr val="303030"/>
                </a:solidFill>
                <a:effectLst/>
                <a:latin typeface="Open Sans" panose="020B0606030504020204" pitchFamily="34" charset="0"/>
              </a:rPr>
              <a:t>Not all rights are absolute – meaning they can be overruled in certain circumstances – and frequently practitioners are required to balance competing rights.</a:t>
            </a:r>
            <a:endParaRPr lang="en-GB" sz="1000" b="0" i="0" dirty="0">
              <a:solidFill>
                <a:srgbClr val="303030"/>
              </a:solidFill>
              <a:effectLst/>
              <a:latin typeface="inherit"/>
            </a:endParaRPr>
          </a:p>
          <a:p>
            <a:pPr marL="171450" indent="-171450" algn="l">
              <a:buFont typeface="Arial" panose="020B0604020202020204" pitchFamily="34" charset="0"/>
              <a:buChar char="•"/>
            </a:pPr>
            <a:r>
              <a:rPr lang="en-GB" sz="1000" b="0" i="0" dirty="0">
                <a:solidFill>
                  <a:srgbClr val="303030"/>
                </a:solidFill>
                <a:effectLst/>
                <a:latin typeface="inherit"/>
              </a:rPr>
              <a:t>Data Protection Act (2018)</a:t>
            </a:r>
            <a:r>
              <a:rPr lang="en-GB" sz="1000" b="0" i="0" dirty="0">
                <a:solidFill>
                  <a:srgbClr val="0B0C0C"/>
                </a:solidFill>
                <a:effectLst/>
                <a:latin typeface="GDS Transport"/>
              </a:rPr>
              <a:t> controls how personal information is used by organisations. Important to gain consent from the adult about how information is shared and who it is shared with. Appropriate information sharing with agencies is vital as it enables shared risk management and responsibility. There could be circumstances where information has to be shared proportionately or shared, due to certain risks to the adult or it is in the public interests (risk to others); even if the adult has not consented. If in doubt speak to your supervisor. The principle of confidentiality apply. </a:t>
            </a:r>
          </a:p>
          <a:p>
            <a:pPr marL="171450" indent="-171450" algn="l">
              <a:buFont typeface="Arial" panose="020B0604020202020204" pitchFamily="34" charset="0"/>
              <a:buChar char="•"/>
            </a:pPr>
            <a:r>
              <a:rPr lang="en-GB" sz="1000" b="0" i="0" dirty="0">
                <a:solidFill>
                  <a:srgbClr val="92278F"/>
                </a:solidFill>
                <a:effectLst/>
                <a:latin typeface="Arial W01 Light"/>
              </a:rPr>
              <a:t>The Equality Act of 2010 brought together various anti-discrimination laws into one single act, so any unlawful treatment (discrimination, harassment or victimisation) relating to one of the Equality Act protected characteristics. </a:t>
            </a:r>
          </a:p>
          <a:p>
            <a:pPr marL="171450" indent="-171450" algn="l">
              <a:buFont typeface="Arial" panose="020B0604020202020204" pitchFamily="34" charset="0"/>
              <a:buChar char="•"/>
            </a:pPr>
            <a:endParaRPr lang="en-GB" b="0" i="0" dirty="0">
              <a:solidFill>
                <a:srgbClr val="92278F"/>
              </a:solidFill>
              <a:effectLst/>
              <a:latin typeface="Arial W01 Light"/>
            </a:endParaRPr>
          </a:p>
        </p:txBody>
      </p:sp>
      <p:sp>
        <p:nvSpPr>
          <p:cNvPr id="4" name="Slide Number Placeholder 3"/>
          <p:cNvSpPr>
            <a:spLocks noGrp="1"/>
          </p:cNvSpPr>
          <p:nvPr>
            <p:ph type="sldNum" sz="quarter" idx="5"/>
          </p:nvPr>
        </p:nvSpPr>
        <p:spPr/>
        <p:txBody>
          <a:bodyPr/>
          <a:lstStyle/>
          <a:p>
            <a:fld id="{46BD9F81-AC8D-436B-B33A-2EB3167EE68A}" type="slidenum">
              <a:rPr lang="en-GB" smtClean="0"/>
              <a:t>13</a:t>
            </a:fld>
            <a:endParaRPr lang="en-GB"/>
          </a:p>
        </p:txBody>
      </p:sp>
    </p:spTree>
    <p:extLst>
      <p:ext uri="{BB962C8B-B14F-4D97-AF65-F5344CB8AC3E}">
        <p14:creationId xmlns:p14="http://schemas.microsoft.com/office/powerpoint/2010/main" val="2684948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Mental capacity and decision making is an essential part when undertaking safeguarding work. It has come up in SARs, particularly the presumption of capacity being taken to literally.</a:t>
            </a:r>
          </a:p>
          <a:p>
            <a:pPr marL="171450" indent="-171450">
              <a:buFont typeface="Arial" panose="020B0604020202020204" pitchFamily="34" charset="0"/>
              <a:buChar char="•"/>
            </a:pPr>
            <a:r>
              <a:rPr lang="en-GB" sz="1100" dirty="0"/>
              <a:t>New draft code of practice – summaries at beginning. Evolved with learning from case law</a:t>
            </a:r>
          </a:p>
          <a:p>
            <a:pPr marL="171450" indent="-171450">
              <a:buFont typeface="Arial" panose="020B0604020202020204" pitchFamily="34" charset="0"/>
              <a:buChar char="•"/>
            </a:pPr>
            <a:r>
              <a:rPr lang="en-GB" sz="1100" dirty="0"/>
              <a:t>The three-stage test, diagnostic means there has to be evidence of an impairment or brain or mind, usually confirmed diagnosis, some type of opinion from the relevant health professional or long term evidence. Functional is if they can understand, retain, weight up and communicate. Three is causative nexus</a:t>
            </a:r>
          </a:p>
          <a:p>
            <a:pPr marL="171450" indent="-171450">
              <a:buFont typeface="Arial" panose="020B0604020202020204" pitchFamily="34" charset="0"/>
              <a:buChar char="•"/>
            </a:pPr>
            <a:r>
              <a:rPr lang="en-GB" sz="1100" dirty="0"/>
              <a:t>1) Assumption of capacity 2) All practicable steps are taken 3) Unwise decision is still a decision </a:t>
            </a:r>
          </a:p>
          <a:p>
            <a:pPr marL="171450" indent="-171450">
              <a:buFont typeface="Arial" panose="020B0604020202020204" pitchFamily="34" charset="0"/>
              <a:buChar char="•"/>
            </a:pPr>
            <a:r>
              <a:rPr lang="en-GB" sz="1100" dirty="0"/>
              <a:t>4) Best interests 5) Any decisions in BI must be least restrictive </a:t>
            </a:r>
          </a:p>
          <a:p>
            <a:pPr marL="171450" indent="-171450">
              <a:buFont typeface="Arial" panose="020B0604020202020204" pitchFamily="34" charset="0"/>
              <a:buChar char="•"/>
            </a:pPr>
            <a:r>
              <a:rPr lang="en-GB" sz="1100" dirty="0"/>
              <a:t>Its integral to define what is the decision in hand that you are assessing; has the individual got capacity to consent and make decisions about partaking in an enquiry; can they decide the actions and outcomes they want to achieve?</a:t>
            </a:r>
          </a:p>
          <a:p>
            <a:pPr marL="171450" indent="-171450">
              <a:buFont typeface="Arial" panose="020B0604020202020204" pitchFamily="34" charset="0"/>
              <a:buChar char="•"/>
            </a:pPr>
            <a:r>
              <a:rPr lang="en-GB" sz="1100" dirty="0"/>
              <a:t>The decision could be more refined, does the individual have capacity to make decisions about their finances and safeguard self in the instance of potential financial abuse. </a:t>
            </a:r>
          </a:p>
          <a:p>
            <a:pPr marL="171450" indent="-171450">
              <a:buFont typeface="Arial" panose="020B0604020202020204" pitchFamily="34" charset="0"/>
              <a:buChar char="•"/>
            </a:pPr>
            <a:r>
              <a:rPr lang="en-GB" sz="1100" dirty="0"/>
              <a:t>The adult has to be provided information relevant to the decision; its not a memory test. </a:t>
            </a:r>
          </a:p>
          <a:p>
            <a:pPr marL="171450" indent="-171450">
              <a:buFont typeface="Arial" panose="020B0604020202020204" pitchFamily="34" charset="0"/>
              <a:buChar char="•"/>
            </a:pPr>
            <a:r>
              <a:rPr lang="en-GB" sz="1100" dirty="0"/>
              <a:t>Your rationale has to be clearly recorded in safeguarding documentation.</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14</a:t>
            </a:fld>
            <a:endParaRPr lang="en-GB"/>
          </a:p>
        </p:txBody>
      </p:sp>
    </p:spTree>
    <p:extLst>
      <p:ext uri="{BB962C8B-B14F-4D97-AF65-F5344CB8AC3E}">
        <p14:creationId xmlns:p14="http://schemas.microsoft.com/office/powerpoint/2010/main" val="1733366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514350">
              <a:buFont typeface="+mj-lt"/>
              <a:buAutoNum type="arabicPeriod"/>
            </a:pPr>
            <a:r>
              <a:rPr lang="en-GB" sz="1200" dirty="0"/>
              <a:t>Are one or more of the 4 elements of capacity not present?  (‘Functional’ test)</a:t>
            </a:r>
          </a:p>
          <a:p>
            <a:pPr marL="914400" lvl="1" indent="-514350">
              <a:buFont typeface="+mj-lt"/>
              <a:buAutoNum type="arabicPeriod"/>
            </a:pPr>
            <a:r>
              <a:rPr lang="en-GB" sz="1200" dirty="0"/>
              <a:t>Does the person have an impairment or disturbance of the mind or brain? (‘Diagnostic’ test)</a:t>
            </a:r>
          </a:p>
          <a:p>
            <a:pPr marL="914400" lvl="1" indent="-514350">
              <a:buFont typeface="+mj-lt"/>
              <a:buAutoNum type="arabicPeriod"/>
            </a:pPr>
            <a:r>
              <a:rPr lang="en-GB" sz="1200" dirty="0"/>
              <a:t>If 1 and 2 are both true, is 1 explained by 2? (‘Causative nexus’ test)</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15</a:t>
            </a:fld>
            <a:endParaRPr lang="en-GB"/>
          </a:p>
        </p:txBody>
      </p:sp>
    </p:spTree>
    <p:extLst>
      <p:ext uri="{BB962C8B-B14F-4D97-AF65-F5344CB8AC3E}">
        <p14:creationId xmlns:p14="http://schemas.microsoft.com/office/powerpoint/2010/main" val="304050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Capacity can be a challenging and grey area; it is important to triangulate information from observation, discussions with adults and use information from others involved. </a:t>
            </a:r>
          </a:p>
          <a:p>
            <a:pPr marL="171450" indent="-171450">
              <a:buFont typeface="Arial" panose="020B0604020202020204" pitchFamily="34" charset="0"/>
              <a:buChar char="•"/>
            </a:pPr>
            <a:r>
              <a:rPr lang="en-GB" sz="1100" dirty="0"/>
              <a:t>Timing is key and sometimes you may need to revisit; for example DV concerns and someone drinks alcohol which could impair their decision-making when intoxicated.</a:t>
            </a:r>
          </a:p>
          <a:p>
            <a:pPr marL="171450" indent="-171450">
              <a:buFont typeface="Arial" panose="020B0604020202020204" pitchFamily="34" charset="0"/>
              <a:buChar char="•"/>
            </a:pPr>
            <a:r>
              <a:rPr lang="en-GB" sz="1100" dirty="0"/>
              <a:t>Be aware of controlling, coercive situation, as this could render someone not being able to fully make decisions; even though seemingly evidence would suggest they have capacity. Case law is of an elderly couple who was subject to physical assaults and financial abuse, court favoured LAs decision for action to safeguard.</a:t>
            </a:r>
          </a:p>
          <a:p>
            <a:pPr marL="171450" indent="-171450">
              <a:buFont typeface="Arial" panose="020B0604020202020204" pitchFamily="34" charset="0"/>
              <a:buChar char="•"/>
            </a:pPr>
            <a:r>
              <a:rPr lang="en-GB" sz="1100" dirty="0"/>
              <a:t>The police would need to be involved if there is a potential situation where wilful neglect for an adult who lacks capacity; neglect a care provider or carer giver. </a:t>
            </a:r>
          </a:p>
          <a:p>
            <a:pPr marL="171450" indent="-171450">
              <a:buFont typeface="Arial" panose="020B0604020202020204" pitchFamily="34" charset="0"/>
              <a:buChar char="•"/>
            </a:pPr>
            <a:r>
              <a:rPr lang="en-GB" sz="1100" dirty="0"/>
              <a:t>At some point, there is likely to be a s42 enquiry where there are concerns about EPA, LPA or deputies and the OPG are involved. They will undertake certain enquires and if concerns are upheld, lead to the COP revoking the role and asking the LA if they would willing to become financial deputies to safeguard finances.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16</a:t>
            </a:fld>
            <a:endParaRPr lang="en-GB"/>
          </a:p>
        </p:txBody>
      </p:sp>
    </p:spTree>
    <p:extLst>
      <p:ext uri="{BB962C8B-B14F-4D97-AF65-F5344CB8AC3E}">
        <p14:creationId xmlns:p14="http://schemas.microsoft.com/office/powerpoint/2010/main" val="139508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Mental Health Act </a:t>
            </a:r>
            <a:r>
              <a:rPr lang="en-GB" sz="1000" dirty="0"/>
              <a:t>– </a:t>
            </a:r>
            <a:r>
              <a:rPr lang="en-GB" sz="1000" b="0" i="0" dirty="0">
                <a:effectLst/>
                <a:latin typeface="+mj-lt"/>
              </a:rPr>
              <a:t>The Mental Health Act (1983) is the main piece of legislation that covers the assessment, treatment and rights of people with a mental health disorder</a:t>
            </a:r>
            <a:endParaRPr lang="en-GB" sz="1000" dirty="0"/>
          </a:p>
          <a:p>
            <a:r>
              <a:rPr lang="en-GB" sz="1000" b="1" dirty="0"/>
              <a:t>Serious Crime Act </a:t>
            </a:r>
            <a:r>
              <a:rPr lang="en-GB" sz="1000" dirty="0"/>
              <a:t>– Stat guide 14.21 A new offence of coercive and controlling behaviour in intimate and familial relationships was introduced in the Serious Crime Act.</a:t>
            </a:r>
          </a:p>
          <a:p>
            <a:r>
              <a:rPr lang="en-GB" sz="1000" b="1" dirty="0"/>
              <a:t>Safeguarding Vulnerable Groups Act </a:t>
            </a:r>
            <a:r>
              <a:rPr lang="en-GB" sz="1000" dirty="0"/>
              <a:t>- </a:t>
            </a:r>
            <a:r>
              <a:rPr lang="en-GB" sz="1000" b="0" i="0" dirty="0">
                <a:solidFill>
                  <a:srgbClr val="4A678A"/>
                </a:solidFill>
                <a:effectLst/>
                <a:latin typeface="Inter"/>
              </a:rPr>
              <a:t>This Safeguarding Vulnerable Groups Act (SVGA) 2006 was passed to help avoid harm, or risk of harm, by preventing people who are deemed unsuitable to work with children and vulnerable adults from gaining access to them through their work. </a:t>
            </a:r>
          </a:p>
          <a:p>
            <a:r>
              <a:rPr lang="en-GB" sz="1000" b="1" i="0" dirty="0">
                <a:solidFill>
                  <a:srgbClr val="4A678A"/>
                </a:solidFill>
                <a:effectLst/>
                <a:latin typeface="Inter"/>
              </a:rPr>
              <a:t>Sexual Offences Act </a:t>
            </a:r>
            <a:r>
              <a:rPr lang="en-GB" sz="1000" b="0" i="0" dirty="0">
                <a:solidFill>
                  <a:srgbClr val="4A678A"/>
                </a:solidFill>
                <a:effectLst/>
                <a:latin typeface="Inter"/>
              </a:rPr>
              <a:t>- The Sexual Offences Act (SOA) 2003 modernised the law by prohibiting any sexual activity between a care worker and a person with a mental disorder while the relationship of care continues.</a:t>
            </a:r>
          </a:p>
          <a:p>
            <a:r>
              <a:rPr lang="en-GB" sz="1000" b="1" i="0" dirty="0">
                <a:solidFill>
                  <a:srgbClr val="4A678A"/>
                </a:solidFill>
                <a:effectLst/>
                <a:latin typeface="Inter"/>
              </a:rPr>
              <a:t>Domestic Abuse Act </a:t>
            </a:r>
            <a:r>
              <a:rPr lang="en-GB" sz="1000" b="0" i="0" dirty="0">
                <a:solidFill>
                  <a:srgbClr val="4A678A"/>
                </a:solidFill>
                <a:effectLst/>
                <a:latin typeface="Inter"/>
              </a:rPr>
              <a:t>– Supporting and empowering victims of domestic abuse, recently revised following a new bill (better rights for victims of DV)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n-lt"/>
              </a:rPr>
              <a:t>Youth Justice and Criminal Evidence Act 1999 – Includes a range of measures to support witnesses to give their best evidence and help to reduce some of the anxiety when attending court.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dirty="0">
                <a:solidFill>
                  <a:srgbClr val="4A678A"/>
                </a:solidFill>
                <a:effectLst/>
                <a:latin typeface="Inter"/>
              </a:rPr>
              <a:t>Public Health Act (1984) s.31-32</a:t>
            </a:r>
            <a:r>
              <a:rPr lang="en-GB" sz="1000" b="0" i="0" dirty="0">
                <a:solidFill>
                  <a:srgbClr val="4A678A"/>
                </a:solidFill>
                <a:effectLst/>
                <a:latin typeface="Inter"/>
              </a:rPr>
              <a:t> – local authority environmental health could use powers to clean and disinfect premises but only for the prevention of infectious diseases.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Immigration rules (2020). The immigration rules determine things like ‘recourse to public funds’, visa requirements and the various restrictions to public services.</a:t>
            </a:r>
            <a:endParaRPr lang="en-GB" sz="1000" b="0" i="0" dirty="0">
              <a:solidFill>
                <a:srgbClr val="4A678A"/>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17</a:t>
            </a:fld>
            <a:endParaRPr lang="en-GB"/>
          </a:p>
        </p:txBody>
      </p:sp>
    </p:spTree>
    <p:extLst>
      <p:ext uri="{BB962C8B-B14F-4D97-AF65-F5344CB8AC3E}">
        <p14:creationId xmlns:p14="http://schemas.microsoft.com/office/powerpoint/2010/main" val="1044617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ptos" panose="020B0004020202020204" pitchFamily="34" charset="0"/>
              </a:rPr>
              <a:t>Police powers to initiate protective actions could include DVPN/DVPO or CPN</a:t>
            </a:r>
            <a:endParaRPr lang="en-GB" sz="1000"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B0C0C"/>
                </a:solidFill>
                <a:effectLst/>
                <a:latin typeface="GDS Transport"/>
              </a:rPr>
              <a:t>14.84 For the purpose of court proceedings, a witness is competent if they can understand the questions and respond in a way that the court can understand. Police have a duty under legislation to assist those witnesses who are vulnerable and intimidated. A range of special measures are available to facilitate the gathering and giving of evidence by vulnerable and intimidated witnesses. Consideration of specials measures should occur from the onset of a police investigation</a:t>
            </a:r>
            <a:r>
              <a:rPr lang="en-GB" sz="1000" b="0" i="0" dirty="0">
                <a:solidFill>
                  <a:srgbClr val="0B0C0C"/>
                </a:solidFill>
                <a:effectLst/>
                <a:latin typeface="+mj-lt"/>
              </a:rPr>
              <a:t>. </a:t>
            </a:r>
            <a:endParaRPr lang="en-GB"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j-lt"/>
              </a:rPr>
              <a:t>14.91 A criminal investigation by the police takes priority over all other enquires; still needs multi-agency approach to maintain persons welfare and risk manage.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1E1E1E"/>
                </a:solidFill>
                <a:effectLst/>
                <a:latin typeface="arial" panose="020B0604020202020204" pitchFamily="34" charset="0"/>
              </a:rPr>
              <a:t>160.The community protection notice is intended to deal with unreasonable, ongoing problems or nuisances which negatively affect the community’s quality of life by targeting the person responsible (</a:t>
            </a:r>
            <a:endParaRPr lang="en-GB"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40C28"/>
                </a:solidFill>
                <a:effectLst/>
                <a:latin typeface="Google Sans"/>
              </a:rPr>
              <a:t>Criminal law has the ultimate aim of maintaining the stability of the state and society</a:t>
            </a:r>
            <a:r>
              <a:rPr lang="en-GB" sz="1000" b="0" i="0" dirty="0">
                <a:solidFill>
                  <a:srgbClr val="202124"/>
                </a:solidFill>
                <a:effectLst/>
                <a:latin typeface="Google Sans"/>
              </a:rPr>
              <a:t>. </a:t>
            </a:r>
            <a:r>
              <a:rPr lang="en-GB" sz="1000" b="0" i="0" dirty="0">
                <a:solidFill>
                  <a:srgbClr val="040C28"/>
                </a:solidFill>
                <a:effectLst/>
                <a:latin typeface="Google Sans"/>
              </a:rPr>
              <a:t>Civil law aims to deal with disputes between individuals or organisations</a:t>
            </a:r>
            <a:r>
              <a:rPr lang="en-GB" sz="1000" b="0" i="0" dirty="0">
                <a:solidFill>
                  <a:srgbClr val="202124"/>
                </a:solidFill>
                <a:effectLst/>
                <a:latin typeface="Google San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202124"/>
                </a:solidFill>
                <a:effectLst/>
                <a:latin typeface="Google Sans"/>
              </a:rPr>
              <a:t>MARAC = </a:t>
            </a:r>
            <a:r>
              <a:rPr lang="en-GB" sz="1000" b="0" i="0" dirty="0">
                <a:solidFill>
                  <a:srgbClr val="040C28"/>
                </a:solidFill>
                <a:effectLst/>
                <a:latin typeface="Google Sans"/>
              </a:rPr>
              <a:t>Multi-agency risk assessment conference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1D35"/>
                </a:solidFill>
                <a:effectLst/>
                <a:latin typeface="Google Sans"/>
              </a:rPr>
              <a:t>MAPPA = Multi-Agency Public Protection Arrangements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1D35"/>
                </a:solidFill>
                <a:effectLst/>
                <a:latin typeface="Google Sans"/>
              </a:rPr>
              <a:t>MAPPA is a framework in the UK where police, probation, and prison services collaborate to assess and manage the risks posed by certain sexual and violent offenders.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mj-lt"/>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18</a:t>
            </a:fld>
            <a:endParaRPr lang="en-GB"/>
          </a:p>
        </p:txBody>
      </p:sp>
    </p:spTree>
    <p:extLst>
      <p:ext uri="{BB962C8B-B14F-4D97-AF65-F5344CB8AC3E}">
        <p14:creationId xmlns:p14="http://schemas.microsoft.com/office/powerpoint/2010/main" val="207061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000" b="0" i="0" dirty="0">
                <a:effectLst/>
                <a:latin typeface="Aptos" panose="020B0004020202020204" pitchFamily="34" charset="0"/>
              </a:rPr>
              <a:t>UK GDPR sets out requirements for how organisations need to handle personal data, enhancing the rights of people whose data is held.</a:t>
            </a:r>
            <a:endParaRPr lang="en-GB" sz="1000" dirty="0">
              <a:solidFill>
                <a:schemeClr val="accent1"/>
              </a:solidFill>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accent1"/>
              </a:solidFill>
              <a:latin typeface="+mn-lt"/>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accent1"/>
                </a:solidFill>
                <a:latin typeface="+mn-lt"/>
              </a:rPr>
              <a:t>If unsure what information you can and cannot share, please liaise with your senior lead for advice</a:t>
            </a:r>
          </a:p>
          <a:p>
            <a:pPr lvl="1"/>
            <a:endParaRPr lang="en-GB" sz="1000" dirty="0">
              <a:latin typeface="+mj-lt"/>
            </a:endParaRPr>
          </a:p>
          <a:p>
            <a:pPr lvl="1"/>
            <a:endParaRPr lang="en-GB" sz="1000" dirty="0">
              <a:latin typeface="+mj-lt"/>
            </a:endParaRPr>
          </a:p>
          <a:p>
            <a:pPr lvl="1"/>
            <a:r>
              <a:rPr lang="en-GB" sz="1000" dirty="0">
                <a:latin typeface="+mj-lt"/>
              </a:rPr>
              <a:t>Data Protection 6 Principles </a:t>
            </a:r>
          </a:p>
          <a:p>
            <a:pPr lvl="1"/>
            <a:r>
              <a:rPr lang="en-GB" sz="1000" dirty="0">
                <a:latin typeface="+mj-lt"/>
              </a:rPr>
              <a:t>used fairly, lawfully and transparently</a:t>
            </a:r>
          </a:p>
          <a:p>
            <a:pPr lvl="1"/>
            <a:r>
              <a:rPr lang="en-GB" sz="1000" dirty="0">
                <a:latin typeface="+mj-lt"/>
              </a:rPr>
              <a:t>used for specified, explicit purposes</a:t>
            </a:r>
          </a:p>
          <a:p>
            <a:pPr lvl="1"/>
            <a:r>
              <a:rPr lang="en-GB" sz="1000" dirty="0">
                <a:latin typeface="+mj-lt"/>
              </a:rPr>
              <a:t>used in a way that is adequate, relevant and limited to only what is necessary</a:t>
            </a:r>
          </a:p>
          <a:p>
            <a:pPr lvl="1"/>
            <a:r>
              <a:rPr lang="en-GB" sz="1000" dirty="0">
                <a:latin typeface="+mj-lt"/>
              </a:rPr>
              <a:t>accurate and , where necessary, kept up to date</a:t>
            </a:r>
          </a:p>
          <a:p>
            <a:pPr lvl="1"/>
            <a:r>
              <a:rPr lang="en-GB" sz="1000" dirty="0">
                <a:latin typeface="+mj-lt"/>
              </a:rPr>
              <a:t>kept for no longer than is necessary</a:t>
            </a:r>
          </a:p>
          <a:p>
            <a:pPr lvl="1"/>
            <a:r>
              <a:rPr lang="en-GB" sz="1000" dirty="0">
                <a:latin typeface="+mj-lt"/>
              </a:rPr>
              <a:t>handled in a way that ensures appropriate security</a:t>
            </a:r>
          </a:p>
          <a:p>
            <a:endParaRPr lang="en-GB" sz="1000" dirty="0"/>
          </a:p>
          <a:p>
            <a:pPr algn="l"/>
            <a:r>
              <a:rPr lang="en-GB" sz="1000" b="1" i="0" dirty="0">
                <a:effectLst/>
                <a:latin typeface="Roboto" panose="02000000000000000000" pitchFamily="2" charset="0"/>
              </a:rPr>
              <a:t>1. GDPR is not a barrier</a:t>
            </a:r>
          </a:p>
          <a:p>
            <a:pPr algn="l"/>
            <a:r>
              <a:rPr lang="en-GB" sz="1000" b="0" i="0" dirty="0">
                <a:solidFill>
                  <a:srgbClr val="444444"/>
                </a:solidFill>
                <a:effectLst/>
                <a:latin typeface="Roboto" panose="02000000000000000000" pitchFamily="2" charset="0"/>
              </a:rPr>
              <a:t>Remember that data protection and regulation law is not intended as a barrier to info sharing – it helps us to share the right information, in the right way, for the right reasons. Never put management or organisation interests before the safety of others. The principle of confidentiality is not absolute, especially when it is to safeguard adults or children.</a:t>
            </a:r>
          </a:p>
          <a:p>
            <a:pPr algn="l"/>
            <a:r>
              <a:rPr lang="en-GB" sz="1000" b="1" i="0" dirty="0">
                <a:effectLst/>
                <a:latin typeface="Roboto" panose="02000000000000000000" pitchFamily="2" charset="0"/>
              </a:rPr>
              <a:t>2. Be open and honest</a:t>
            </a:r>
          </a:p>
          <a:p>
            <a:pPr algn="l"/>
            <a:r>
              <a:rPr lang="en-GB" sz="1000" b="0" i="0" dirty="0">
                <a:solidFill>
                  <a:srgbClr val="444444"/>
                </a:solidFill>
                <a:effectLst/>
                <a:latin typeface="Roboto" panose="02000000000000000000" pitchFamily="2" charset="0"/>
              </a:rPr>
              <a:t>Right from the start, be clear with the people we support (and/or their families where needed) what we hold, why we might share it, who might need to know. Try and get informed consent from the beginning where possible.</a:t>
            </a:r>
          </a:p>
          <a:p>
            <a:pPr algn="l"/>
            <a:r>
              <a:rPr lang="en-GB" sz="1000" b="1" i="0" dirty="0">
                <a:effectLst/>
                <a:latin typeface="Roboto" panose="02000000000000000000" pitchFamily="2" charset="0"/>
              </a:rPr>
              <a:t>3. Seek advice</a:t>
            </a:r>
          </a:p>
          <a:p>
            <a:pPr algn="l"/>
            <a:r>
              <a:rPr lang="en-GB" sz="1000" b="0" i="0" dirty="0">
                <a:solidFill>
                  <a:srgbClr val="444444"/>
                </a:solidFill>
                <a:effectLst/>
                <a:latin typeface="Roboto" panose="02000000000000000000" pitchFamily="2" charset="0"/>
              </a:rPr>
              <a:t>If in doubt, ask! Have confidence in checking with others. Talk to your safeguarding lead, or line manager. You do not have to disclose personal or identifying information to get someone else’s view, even if you talk to the police or the local authority.</a:t>
            </a:r>
          </a:p>
          <a:p>
            <a:pPr algn="l"/>
            <a:r>
              <a:rPr lang="en-GB" sz="1000" b="1" i="0" dirty="0">
                <a:effectLst/>
                <a:latin typeface="Roboto" panose="02000000000000000000" pitchFamily="2" charset="0"/>
              </a:rPr>
              <a:t>4. Share with consent wherever possible</a:t>
            </a:r>
          </a:p>
          <a:p>
            <a:pPr algn="l"/>
            <a:r>
              <a:rPr lang="en-GB" sz="1000" b="0" i="0" dirty="0">
                <a:solidFill>
                  <a:srgbClr val="444444"/>
                </a:solidFill>
                <a:effectLst/>
                <a:latin typeface="Roboto" panose="02000000000000000000" pitchFamily="2" charset="0"/>
              </a:rPr>
              <a:t>But respect the wish of those who do not consent. It is their right as an adult, where they have the mental capacity to make that decision. However, you may still decide to share the information without consent, where you can evidence that the need is:</a:t>
            </a:r>
          </a:p>
          <a:p>
            <a:pPr algn="l">
              <a:buFont typeface="Arial" panose="020B0604020202020204" pitchFamily="34" charset="0"/>
              <a:buChar char="•"/>
            </a:pPr>
            <a:r>
              <a:rPr lang="en-GB" sz="1000" b="0" i="0" dirty="0">
                <a:solidFill>
                  <a:srgbClr val="444444"/>
                </a:solidFill>
                <a:effectLst/>
                <a:latin typeface="Roboto" panose="02000000000000000000" pitchFamily="2" charset="0"/>
              </a:rPr>
              <a:t>in the public interest (e.g. other adults at risk, staff are implicated)</a:t>
            </a:r>
          </a:p>
          <a:p>
            <a:pPr algn="l">
              <a:buFont typeface="Arial" panose="020B0604020202020204" pitchFamily="34" charset="0"/>
              <a:buChar char="•"/>
            </a:pPr>
            <a:r>
              <a:rPr lang="en-GB" sz="1000" b="0" i="0" dirty="0">
                <a:solidFill>
                  <a:srgbClr val="444444"/>
                </a:solidFill>
                <a:effectLst/>
                <a:latin typeface="Roboto" panose="02000000000000000000" pitchFamily="2" charset="0"/>
              </a:rPr>
              <a:t>the adult, or someone else, is at very serious risk of harm</a:t>
            </a:r>
          </a:p>
          <a:p>
            <a:pPr algn="l">
              <a:buFont typeface="Arial" panose="020B0604020202020204" pitchFamily="34" charset="0"/>
              <a:buChar char="•"/>
            </a:pPr>
            <a:r>
              <a:rPr lang="en-GB" sz="1000" b="0" i="0" dirty="0">
                <a:solidFill>
                  <a:srgbClr val="444444"/>
                </a:solidFill>
                <a:effectLst/>
                <a:latin typeface="Roboto" panose="02000000000000000000" pitchFamily="2" charset="0"/>
              </a:rPr>
              <a:t>a serious crime has been committed</a:t>
            </a:r>
          </a:p>
          <a:p>
            <a:pPr algn="l">
              <a:buFont typeface="Arial" panose="020B0604020202020204" pitchFamily="34" charset="0"/>
              <a:buChar char="•"/>
            </a:pPr>
            <a:r>
              <a:rPr lang="en-GB" sz="1000" b="0" i="0" dirty="0">
                <a:solidFill>
                  <a:srgbClr val="444444"/>
                </a:solidFill>
                <a:effectLst/>
                <a:latin typeface="Roboto" panose="02000000000000000000" pitchFamily="2" charset="0"/>
              </a:rPr>
              <a:t>you suspect coercion or duress is involved in their decision</a:t>
            </a:r>
          </a:p>
          <a:p>
            <a:pPr algn="l">
              <a:buFont typeface="Arial" panose="020B0604020202020204" pitchFamily="34" charset="0"/>
              <a:buChar char="•"/>
            </a:pPr>
            <a:r>
              <a:rPr lang="en-GB" sz="1000" b="0" i="0" dirty="0">
                <a:solidFill>
                  <a:srgbClr val="444444"/>
                </a:solidFill>
                <a:effectLst/>
                <a:latin typeface="Roboto" panose="02000000000000000000" pitchFamily="2" charset="0"/>
              </a:rPr>
              <a:t>the person lacks the mental capacity to make the decision</a:t>
            </a:r>
          </a:p>
          <a:p>
            <a:pPr algn="l"/>
            <a:r>
              <a:rPr lang="en-GB" sz="1000" b="1" i="0" dirty="0">
                <a:effectLst/>
                <a:latin typeface="Roboto" panose="02000000000000000000" pitchFamily="2" charset="0"/>
              </a:rPr>
              <a:t>5. Always consider the safety and well-being</a:t>
            </a:r>
          </a:p>
          <a:p>
            <a:pPr algn="l"/>
            <a:r>
              <a:rPr lang="en-GB" sz="1000" b="0" i="0" dirty="0">
                <a:solidFill>
                  <a:srgbClr val="444444"/>
                </a:solidFill>
                <a:effectLst/>
                <a:latin typeface="Roboto" panose="02000000000000000000" pitchFamily="2" charset="0"/>
              </a:rPr>
              <a:t>What is the risk of </a:t>
            </a:r>
            <a:r>
              <a:rPr lang="en-GB" sz="1000" b="1" i="0" dirty="0">
                <a:solidFill>
                  <a:srgbClr val="444444"/>
                </a:solidFill>
                <a:effectLst/>
                <a:latin typeface="Roboto" panose="02000000000000000000" pitchFamily="2" charset="0"/>
              </a:rPr>
              <a:t>not</a:t>
            </a:r>
            <a:r>
              <a:rPr lang="en-GB" sz="1000" b="0" i="0" dirty="0">
                <a:solidFill>
                  <a:srgbClr val="444444"/>
                </a:solidFill>
                <a:effectLst/>
                <a:latin typeface="Roboto" panose="02000000000000000000" pitchFamily="2" charset="0"/>
              </a:rPr>
              <a:t> sharing the information? What will be the impact of sharing / not sharing – on the person, on anyone else involved.</a:t>
            </a:r>
          </a:p>
          <a:p>
            <a:pPr algn="l"/>
            <a:r>
              <a:rPr lang="en-GB" sz="1000" b="1" i="0" dirty="0">
                <a:effectLst/>
                <a:latin typeface="Roboto" panose="02000000000000000000" pitchFamily="2" charset="0"/>
              </a:rPr>
              <a:t>6. Necessary, proportionate, relevant, accurate, timely and secure.</a:t>
            </a:r>
          </a:p>
          <a:p>
            <a:pPr algn="l"/>
            <a:r>
              <a:rPr lang="en-GB" sz="1000" b="0" i="0" dirty="0">
                <a:solidFill>
                  <a:srgbClr val="444444"/>
                </a:solidFill>
                <a:effectLst/>
                <a:latin typeface="Roboto" panose="02000000000000000000" pitchFamily="2" charset="0"/>
              </a:rPr>
              <a:t>Check these key words. Is it the right information for the purpose? Is it being shared in the right format, with the right people? Is it accurate and up to date? Are you sharing promptly enough for the purpose intended? Think “need-to-know”.</a:t>
            </a:r>
          </a:p>
          <a:p>
            <a:pPr algn="l"/>
            <a:r>
              <a:rPr lang="en-GB" sz="1000" b="1" i="0" dirty="0">
                <a:effectLst/>
                <a:latin typeface="Roboto" panose="02000000000000000000" pitchFamily="2" charset="0"/>
              </a:rPr>
              <a:t>7. Keep a record</a:t>
            </a:r>
          </a:p>
          <a:p>
            <a:pPr algn="l"/>
            <a:r>
              <a:rPr lang="en-GB" sz="1000" b="0" i="0" dirty="0">
                <a:solidFill>
                  <a:srgbClr val="444444"/>
                </a:solidFill>
                <a:effectLst/>
                <a:latin typeface="Roboto" panose="02000000000000000000" pitchFamily="2" charset="0"/>
              </a:rPr>
              <a:t>Be clear what you have shared or chosen not to share. Why have you shared the information? Evidence how you came to that decision, and who you shared what with.</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19</a:t>
            </a:fld>
            <a:endParaRPr lang="en-GB"/>
          </a:p>
        </p:txBody>
      </p:sp>
    </p:spTree>
    <p:extLst>
      <p:ext uri="{BB962C8B-B14F-4D97-AF65-F5344CB8AC3E}">
        <p14:creationId xmlns:p14="http://schemas.microsoft.com/office/powerpoint/2010/main" val="354455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Self-care, certain discussions could invoke emotions and lived experiences of your own, please take care of selves and know we are here to support in a safe space. </a:t>
            </a:r>
          </a:p>
          <a:p>
            <a:r>
              <a:rPr lang="en-GB" sz="1100" dirty="0"/>
              <a:t>Are there are any other housekeeping matters you feel need adding?</a:t>
            </a:r>
          </a:p>
          <a:p>
            <a:r>
              <a:rPr lang="en-GB" sz="1100" dirty="0"/>
              <a:t>Location of toilets and reminder there will be a break</a:t>
            </a:r>
          </a:p>
        </p:txBody>
      </p:sp>
      <p:sp>
        <p:nvSpPr>
          <p:cNvPr id="4" name="Slide Number Placeholder 3"/>
          <p:cNvSpPr>
            <a:spLocks noGrp="1"/>
          </p:cNvSpPr>
          <p:nvPr>
            <p:ph type="sldNum" sz="quarter" idx="5"/>
          </p:nvPr>
        </p:nvSpPr>
        <p:spPr/>
        <p:txBody>
          <a:bodyPr/>
          <a:lstStyle/>
          <a:p>
            <a:fld id="{46BD9F81-AC8D-436B-B33A-2EB3167EE68A}" type="slidenum">
              <a:rPr lang="en-GB" smtClean="0"/>
              <a:t>2</a:t>
            </a:fld>
            <a:endParaRPr lang="en-GB"/>
          </a:p>
        </p:txBody>
      </p:sp>
    </p:spTree>
    <p:extLst>
      <p:ext uri="{BB962C8B-B14F-4D97-AF65-F5344CB8AC3E}">
        <p14:creationId xmlns:p14="http://schemas.microsoft.com/office/powerpoint/2010/main" val="2143198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Our practice is underpinned by core safeguarding principles. </a:t>
            </a:r>
          </a:p>
          <a:p>
            <a:r>
              <a:rPr lang="en-GB" sz="1100" dirty="0"/>
              <a:t>We use both legal and ethical literacy to inform our safeguarding approach.</a:t>
            </a:r>
          </a:p>
        </p:txBody>
      </p:sp>
      <p:sp>
        <p:nvSpPr>
          <p:cNvPr id="4" name="Slide Number Placeholder 3"/>
          <p:cNvSpPr>
            <a:spLocks noGrp="1"/>
          </p:cNvSpPr>
          <p:nvPr>
            <p:ph type="sldNum" sz="quarter" idx="5"/>
          </p:nvPr>
        </p:nvSpPr>
        <p:spPr/>
        <p:txBody>
          <a:bodyPr/>
          <a:lstStyle/>
          <a:p>
            <a:fld id="{46BD9F81-AC8D-436B-B33A-2EB3167EE68A}" type="slidenum">
              <a:rPr lang="en-GB" smtClean="0"/>
              <a:t>20</a:t>
            </a:fld>
            <a:endParaRPr lang="en-GB"/>
          </a:p>
        </p:txBody>
      </p:sp>
    </p:spTree>
    <p:extLst>
      <p:ext uri="{BB962C8B-B14F-4D97-AF65-F5344CB8AC3E}">
        <p14:creationId xmlns:p14="http://schemas.microsoft.com/office/powerpoint/2010/main" val="934643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The six principles are embedded in the Care Act &amp; listed in Stat Guide </a:t>
            </a:r>
          </a:p>
          <a:p>
            <a:pPr marL="171450" indent="-171450">
              <a:buFont typeface="Arial" panose="020B0604020202020204" pitchFamily="34" charset="0"/>
              <a:buChar char="•"/>
            </a:pPr>
            <a:r>
              <a:rPr lang="en-GB" sz="1100" dirty="0"/>
              <a:t>These should inform the ways in which professionals and staff work with adults (applies to all health &amp; care sectors). </a:t>
            </a:r>
          </a:p>
          <a:p>
            <a:pPr marL="171450" indent="-171450">
              <a:buFont typeface="Arial" panose="020B0604020202020204" pitchFamily="34" charset="0"/>
              <a:buChar char="•"/>
            </a:pPr>
            <a:r>
              <a:rPr lang="en-GB" sz="1100" dirty="0"/>
              <a:t>The statutory guidance defines 6 principles that should underpin all safeguarding functions, actions and decisions</a:t>
            </a:r>
          </a:p>
          <a:p>
            <a:pPr marL="171450" indent="-171450">
              <a:buFont typeface="Arial" panose="020B0604020202020204" pitchFamily="34" charset="0"/>
              <a:buChar char="•"/>
            </a:pPr>
            <a:r>
              <a:rPr lang="en-GB" sz="1100" dirty="0"/>
              <a:t>Each principle is accompanied by “I” statements, explaining what the principle would feel like in action to an adult affected by safeguarding</a:t>
            </a:r>
          </a:p>
          <a:p>
            <a:pPr marL="171450" indent="-171450">
              <a:buFont typeface="Arial" panose="020B0604020202020204" pitchFamily="34" charset="0"/>
              <a:buChar char="•"/>
            </a:pPr>
            <a:r>
              <a:rPr lang="en-GB" sz="1100" i="0" dirty="0"/>
              <a:t>Attain feedback from exercise. </a:t>
            </a:r>
          </a:p>
          <a:p>
            <a:pPr marL="171450" indent="-171450">
              <a:buFont typeface="Arial" panose="020B0604020202020204" pitchFamily="34" charset="0"/>
              <a:buChar char="•"/>
            </a:pPr>
            <a:endParaRPr lang="en-GB" sz="1100" i="0" dirty="0"/>
          </a:p>
          <a:p>
            <a:pPr marL="0" indent="0">
              <a:buFont typeface="Arial" panose="020B0604020202020204" pitchFamily="34" charset="0"/>
              <a:buNone/>
            </a:pPr>
            <a:r>
              <a:rPr lang="en-GB" sz="1100" b="1" dirty="0"/>
              <a:t>Empowerment: </a:t>
            </a:r>
            <a:r>
              <a:rPr lang="en-GB" sz="1100" dirty="0"/>
              <a:t>‘I am asked what I want as the outcomes from the safeguarding process and these directly inform what happens.’ </a:t>
            </a:r>
            <a:r>
              <a:rPr lang="en-GB" sz="1100" b="1" dirty="0"/>
              <a:t>Prevention: </a:t>
            </a:r>
            <a:r>
              <a:rPr lang="en-GB" sz="1100" dirty="0"/>
              <a:t>‘I receive clear and simple information about what abuse is, how to recognise the signs and what I can do to seek help.’ </a:t>
            </a:r>
          </a:p>
          <a:p>
            <a:pPr marL="0" indent="0">
              <a:buFont typeface="Arial" panose="020B0604020202020204" pitchFamily="34" charset="0"/>
              <a:buNone/>
            </a:pPr>
            <a:r>
              <a:rPr lang="en-GB" sz="1100" b="1" dirty="0"/>
              <a:t>Proportionality: </a:t>
            </a:r>
            <a:r>
              <a:rPr lang="en-GB" sz="1100" dirty="0"/>
              <a:t>‘I am sure that the professionals will work in my interest, as I see them and they will only get involved as much as needed.’ </a:t>
            </a:r>
          </a:p>
          <a:p>
            <a:pPr marL="0" indent="0">
              <a:buFont typeface="Arial" panose="020B0604020202020204" pitchFamily="34" charset="0"/>
              <a:buNone/>
            </a:pPr>
            <a:r>
              <a:rPr lang="en-GB" sz="1100" b="1" dirty="0"/>
              <a:t>Protection:</a:t>
            </a:r>
            <a:r>
              <a:rPr lang="en-GB" sz="1100" dirty="0"/>
              <a:t> ‘I get help and support to report abuse and neglect. I get help so that I am able to take part in the safeguarding process to the extent to which I want.’ </a:t>
            </a:r>
          </a:p>
          <a:p>
            <a:pPr marL="0" indent="0">
              <a:buFont typeface="Arial" panose="020B0604020202020204" pitchFamily="34" charset="0"/>
              <a:buNone/>
            </a:pPr>
            <a:r>
              <a:rPr lang="en-GB" sz="1100" b="1" dirty="0"/>
              <a:t>Partnership: </a:t>
            </a:r>
            <a:r>
              <a:rPr lang="en-GB" sz="1100" dirty="0"/>
              <a:t>‘I know that staff treat any personal and sensitive information in confidence, only sharing what is helpful and necessary. I am confident that professionals will work together and with me to get the best result for me.’ </a:t>
            </a:r>
          </a:p>
          <a:p>
            <a:pPr marL="0" indent="0">
              <a:buFont typeface="Arial" panose="020B0604020202020204" pitchFamily="34" charset="0"/>
              <a:buNone/>
            </a:pPr>
            <a:r>
              <a:rPr lang="en-GB" sz="1100" b="1" dirty="0"/>
              <a:t>Accountability: </a:t>
            </a:r>
            <a:r>
              <a:rPr lang="en-GB" sz="1100" dirty="0"/>
              <a:t>Accountability and transparency in delivering safeguarding. ‘I understand the role of everyone involved in my life and so do they.</a:t>
            </a:r>
            <a:endParaRPr lang="en-GB" sz="1100" i="0" dirty="0"/>
          </a:p>
          <a:p>
            <a:pPr marL="171450" indent="-171450">
              <a:buFont typeface="Arial" panose="020B0604020202020204" pitchFamily="34" charset="0"/>
              <a:buChar char="•"/>
            </a:pPr>
            <a:endParaRPr lang="en-GB" i="1" dirty="0"/>
          </a:p>
          <a:p>
            <a:pPr marL="171450" indent="-171450">
              <a:buFont typeface="Arial" panose="020B0604020202020204" pitchFamily="34" charset="0"/>
              <a:buChar char="•"/>
            </a:pPr>
            <a:endParaRPr lang="en-GB" i="0" dirty="0"/>
          </a:p>
          <a:p>
            <a:pPr marL="0" indent="0">
              <a:buFont typeface="Arial" panose="020B0604020202020204" pitchFamily="34" charset="0"/>
              <a:buNone/>
            </a:pPr>
            <a:endParaRPr lang="en-GB" i="0" dirty="0"/>
          </a:p>
        </p:txBody>
      </p:sp>
      <p:sp>
        <p:nvSpPr>
          <p:cNvPr id="4" name="Slide Number Placeholder 3"/>
          <p:cNvSpPr>
            <a:spLocks noGrp="1"/>
          </p:cNvSpPr>
          <p:nvPr>
            <p:ph type="sldNum" sz="quarter" idx="5"/>
          </p:nvPr>
        </p:nvSpPr>
        <p:spPr/>
        <p:txBody>
          <a:bodyPr/>
          <a:lstStyle/>
          <a:p>
            <a:fld id="{46BD9F81-AC8D-436B-B33A-2EB3167EE68A}" type="slidenum">
              <a:rPr lang="en-GB" smtClean="0"/>
              <a:t>21</a:t>
            </a:fld>
            <a:endParaRPr lang="en-GB"/>
          </a:p>
        </p:txBody>
      </p:sp>
    </p:spTree>
    <p:extLst>
      <p:ext uri="{BB962C8B-B14F-4D97-AF65-F5344CB8AC3E}">
        <p14:creationId xmlns:p14="http://schemas.microsoft.com/office/powerpoint/2010/main" val="2626799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lnSpc>
                <a:spcPct val="107000"/>
              </a:lnSpc>
              <a:spcAft>
                <a:spcPts val="800"/>
              </a:spcAft>
              <a:buFont typeface="Arial" panose="020B0604020202020204" pitchFamily="34" charset="0"/>
              <a:buChar char="•"/>
            </a:pPr>
            <a:r>
              <a:rPr lang="en-GB" sz="1000" dirty="0">
                <a:effectLst/>
                <a:latin typeface="Work Sans" pitchFamily="2" charset="0"/>
                <a:ea typeface="Times New Roman" panose="02020603050405020304" pitchFamily="18" charset="0"/>
                <a:cs typeface="Times New Roman" panose="02020603050405020304" pitchFamily="18" charset="0"/>
              </a:rPr>
              <a:t>Under the Care Act the Wellbeing domains are all as important as each other. Any hierarchy can only be determined or described by the adult who's Wellbeing it is. This means that, even though the process is safeguarding, the 'Protection from abuse and neglect' Wellbeing domain may not be the most dominant area of concern for the adult. This could cause practice dilemmas? How would you manage such dilemmas….</a:t>
            </a:r>
          </a:p>
          <a:p>
            <a:pPr marL="285750" indent="-285750" algn="just">
              <a:lnSpc>
                <a:spcPct val="107000"/>
              </a:lnSpc>
              <a:spcAft>
                <a:spcPts val="800"/>
              </a:spcAft>
              <a:buFont typeface="Arial" panose="020B0604020202020204" pitchFamily="34" charset="0"/>
              <a:buChar char="•"/>
            </a:pPr>
            <a:endParaRPr lang="en-GB" sz="1000" dirty="0">
              <a:effectLst/>
              <a:latin typeface="Work Sans" pitchFamily="2" charset="0"/>
              <a:ea typeface="Times New Roman" panose="02020603050405020304" pitchFamily="18" charset="0"/>
              <a:cs typeface="Times New Roman" panose="02020603050405020304" pitchFamily="18" charset="0"/>
            </a:endParaRPr>
          </a:p>
          <a:p>
            <a:pPr marL="0" indent="0" algn="just">
              <a:lnSpc>
                <a:spcPct val="107000"/>
              </a:lnSpc>
              <a:spcBef>
                <a:spcPts val="0"/>
              </a:spcBef>
              <a:spcAft>
                <a:spcPts val="800"/>
              </a:spcAft>
              <a:buFont typeface="Arial" panose="020B0604020202020204" pitchFamily="34" charset="0"/>
              <a:buNone/>
            </a:pPr>
            <a:r>
              <a:rPr lang="en-GB" sz="1000" dirty="0">
                <a:effectLst/>
                <a:latin typeface="+mn-lt"/>
                <a:ea typeface="Times New Roman" panose="02020603050405020304" pitchFamily="18" charset="0"/>
                <a:cs typeface="Times New Roman" panose="02020603050405020304" pitchFamily="18" charset="0"/>
              </a:rPr>
              <a:t>How safeguarding practices can promote well-being –</a:t>
            </a:r>
          </a:p>
          <a:p>
            <a:pPr marL="228600" indent="-228600" algn="just">
              <a:lnSpc>
                <a:spcPct val="107000"/>
              </a:lnSpc>
              <a:spcBef>
                <a:spcPts val="0"/>
              </a:spcBef>
              <a:spcAft>
                <a:spcPts val="800"/>
              </a:spcAft>
              <a:buFont typeface="Arial" panose="020B0604020202020204" pitchFamily="34" charset="0"/>
              <a:buAutoNum type="alphaLcPeriod"/>
            </a:pPr>
            <a:r>
              <a:rPr lang="en-GB" sz="1000" dirty="0">
                <a:effectLst/>
                <a:latin typeface="+mn-lt"/>
                <a:ea typeface="Times New Roman" panose="02020603050405020304" pitchFamily="18" charset="0"/>
                <a:cs typeface="Times New Roman" panose="02020603050405020304" pitchFamily="18" charset="0"/>
              </a:rPr>
              <a:t>Always assume that the adult is best placed to judge their own Wellbeing;</a:t>
            </a:r>
          </a:p>
          <a:p>
            <a:pPr marL="228600" indent="-228600" algn="just">
              <a:lnSpc>
                <a:spcPct val="107000"/>
              </a:lnSpc>
              <a:spcBef>
                <a:spcPts val="0"/>
              </a:spcBef>
              <a:spcAft>
                <a:spcPts val="800"/>
              </a:spcAft>
              <a:buFont typeface="Arial" panose="020B0604020202020204" pitchFamily="34" charset="0"/>
              <a:buAutoNum type="alphaLcPeriod"/>
            </a:pPr>
            <a:r>
              <a:rPr lang="en-GB" sz="1000" dirty="0">
                <a:effectLst/>
                <a:latin typeface="+mn-lt"/>
                <a:ea typeface="Times New Roman" panose="02020603050405020304" pitchFamily="18" charset="0"/>
                <a:cs typeface="Times New Roman" panose="02020603050405020304" pitchFamily="18" charset="0"/>
              </a:rPr>
              <a:t>Enable the adult to participate as fully as possible in the process and in decision making</a:t>
            </a:r>
          </a:p>
          <a:p>
            <a:pPr marL="228600" indent="-228600" algn="just">
              <a:lnSpc>
                <a:spcPct val="107000"/>
              </a:lnSpc>
              <a:spcBef>
                <a:spcPts val="0"/>
              </a:spcBef>
              <a:spcAft>
                <a:spcPts val="800"/>
              </a:spcAft>
              <a:buFont typeface="Arial" panose="020B0604020202020204" pitchFamily="34" charset="0"/>
              <a:buAutoNum type="alphaLcPeriod"/>
            </a:pPr>
            <a:r>
              <a:rPr lang="en-GB" sz="1000" dirty="0">
                <a:effectLst/>
                <a:latin typeface="+mn-lt"/>
                <a:ea typeface="Times New Roman" panose="02020603050405020304" pitchFamily="18" charset="0"/>
                <a:cs typeface="Times New Roman" panose="02020603050405020304" pitchFamily="18" charset="0"/>
              </a:rPr>
              <a:t>Always seek and take into account the views, wishes and feelings of the adult before making any decision or taking any action</a:t>
            </a:r>
          </a:p>
          <a:p>
            <a:pPr marL="228600" indent="-228600" algn="just">
              <a:lnSpc>
                <a:spcPct val="107000"/>
              </a:lnSpc>
              <a:spcBef>
                <a:spcPts val="0"/>
              </a:spcBef>
              <a:spcAft>
                <a:spcPts val="800"/>
              </a:spcAft>
              <a:buFont typeface="Arial" panose="020B0604020202020204" pitchFamily="34" charset="0"/>
              <a:buAutoNum type="alphaLcPeriod"/>
            </a:pPr>
            <a:r>
              <a:rPr lang="en-GB" sz="1000" dirty="0">
                <a:effectLst/>
                <a:latin typeface="+mn-lt"/>
                <a:ea typeface="Times New Roman" panose="02020603050405020304" pitchFamily="18" charset="0"/>
                <a:cs typeface="Times New Roman" panose="02020603050405020304" pitchFamily="18" charset="0"/>
              </a:rPr>
              <a:t>If a person is unable to express a present view, wish or feeling always take into account any past views, wishes or feelings they have expressed;</a:t>
            </a:r>
            <a:endParaRPr lang="en-GB" sz="1000" dirty="0">
              <a:effectLst/>
              <a:latin typeface="+mn-lt"/>
              <a:ea typeface="Calibri" panose="020F0502020204030204" pitchFamily="34" charset="0"/>
              <a:cs typeface="Times New Roman" panose="02020603050405020304" pitchFamily="18" charset="0"/>
            </a:endParaRPr>
          </a:p>
          <a:p>
            <a:pPr marL="228600" indent="-228600" algn="just">
              <a:lnSpc>
                <a:spcPct val="107000"/>
              </a:lnSpc>
              <a:spcBef>
                <a:spcPts val="0"/>
              </a:spcBef>
              <a:spcAft>
                <a:spcPts val="800"/>
              </a:spcAft>
              <a:buFont typeface="Arial" panose="020B0604020202020204" pitchFamily="34" charset="0"/>
              <a:buAutoNum type="alphaLcPeriod"/>
            </a:pPr>
            <a:r>
              <a:rPr lang="en-GB" sz="1000" dirty="0">
                <a:effectLst/>
                <a:latin typeface="+mn-lt"/>
                <a:ea typeface="Times New Roman" panose="02020603050405020304" pitchFamily="18" charset="0"/>
                <a:cs typeface="Times New Roman" panose="02020603050405020304" pitchFamily="18" charset="0"/>
              </a:rPr>
              <a:t>Ensure that decisions made have regard for the things that are important to the person and are not based on assumptions, preconceptions or judgements;</a:t>
            </a:r>
            <a:endParaRPr lang="en-GB" sz="1000" dirty="0">
              <a:effectLst/>
              <a:latin typeface="+mn-lt"/>
              <a:ea typeface="Calibri" panose="020F0502020204030204" pitchFamily="34" charset="0"/>
              <a:cs typeface="Times New Roman" panose="02020603050405020304" pitchFamily="18" charset="0"/>
            </a:endParaRPr>
          </a:p>
          <a:p>
            <a:pPr marL="228600" indent="-228600" algn="just">
              <a:lnSpc>
                <a:spcPct val="107000"/>
              </a:lnSpc>
              <a:spcBef>
                <a:spcPts val="0"/>
              </a:spcBef>
              <a:spcAft>
                <a:spcPts val="800"/>
              </a:spcAft>
              <a:buFont typeface="Arial" panose="020B0604020202020204" pitchFamily="34" charset="0"/>
              <a:buAutoNum type="alphaLcPeriod"/>
            </a:pPr>
            <a:r>
              <a:rPr lang="en-GB" sz="1000" dirty="0">
                <a:effectLst/>
                <a:latin typeface="+mn-lt"/>
                <a:ea typeface="Times New Roman" panose="02020603050405020304" pitchFamily="18" charset="0"/>
                <a:cs typeface="Times New Roman" panose="02020603050405020304" pitchFamily="18" charset="0"/>
              </a:rPr>
              <a:t>Never advocate risk management measures that do not take account of individual Wellbeing;</a:t>
            </a:r>
            <a:endParaRPr lang="en-GB" sz="1000" dirty="0">
              <a:effectLst/>
              <a:latin typeface="+mn-l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GB" sz="1800" dirty="0">
              <a:effectLst/>
              <a:latin typeface="Work Sans"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6BD9F81-AC8D-436B-B33A-2EB3167EE68A}" type="slidenum">
              <a:rPr lang="en-GB" smtClean="0"/>
              <a:t>22</a:t>
            </a:fld>
            <a:endParaRPr lang="en-GB"/>
          </a:p>
        </p:txBody>
      </p:sp>
    </p:spTree>
    <p:extLst>
      <p:ext uri="{BB962C8B-B14F-4D97-AF65-F5344CB8AC3E}">
        <p14:creationId xmlns:p14="http://schemas.microsoft.com/office/powerpoint/2010/main" val="3523046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solidFill>
                  <a:srgbClr val="0B0C0C"/>
                </a:solidFill>
                <a:latin typeface="Arial" panose="020B0604020202020204" pitchFamily="34" charset="0"/>
                <a:ea typeface="Times New Roman" panose="02020603050405020304" pitchFamily="18" charset="0"/>
              </a:rPr>
              <a:t>Previously the MPS was missing in safeguarding. </a:t>
            </a:r>
          </a:p>
          <a:p>
            <a:pPr marL="171450" indent="-171450">
              <a:buFont typeface="Arial" panose="020B0604020202020204" pitchFamily="34" charset="0"/>
              <a:buChar char="•"/>
            </a:pPr>
            <a:r>
              <a:rPr lang="en-GB" sz="1100" dirty="0">
                <a:solidFill>
                  <a:srgbClr val="0B0C0C"/>
                </a:solidFill>
                <a:latin typeface="Arial" panose="020B0604020202020204" pitchFamily="34" charset="0"/>
                <a:ea typeface="Times New Roman" panose="02020603050405020304" pitchFamily="18" charset="0"/>
              </a:rPr>
              <a:t>Denotes that the person is at the centre throughout</a:t>
            </a:r>
          </a:p>
          <a:p>
            <a:pPr marL="171450" indent="-171450">
              <a:buFont typeface="Arial" panose="020B0604020202020204" pitchFamily="34" charset="0"/>
              <a:buChar char="•"/>
            </a:pPr>
            <a:r>
              <a:rPr lang="en-GB" sz="1100" dirty="0">
                <a:solidFill>
                  <a:srgbClr val="0B0C0C"/>
                </a:solidFill>
                <a:latin typeface="Arial" panose="020B0604020202020204" pitchFamily="34" charset="0"/>
                <a:ea typeface="Times New Roman" panose="02020603050405020304" pitchFamily="18" charset="0"/>
              </a:rPr>
              <a:t>Engaging t</a:t>
            </a:r>
            <a:r>
              <a:rPr lang="en-GB" sz="1100" dirty="0">
                <a:solidFill>
                  <a:srgbClr val="0B0C0C"/>
                </a:solidFill>
                <a:effectLst/>
                <a:latin typeface="Arial" panose="020B0604020202020204" pitchFamily="34" charset="0"/>
                <a:ea typeface="Times New Roman" panose="02020603050405020304" pitchFamily="18" charset="0"/>
              </a:rPr>
              <a:t>he person in conversation about how best to respond to their situation in a way that enhances involvement, choice and control as well as improving quality of life, wellbeing and safety.</a:t>
            </a:r>
          </a:p>
          <a:p>
            <a:pPr marL="171450" indent="-171450">
              <a:buFont typeface="Arial" panose="020B0604020202020204" pitchFamily="34" charset="0"/>
              <a:buChar char="•"/>
            </a:pPr>
            <a:r>
              <a:rPr lang="en-GB" sz="1100" dirty="0">
                <a:solidFill>
                  <a:srgbClr val="0B0C0C"/>
                </a:solidFill>
                <a:effectLst/>
                <a:latin typeface="Arial" panose="020B0604020202020204" pitchFamily="34" charset="0"/>
                <a:ea typeface="Times New Roman" panose="02020603050405020304" pitchFamily="18" charset="0"/>
              </a:rPr>
              <a:t>Unfortunately, a lot of research has shown adults have not felt they have been listened to when enquiries have been undertaken; worse off.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accent1"/>
                </a:solidFill>
                <a:latin typeface="+mn-lt"/>
              </a:rPr>
              <a:t>Point of reflection – As practitioners we need to be aware of our own beliefs, values and bias to adopt an MSP approach. How can we achieve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chemeClr val="accent1"/>
              </a:solidFill>
              <a:latin typeface="+mn-lt"/>
            </a:endParaRPr>
          </a:p>
          <a:p>
            <a:pPr algn="l"/>
            <a:r>
              <a:rPr lang="en-GB" sz="1100" b="0" i="0" dirty="0">
                <a:solidFill>
                  <a:srgbClr val="464B51"/>
                </a:solidFill>
                <a:effectLst/>
                <a:latin typeface="Arial" panose="020B0604020202020204" pitchFamily="34" charset="0"/>
              </a:rPr>
              <a:t>- Film focuses on giving people a voice rather than an explicit account of what abuse is. </a:t>
            </a:r>
          </a:p>
          <a:p>
            <a:pPr algn="l"/>
            <a:r>
              <a:rPr lang="en-GB" sz="1100" b="0" i="0" dirty="0">
                <a:solidFill>
                  <a:srgbClr val="464B51"/>
                </a:solidFill>
                <a:effectLst/>
                <a:latin typeface="Arial" panose="020B0604020202020204" pitchFamily="34" charset="0"/>
              </a:rPr>
              <a:t>- People saying how people treat them as they are seen differently as targets of abuse, rather than society acknowledging difference and accepting it. </a:t>
            </a:r>
          </a:p>
          <a:p>
            <a:pPr algn="l"/>
            <a:r>
              <a:rPr lang="en-GB" sz="1100" b="0" i="0" dirty="0">
                <a:solidFill>
                  <a:srgbClr val="464B51"/>
                </a:solidFill>
                <a:effectLst/>
                <a:latin typeface="Arial" panose="020B0604020202020204" pitchFamily="34" charset="0"/>
              </a:rPr>
              <a:t>- Wishes and aspirations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solidFill>
                <a:schemeClr val="accent1"/>
              </a:solidFill>
              <a:latin typeface="+mn-lt"/>
            </a:endParaRPr>
          </a:p>
          <a:p>
            <a:pPr marL="171450" indent="-171450">
              <a:buFont typeface="Arial" panose="020B0604020202020204" pitchFamily="34" charset="0"/>
              <a:buChar char="•"/>
            </a:pPr>
            <a:endParaRPr lang="en-GB" sz="1100" dirty="0">
              <a:solidFill>
                <a:srgbClr val="0B0C0C"/>
              </a:solidFill>
              <a:effectLst/>
              <a:latin typeface="Arial" panose="020B0604020202020204" pitchFamily="34" charset="0"/>
              <a:ea typeface="Times New Roman" panose="02020603050405020304" pitchFamily="18" charset="0"/>
            </a:endParaRPr>
          </a:p>
          <a:p>
            <a:pPr>
              <a:buFont typeface="Wingdings" panose="05000000000000000000" pitchFamily="2" charset="2"/>
              <a:buChar char="Ø"/>
            </a:pPr>
            <a:endParaRPr lang="en-GB" sz="1200" dirty="0">
              <a:solidFill>
                <a:srgbClr val="0B0C0C"/>
              </a:solidFill>
              <a:latin typeface="Arial" panose="020B0604020202020204" pitchFamily="34" charset="0"/>
              <a:ea typeface="Times New Roman" panose="02020603050405020304" pitchFamily="18"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23</a:t>
            </a:fld>
            <a:endParaRPr lang="en-GB"/>
          </a:p>
        </p:txBody>
      </p:sp>
    </p:spTree>
    <p:extLst>
      <p:ext uri="{BB962C8B-B14F-4D97-AF65-F5344CB8AC3E}">
        <p14:creationId xmlns:p14="http://schemas.microsoft.com/office/powerpoint/2010/main" val="1297102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Analysing the impact of the safeguarding support adults receive to make improvements</a:t>
            </a:r>
          </a:p>
          <a:p>
            <a:pPr marL="171450" indent="-171450">
              <a:buFont typeface="Arial" panose="020B0604020202020204" pitchFamily="34" charset="0"/>
              <a:buChar char="•"/>
            </a:pPr>
            <a:r>
              <a:rPr lang="en-GB" sz="1100" dirty="0"/>
              <a:t>Imperative the voice of the adult is heard. </a:t>
            </a:r>
          </a:p>
          <a:p>
            <a:pPr marL="171450" indent="-171450">
              <a:buFont typeface="Arial" panose="020B0604020202020204" pitchFamily="34" charset="0"/>
              <a:buChar char="•"/>
            </a:pPr>
            <a:r>
              <a:rPr lang="en-GB" sz="1100" dirty="0"/>
              <a:t>Research involved 21 adults and carers, who were asked various questions</a:t>
            </a:r>
          </a:p>
          <a:p>
            <a:pPr marL="171450" indent="-171450">
              <a:buFont typeface="Arial" panose="020B0604020202020204" pitchFamily="34" charset="0"/>
              <a:buChar char="•"/>
            </a:pPr>
            <a:r>
              <a:rPr lang="en-GB" sz="1100" b="0" i="0" kern="1200" dirty="0">
                <a:solidFill>
                  <a:schemeClr val="tx1"/>
                </a:solidFill>
                <a:effectLst/>
                <a:latin typeface="+mn-lt"/>
                <a:ea typeface="+mn-ea"/>
                <a:cs typeface="+mn-cs"/>
              </a:rPr>
              <a:t>The 'Voice of the Adult' is an ongoing process designed by the Salford Safeguarding Adults Board to listen to the feedback of adults (and/or their representatives, carers or advocates) who have had recent, lived experience of adult safeguarding in Salford.</a:t>
            </a:r>
            <a:endParaRPr lang="en-GB" sz="1100" dirty="0"/>
          </a:p>
        </p:txBody>
      </p:sp>
      <p:sp>
        <p:nvSpPr>
          <p:cNvPr id="4" name="Slide Number Placeholder 3"/>
          <p:cNvSpPr>
            <a:spLocks noGrp="1"/>
          </p:cNvSpPr>
          <p:nvPr>
            <p:ph type="sldNum" sz="quarter" idx="5"/>
          </p:nvPr>
        </p:nvSpPr>
        <p:spPr/>
        <p:txBody>
          <a:bodyPr/>
          <a:lstStyle/>
          <a:p>
            <a:fld id="{46BD9F81-AC8D-436B-B33A-2EB3167EE68A}" type="slidenum">
              <a:rPr lang="en-GB" smtClean="0"/>
              <a:t>24</a:t>
            </a:fld>
            <a:endParaRPr lang="en-GB"/>
          </a:p>
        </p:txBody>
      </p:sp>
    </p:spTree>
    <p:extLst>
      <p:ext uri="{BB962C8B-B14F-4D97-AF65-F5344CB8AC3E}">
        <p14:creationId xmlns:p14="http://schemas.microsoft.com/office/powerpoint/2010/main" val="4221353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Advocacy is often under used in safeguarding situations. </a:t>
            </a:r>
          </a:p>
          <a:p>
            <a:pPr marL="171450" indent="-171450">
              <a:buFont typeface="Arial" panose="020B0604020202020204" pitchFamily="34" charset="0"/>
              <a:buChar char="•"/>
            </a:pPr>
            <a:r>
              <a:rPr lang="en-GB" sz="1100" dirty="0"/>
              <a:t>It is important for practitioners working with adults to understand the requirements for advocacy. </a:t>
            </a:r>
          </a:p>
          <a:p>
            <a:pPr marL="171450" indent="-171450">
              <a:buFont typeface="Arial" panose="020B0604020202020204" pitchFamily="34" charset="0"/>
              <a:buChar char="•"/>
            </a:pPr>
            <a:r>
              <a:rPr lang="en-GB" sz="1100" dirty="0"/>
              <a:t>The adult should be consulted if and who they wish to represent them</a:t>
            </a:r>
          </a:p>
          <a:p>
            <a:pPr marL="171450" indent="-171450">
              <a:buFont typeface="Arial" panose="020B0604020202020204" pitchFamily="34" charset="0"/>
              <a:buChar char="•"/>
            </a:pPr>
            <a:r>
              <a:rPr lang="en-GB" sz="1100" dirty="0"/>
              <a:t>Advocacy is a way to ensure the person’s voice is heard; to empower and support represent views.</a:t>
            </a:r>
          </a:p>
          <a:p>
            <a:pPr marL="171450" indent="-171450">
              <a:buFont typeface="Arial" panose="020B0604020202020204" pitchFamily="34" charset="0"/>
              <a:buChar char="•"/>
            </a:pPr>
            <a:r>
              <a:rPr lang="en-GB" sz="1100" dirty="0"/>
              <a:t>Advocates spend time with the adult before and after meetings, to support them understand the events. </a:t>
            </a:r>
          </a:p>
          <a:p>
            <a:pPr marL="171450" indent="-171450">
              <a:buFont typeface="Arial" panose="020B0604020202020204" pitchFamily="34" charset="0"/>
              <a:buChar char="•"/>
            </a:pPr>
            <a:r>
              <a:rPr lang="en-GB" sz="1100" dirty="0"/>
              <a:t>They can challenge the professionals involved in the safeguarding process to make sure decisions are checked with the person.</a:t>
            </a:r>
          </a:p>
          <a:p>
            <a:pPr marL="171450" indent="-171450">
              <a:buFont typeface="Arial" panose="020B0604020202020204" pitchFamily="34" charset="0"/>
              <a:buChar char="•"/>
            </a:pPr>
            <a:r>
              <a:rPr lang="en-GB" sz="1100" dirty="0"/>
              <a:t>Advocacy also links to the “I” statements when MSP.</a:t>
            </a:r>
          </a:p>
          <a:p>
            <a:pPr marL="171450" indent="-171450">
              <a:buFont typeface="Arial" panose="020B0604020202020204" pitchFamily="34" charset="0"/>
              <a:buChar char="•"/>
            </a:pPr>
            <a:r>
              <a:rPr lang="en-GB" sz="1100" dirty="0"/>
              <a:t>Different advocates, depending on different circumstances</a:t>
            </a:r>
          </a:p>
          <a:p>
            <a:pPr marL="171450" indent="-171450">
              <a:buFont typeface="Arial" panose="020B0604020202020204" pitchFamily="34" charset="0"/>
              <a:buChar char="•"/>
            </a:pPr>
            <a:r>
              <a:rPr lang="en-GB" sz="1100" dirty="0"/>
              <a:t>Advocacy principles 1. Clarity of purpose 2. Independence 3. Person-centred approach 4. Empowerment 5. Equal Opportunity 6. Accessibility 7. Support 8. Accountability 9. Confidentiality 10. Complaints 11. Safeguarding.</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25</a:t>
            </a:fld>
            <a:endParaRPr lang="en-GB"/>
          </a:p>
        </p:txBody>
      </p:sp>
    </p:spTree>
    <p:extLst>
      <p:ext uri="{BB962C8B-B14F-4D97-AF65-F5344CB8AC3E}">
        <p14:creationId xmlns:p14="http://schemas.microsoft.com/office/powerpoint/2010/main" val="244536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sz="1100" b="0" i="0" dirty="0">
                <a:effectLst/>
                <a:latin typeface="Work Sans" pitchFamily="2" charset="0"/>
              </a:rPr>
              <a:t>Taking a holistic view of the adult's needs, risks and situation in the context of their wider support network;</a:t>
            </a:r>
          </a:p>
          <a:p>
            <a:pPr algn="l">
              <a:buFont typeface="+mj-lt"/>
              <a:buAutoNum type="arabicPeriod"/>
            </a:pPr>
            <a:r>
              <a:rPr lang="en-GB" sz="1100" b="0" i="0" dirty="0">
                <a:effectLst/>
                <a:latin typeface="Work Sans" pitchFamily="2" charset="0"/>
              </a:rPr>
              <a:t>Helping the adult to understand their strengths and capabilities within the context of their situation;</a:t>
            </a:r>
          </a:p>
          <a:p>
            <a:pPr algn="l">
              <a:buFont typeface="+mj-lt"/>
              <a:buAutoNum type="arabicPeriod"/>
            </a:pPr>
            <a:r>
              <a:rPr lang="en-GB" sz="1100" b="0" i="0" dirty="0">
                <a:effectLst/>
                <a:latin typeface="Work Sans" pitchFamily="2" charset="0"/>
              </a:rPr>
              <a:t>Helping the adult to understand and explore the support available to them in the community;</a:t>
            </a:r>
          </a:p>
          <a:p>
            <a:pPr algn="l">
              <a:buFont typeface="+mj-lt"/>
              <a:buAutoNum type="arabicPeriod"/>
            </a:pPr>
            <a:r>
              <a:rPr lang="en-GB" sz="1100" b="0" i="0" dirty="0">
                <a:effectLst/>
                <a:latin typeface="Work Sans" pitchFamily="2" charset="0"/>
              </a:rPr>
              <a:t>Helping the adult to understand and explore the support available to them through other networks or services (e.g. health);</a:t>
            </a:r>
          </a:p>
          <a:p>
            <a:pPr algn="l">
              <a:buFont typeface="+mj-lt"/>
              <a:buAutoNum type="arabicPeriod"/>
            </a:pPr>
            <a:r>
              <a:rPr lang="en-GB" sz="1100" b="0" i="0" dirty="0">
                <a:effectLst/>
                <a:latin typeface="Work Sans" pitchFamily="2" charset="0"/>
              </a:rPr>
              <a:t>Exploring some of the less intrusive/intensive ways that Adult Social Care or other organisations may be able to help (such as through prevention services or signposting).</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26</a:t>
            </a:fld>
            <a:endParaRPr lang="en-GB"/>
          </a:p>
        </p:txBody>
      </p:sp>
    </p:spTree>
    <p:extLst>
      <p:ext uri="{BB962C8B-B14F-4D97-AF65-F5344CB8AC3E}">
        <p14:creationId xmlns:p14="http://schemas.microsoft.com/office/powerpoint/2010/main" val="4039718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100" b="1" dirty="0">
                <a:effectLst/>
                <a:latin typeface="Arial" panose="020B0604020202020204" pitchFamily="34" charset="0"/>
                <a:ea typeface="Calibri" panose="020F0502020204030204" pitchFamily="34" charset="0"/>
              </a:rPr>
              <a:t>EDI </a:t>
            </a:r>
            <a:r>
              <a:rPr lang="en-GB" sz="1100" b="0" dirty="0">
                <a:effectLst/>
                <a:latin typeface="Arial" panose="020B0604020202020204" pitchFamily="34" charset="0"/>
                <a:ea typeface="Calibri" panose="020F0502020204030204" pitchFamily="34" charset="0"/>
              </a:rPr>
              <a:t>a core part of ethical, legal and effective practice</a:t>
            </a:r>
          </a:p>
          <a:p>
            <a:pPr marL="285750" indent="-285750">
              <a:buFont typeface="Arial" panose="020B0604020202020204" pitchFamily="34" charset="0"/>
              <a:buChar char="•"/>
            </a:pPr>
            <a:r>
              <a:rPr lang="en-GB" sz="1100" b="0" dirty="0">
                <a:effectLst/>
                <a:latin typeface="Arial" panose="020B0604020202020204" pitchFamily="34" charset="0"/>
                <a:ea typeface="Calibri" panose="020F0502020204030204" pitchFamily="34" charset="0"/>
              </a:rPr>
              <a:t>Important in safeguarding as Adults at risk face multiple layers of disadvantage – disability, poverty, language barriers or discrimination – EDI helps us embed cultural competence and person-centred interventions</a:t>
            </a:r>
          </a:p>
          <a:p>
            <a:pPr marL="285750" indent="-285750">
              <a:buFont typeface="Arial" panose="020B0604020202020204" pitchFamily="34" charset="0"/>
              <a:buChar char="•"/>
            </a:pPr>
            <a:r>
              <a:rPr lang="en-GB" sz="1100" b="0" dirty="0">
                <a:effectLst/>
                <a:latin typeface="Arial" panose="020B0604020202020204" pitchFamily="34" charset="0"/>
                <a:ea typeface="Calibri" panose="020F0502020204030204" pitchFamily="34" charset="0"/>
              </a:rPr>
              <a:t>Without EDI lens – missing risks and engagement with individual – withdrawal</a:t>
            </a:r>
          </a:p>
          <a:p>
            <a:pPr marL="285750" indent="-285750">
              <a:buFont typeface="Arial" panose="020B0604020202020204" pitchFamily="34" charset="0"/>
              <a:buChar char="•"/>
            </a:pPr>
            <a:r>
              <a:rPr lang="en-GB" sz="1100" b="0" dirty="0">
                <a:effectLst/>
                <a:latin typeface="Arial" panose="020B0604020202020204" pitchFamily="34" charset="0"/>
                <a:ea typeface="Calibri" panose="020F0502020204030204" pitchFamily="34" charset="0"/>
              </a:rPr>
              <a:t>EDI in safeguarding – Cultural sensitivity, accessible communication, challenging bias, person-</a:t>
            </a:r>
            <a:r>
              <a:rPr lang="en-GB" sz="1100" b="0" dirty="0" err="1">
                <a:effectLst/>
                <a:latin typeface="Arial" panose="020B0604020202020204" pitchFamily="34" charset="0"/>
                <a:ea typeface="Calibri" panose="020F0502020204030204" pitchFamily="34" charset="0"/>
              </a:rPr>
              <a:t>centered</a:t>
            </a:r>
            <a:r>
              <a:rPr lang="en-GB" sz="1100" b="0" dirty="0">
                <a:effectLst/>
                <a:latin typeface="Arial" panose="020B0604020202020204" pitchFamily="34" charset="0"/>
                <a:ea typeface="Calibri" panose="020F0502020204030204" pitchFamily="34" charset="0"/>
              </a:rPr>
              <a:t>, reflective practice.</a:t>
            </a:r>
          </a:p>
          <a:p>
            <a:pPr marL="285750" indent="-285750">
              <a:buFont typeface="Arial" panose="020B0604020202020204" pitchFamily="34" charset="0"/>
              <a:buChar char="•"/>
            </a:pPr>
            <a:r>
              <a:rPr lang="en-GB" sz="1100" b="1" i="1" dirty="0">
                <a:effectLst/>
                <a:latin typeface="Arial" panose="020B0604020202020204" pitchFamily="34" charset="0"/>
                <a:ea typeface="Calibri" panose="020F0502020204030204" pitchFamily="34" charset="0"/>
              </a:rPr>
              <a:t>Examples </a:t>
            </a:r>
            <a:r>
              <a:rPr lang="en-GB" sz="1100" b="0" dirty="0">
                <a:effectLst/>
                <a:latin typeface="Arial" panose="020B0604020202020204" pitchFamily="34" charset="0"/>
                <a:ea typeface="Calibri" panose="020F0502020204030204" pitchFamily="34" charset="0"/>
              </a:rPr>
              <a:t>– working with Jewish Community in Salford, learning from SAR about abuse limited understanding of dynamic issues in same-sex relationships, safeguarding issues faced by Adults with sensory loss</a:t>
            </a:r>
          </a:p>
          <a:p>
            <a:pPr marL="285750" indent="-285750">
              <a:buFont typeface="Arial" panose="020B0604020202020204" pitchFamily="34" charset="0"/>
              <a:buChar char="•"/>
            </a:pPr>
            <a:r>
              <a:rPr lang="en-GB" sz="1100" b="1" dirty="0">
                <a:effectLst/>
                <a:latin typeface="Arial" panose="020B0604020202020204" pitchFamily="34" charset="0"/>
                <a:ea typeface="Calibri" panose="020F0502020204030204" pitchFamily="34" charset="0"/>
              </a:rPr>
              <a:t>Social Graces (Burnam 2013) </a:t>
            </a:r>
            <a:r>
              <a:rPr lang="en-GB" sz="1100" dirty="0">
                <a:effectLst/>
                <a:latin typeface="Arial" panose="020B0604020202020204" pitchFamily="34" charset="0"/>
                <a:ea typeface="Calibri" panose="020F0502020204030204" pitchFamily="34" charset="0"/>
              </a:rPr>
              <a:t>- The acronym 'social graces' is used to represent aspects of difference in beliefs, power, and lifestyle, visible and invisible, voiced, and unvoiced, to which we might pay attention to in our practice </a:t>
            </a:r>
          </a:p>
          <a:p>
            <a:pPr marL="285750" indent="-285750">
              <a:buFont typeface="Arial" panose="020B0604020202020204" pitchFamily="34" charset="0"/>
              <a:buChar char="•"/>
            </a:pPr>
            <a:r>
              <a:rPr lang="en-GB" sz="1100" dirty="0">
                <a:effectLst/>
                <a:latin typeface="Arial" panose="020B0604020202020204" pitchFamily="34" charset="0"/>
                <a:ea typeface="Calibri" panose="020F0502020204030204" pitchFamily="34" charset="0"/>
              </a:rPr>
              <a:t>Understand the demographic of Salford. </a:t>
            </a:r>
          </a:p>
          <a:p>
            <a:pPr marL="285750" indent="-285750">
              <a:buFont typeface="Arial" panose="020B0604020202020204" pitchFamily="34" charset="0"/>
              <a:buChar char="•"/>
            </a:pPr>
            <a:r>
              <a:rPr lang="en-GB" sz="1100" dirty="0">
                <a:effectLst/>
                <a:latin typeface="Arial" panose="020B0604020202020204" pitchFamily="34" charset="0"/>
                <a:ea typeface="Calibri" panose="020F0502020204030204" pitchFamily="34" charset="0"/>
              </a:rPr>
              <a:t>Think about cultural identity, language, labels and the impact of ethnocentrism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solidFill>
                  <a:srgbClr val="008000"/>
                </a:solidFill>
                <a:effectLst/>
                <a:latin typeface="Arial" panose="020B0604020202020204" pitchFamily="34" charset="0"/>
              </a:rPr>
              <a:t>Language and use of interpreters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t>Unconscious bias is the result of social stereotypes about certain groups of people that individuals form outside their own conscious awareness. Everyone naturally holds unconscious bias and we must be aware of it because it stems from our tendency to organise our own social world and is a result of our personal life experiences. Unconscious bias can mean that decisions are sometimes influenced by false beliefs or assumptions. It includes when a person thinks: − better of someone because they believe they're alike − less of someone because that person is different to them, for example, they might be seen to have ‘eccentric’ views, different race, religion, age or have different values of beliefs.</a:t>
            </a:r>
          </a:p>
        </p:txBody>
      </p:sp>
      <p:sp>
        <p:nvSpPr>
          <p:cNvPr id="4" name="Slide Number Placeholder 3"/>
          <p:cNvSpPr>
            <a:spLocks noGrp="1"/>
          </p:cNvSpPr>
          <p:nvPr>
            <p:ph type="sldNum" sz="quarter" idx="5"/>
          </p:nvPr>
        </p:nvSpPr>
        <p:spPr/>
        <p:txBody>
          <a:bodyPr/>
          <a:lstStyle/>
          <a:p>
            <a:fld id="{46BD9F81-AC8D-436B-B33A-2EB3167EE68A}" type="slidenum">
              <a:rPr lang="en-GB" smtClean="0"/>
              <a:t>27</a:t>
            </a:fld>
            <a:endParaRPr lang="en-GB"/>
          </a:p>
        </p:txBody>
      </p:sp>
    </p:spTree>
    <p:extLst>
      <p:ext uri="{BB962C8B-B14F-4D97-AF65-F5344CB8AC3E}">
        <p14:creationId xmlns:p14="http://schemas.microsoft.com/office/powerpoint/2010/main" val="1545724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Tricky concept to define </a:t>
            </a:r>
          </a:p>
          <a:p>
            <a:r>
              <a:rPr lang="en-GB" sz="1100" dirty="0"/>
              <a:t>Reflection could be on surface level, but to add layers it like peeling the back the layers of an onion.</a:t>
            </a:r>
          </a:p>
          <a:p>
            <a:r>
              <a:rPr lang="en-GB" sz="1100" dirty="0"/>
              <a:t>Consider wider socio-political context of power.</a:t>
            </a:r>
          </a:p>
          <a:p>
            <a:r>
              <a:rPr lang="en-GB" sz="1100" dirty="0"/>
              <a:t>On the surface a situation may appear stable, however there could be more occurring than what meets the eye.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ptos" panose="020B0004020202020204" pitchFamily="34" charset="0"/>
              </a:rPr>
              <a:t>Gut feelings and intuitions, what are these telling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ptos" panose="020B0004020202020204" pitchFamily="34" charset="0"/>
              </a:rPr>
              <a:t>Professional curiosity involves: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dirty="0">
                <a:latin typeface="Aptos" panose="020B0004020202020204" pitchFamily="34" charset="0"/>
              </a:rPr>
              <a:t>Noticing when something feels off, even subtly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dirty="0">
                <a:latin typeface="Aptos" panose="020B0004020202020204" pitchFamily="34" charset="0"/>
              </a:rPr>
              <a:t>Asking deeper questions to uncover hidden issues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dirty="0">
                <a:latin typeface="Aptos" panose="020B0004020202020204" pitchFamily="34" charset="0"/>
              </a:rPr>
              <a:t>Respectfully challenging assumptions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dirty="0">
                <a:latin typeface="Aptos" panose="020B0004020202020204" pitchFamily="34" charset="0"/>
              </a:rPr>
              <a:t>Staying open-minded &amp; reflective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dirty="0">
                <a:latin typeface="Aptos" panose="020B0004020202020204" pitchFamily="34" charset="0"/>
              </a:rPr>
              <a:t>Persistently following up concerns event if its uncomfortable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100" dirty="0">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ptos" panose="020B0004020202020204" pitchFamily="34" charset="0"/>
              </a:rPr>
              <a:t>Benefits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dirty="0">
                <a:latin typeface="Aptos" panose="020B0004020202020204" pitchFamily="34" charset="0"/>
              </a:rPr>
              <a:t>Reveals hidden risk – abuse, neglect, coercion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dirty="0">
                <a:latin typeface="Aptos" panose="020B0004020202020204" pitchFamily="34" charset="0"/>
              </a:rPr>
              <a:t>Amplifies adults voice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dirty="0">
                <a:latin typeface="Aptos" panose="020B0004020202020204" pitchFamily="34" charset="0"/>
              </a:rPr>
              <a:t>Improves decision-making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dirty="0">
                <a:latin typeface="Aptos" panose="020B0004020202020204" pitchFamily="34" charset="0"/>
              </a:rPr>
              <a:t>Foster vigilance and accountability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100" dirty="0">
                <a:latin typeface="Aptos" panose="020B0004020202020204" pitchFamily="34" charset="0"/>
              </a:rPr>
              <a:t>Builds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ptos" panose="020B0004020202020204" pitchFamily="34" charset="0"/>
            </a:endParaRPr>
          </a:p>
          <a:p>
            <a:endParaRPr lang="en-GB" sz="1100" dirty="0"/>
          </a:p>
        </p:txBody>
      </p:sp>
      <p:sp>
        <p:nvSpPr>
          <p:cNvPr id="4" name="Slide Number Placeholder 3"/>
          <p:cNvSpPr>
            <a:spLocks noGrp="1"/>
          </p:cNvSpPr>
          <p:nvPr>
            <p:ph type="sldNum" sz="quarter" idx="5"/>
          </p:nvPr>
        </p:nvSpPr>
        <p:spPr/>
        <p:txBody>
          <a:bodyPr/>
          <a:lstStyle/>
          <a:p>
            <a:fld id="{46BD9F81-AC8D-436B-B33A-2EB3167EE68A}" type="slidenum">
              <a:rPr lang="en-GB" smtClean="0"/>
              <a:t>28</a:t>
            </a:fld>
            <a:endParaRPr lang="en-GB"/>
          </a:p>
        </p:txBody>
      </p:sp>
    </p:spTree>
    <p:extLst>
      <p:ext uri="{BB962C8B-B14F-4D97-AF65-F5344CB8AC3E}">
        <p14:creationId xmlns:p14="http://schemas.microsoft.com/office/powerpoint/2010/main" val="31002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u="none" dirty="0">
                <a:solidFill>
                  <a:schemeClr val="tx1"/>
                </a:solidFill>
                <a:hlinkClick r:id="rId3">
                  <a:extLst>
                    <a:ext uri="{A12FA001-AC4F-418D-AE19-62706E023703}">
                      <ahyp:hlinkClr xmlns:ahyp="http://schemas.microsoft.com/office/drawing/2018/hyperlinkcolor" val="tx"/>
                    </a:ext>
                  </a:extLst>
                </a:hlinkClick>
              </a:rPr>
              <a:t>Risk assessments should be created and reviewed with the individual</a:t>
            </a:r>
            <a:endParaRPr lang="en-GB" sz="1100" dirty="0">
              <a:solidFill>
                <a:srgbClr val="0563C1"/>
              </a:solidFill>
              <a:hlinkClick r:id="rId3">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n-GB" sz="1100" dirty="0">
                <a:solidFill>
                  <a:srgbClr val="0563C1"/>
                </a:solidFill>
              </a:rPr>
              <a:t>There are many theoretical perspective and models about risk </a:t>
            </a:r>
          </a:p>
          <a:p>
            <a:pPr marL="171450" indent="-171450">
              <a:buFont typeface="Arial" panose="020B0604020202020204" pitchFamily="34" charset="0"/>
              <a:buChar char="•"/>
            </a:pPr>
            <a:r>
              <a:rPr lang="en-GB" sz="1100" dirty="0">
                <a:solidFill>
                  <a:srgbClr val="0563C1"/>
                </a:solidFill>
              </a:rPr>
              <a:t>Positive risk taking can feel like a paradox during safeguarding this need to ‘protect’ vulnerable adults, however safeguarding is an empowering intervention to liberate and support individuals take positive risks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ptos" panose="020B0004020202020204" pitchFamily="34" charset="0"/>
              </a:rPr>
              <a:t>Risk is nuanced/subjective; establish facts and consider nature of risk.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ptos" panose="020B0004020202020204" pitchFamily="34" charset="0"/>
              </a:rPr>
              <a:t>Even in instances person is refusing safeguarding assistance and there are significant concerns re. welfare, </a:t>
            </a:r>
          </a:p>
          <a:p>
            <a:endParaRPr lang="en-GB" sz="1100" dirty="0"/>
          </a:p>
        </p:txBody>
      </p:sp>
      <p:sp>
        <p:nvSpPr>
          <p:cNvPr id="4" name="Slide Number Placeholder 3"/>
          <p:cNvSpPr>
            <a:spLocks noGrp="1"/>
          </p:cNvSpPr>
          <p:nvPr>
            <p:ph type="sldNum" sz="quarter" idx="5"/>
          </p:nvPr>
        </p:nvSpPr>
        <p:spPr/>
        <p:txBody>
          <a:bodyPr/>
          <a:lstStyle/>
          <a:p>
            <a:fld id="{46BD9F81-AC8D-436B-B33A-2EB3167EE68A}" type="slidenum">
              <a:rPr lang="en-GB" smtClean="0"/>
              <a:t>29</a:t>
            </a:fld>
            <a:endParaRPr lang="en-GB"/>
          </a:p>
        </p:txBody>
      </p:sp>
    </p:spTree>
    <p:extLst>
      <p:ext uri="{BB962C8B-B14F-4D97-AF65-F5344CB8AC3E}">
        <p14:creationId xmlns:p14="http://schemas.microsoft.com/office/powerpoint/2010/main" val="3482861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Session is an introduction to safeguarding and tailored to your development as students, </a:t>
            </a:r>
          </a:p>
          <a:p>
            <a:pPr marL="171450" indent="-171450">
              <a:buFont typeface="Arial" panose="020B0604020202020204" pitchFamily="34" charset="0"/>
              <a:buChar char="•"/>
            </a:pPr>
            <a:r>
              <a:rPr lang="en-GB" sz="1100" dirty="0"/>
              <a:t>Useful info to use when you apply for SW jobs and do your ASYE.</a:t>
            </a:r>
          </a:p>
          <a:p>
            <a:pPr marL="171450" indent="-171450">
              <a:buFont typeface="Arial" panose="020B0604020202020204" pitchFamily="34" charset="0"/>
              <a:buChar char="•"/>
            </a:pPr>
            <a:r>
              <a:rPr lang="en-GB" sz="1100" dirty="0"/>
              <a:t>During the session think about potential, theories and models. </a:t>
            </a:r>
          </a:p>
          <a:p>
            <a:pPr marL="171450" indent="-171450">
              <a:buFont typeface="Arial" panose="020B0604020202020204" pitchFamily="34" charset="0"/>
              <a:buChar char="•"/>
            </a:pPr>
            <a:r>
              <a:rPr lang="en-GB" sz="1100" dirty="0"/>
              <a:t>As well as critical reflection, ethical dilemmas and competing values which can arise.</a:t>
            </a:r>
          </a:p>
          <a:p>
            <a:pPr marL="171450" indent="-171450">
              <a:buFont typeface="Arial" panose="020B0604020202020204" pitchFamily="34" charset="0"/>
              <a:buChar char="•"/>
            </a:pPr>
            <a:r>
              <a:rPr lang="en-GB" sz="1100" dirty="0"/>
              <a:t>Session not exhaustive – safeguarding is a huge topic </a:t>
            </a:r>
          </a:p>
          <a:p>
            <a:pPr marL="171450" indent="-171450">
              <a:buFont typeface="Arial" panose="020B0604020202020204" pitchFamily="34" charset="0"/>
              <a:buChar char="•"/>
            </a:pPr>
            <a:r>
              <a:rPr lang="en-GB" sz="1100" dirty="0"/>
              <a:t>Learning should be supplemented by shadowing, supervision, self-directed learning. </a:t>
            </a:r>
          </a:p>
          <a:p>
            <a:pPr marL="171450" indent="-171450">
              <a:buFont typeface="Arial" panose="020B0604020202020204" pitchFamily="34" charset="0"/>
              <a:buChar char="•"/>
            </a:pPr>
            <a:r>
              <a:rPr lang="en-GB" sz="1100" dirty="0"/>
              <a:t>There is an optional workbook with reflective activities</a:t>
            </a:r>
          </a:p>
          <a:p>
            <a:pPr marL="171450" indent="-171450">
              <a:buFont typeface="Arial" panose="020B0604020202020204" pitchFamily="34" charset="0"/>
              <a:buChar char="•"/>
            </a:pPr>
            <a:r>
              <a:rPr lang="en-GB" sz="1100" b="1" dirty="0">
                <a:latin typeface="Aptos" panose="020B0004020202020204" pitchFamily="34" charset="0"/>
              </a:rPr>
              <a:t>Stat guide </a:t>
            </a:r>
            <a:r>
              <a:rPr lang="en-GB" sz="1100" dirty="0">
                <a:latin typeface="Aptos" panose="020B0004020202020204" pitchFamily="34" charset="0"/>
              </a:rPr>
              <a:t>= Care Act 2014 Care and Support Statutory guidance – Last updated July 2025 </a:t>
            </a:r>
          </a:p>
          <a:p>
            <a:pPr marL="0" indent="0">
              <a:buFont typeface="Arial" panose="020B0604020202020204" pitchFamily="34" charset="0"/>
              <a:buNone/>
            </a:pPr>
            <a:endParaRPr lang="en-GB" sz="1100" dirty="0">
              <a:latin typeface="Aptos" panose="020B0004020202020204" pitchFamily="34" charset="0"/>
            </a:endParaRPr>
          </a:p>
          <a:p>
            <a:pPr marL="0" indent="0">
              <a:buFont typeface="Arial" panose="020B0604020202020204" pitchFamily="34" charset="0"/>
              <a:buNone/>
            </a:pPr>
            <a:r>
              <a:rPr lang="en-GB" sz="1100" dirty="0">
                <a:latin typeface="Aptos" panose="020B0004020202020204" pitchFamily="34" charset="0"/>
              </a:rPr>
              <a:t>This session is largely based on Safeguarding Protocols in Salford, therefore may vary slightly with areas.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3</a:t>
            </a:fld>
            <a:endParaRPr lang="en-GB"/>
          </a:p>
        </p:txBody>
      </p:sp>
    </p:spTree>
    <p:extLst>
      <p:ext uri="{BB962C8B-B14F-4D97-AF65-F5344CB8AC3E}">
        <p14:creationId xmlns:p14="http://schemas.microsoft.com/office/powerpoint/2010/main" val="2498899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t>Section 43 requires all LAs to establish a Safeguarding Adult Board responsible for effective multi-agency safeguarding arrangements. </a:t>
            </a:r>
          </a:p>
          <a:p>
            <a:pPr marL="171450" indent="-171450">
              <a:buFont typeface="Arial" panose="020B0604020202020204" pitchFamily="34" charset="0"/>
              <a:buChar char="•"/>
            </a:pPr>
            <a:r>
              <a:rPr lang="en-GB" sz="1200" dirty="0"/>
              <a:t>Sets out our polices and procedures, guides, toolkits</a:t>
            </a:r>
          </a:p>
          <a:p>
            <a:pPr marL="171450" indent="-171450">
              <a:buFont typeface="Arial" panose="020B0604020202020204" pitchFamily="34" charset="0"/>
              <a:buChar char="•"/>
            </a:pPr>
            <a:r>
              <a:rPr lang="en-GB" sz="1200" dirty="0"/>
              <a:t>Multi-agency partnership – Safeguarding Adults </a:t>
            </a:r>
          </a:p>
          <a:p>
            <a:pPr marL="171450" indent="-171450">
              <a:buFont typeface="Arial" panose="020B0604020202020204" pitchFamily="34" charset="0"/>
              <a:buChar char="•"/>
            </a:pPr>
            <a:r>
              <a:rPr lang="en-GB" sz="1200" dirty="0"/>
              <a:t>Effective safeguarding arrangements</a:t>
            </a:r>
          </a:p>
          <a:p>
            <a:pPr marL="171450" indent="-171450">
              <a:buFont typeface="Arial" panose="020B0604020202020204" pitchFamily="34" charset="0"/>
              <a:buChar char="•"/>
            </a:pPr>
            <a:r>
              <a:rPr lang="en-GB" sz="1200" dirty="0"/>
              <a:t>Works with LA, health, Police, PVI, Housing </a:t>
            </a:r>
          </a:p>
          <a:p>
            <a:pPr marL="171450" indent="-171450">
              <a:buFont typeface="Arial" panose="020B0604020202020204" pitchFamily="34" charset="0"/>
              <a:buChar char="•"/>
            </a:pPr>
            <a:r>
              <a:rPr lang="en-GB" sz="1200" dirty="0"/>
              <a:t>7 minute briefings </a:t>
            </a:r>
          </a:p>
          <a:p>
            <a:pPr marL="171450" indent="-171450">
              <a:buFont typeface="Arial" panose="020B0604020202020204" pitchFamily="34" charset="0"/>
              <a:buChar char="•"/>
            </a:pPr>
            <a:r>
              <a:rPr lang="en-GB" sz="1200" dirty="0"/>
              <a:t>Learning from SAR – s.44 adult suffers serious harm/death, improve future practice – mandatory and voluntary SAR</a:t>
            </a:r>
          </a:p>
          <a:p>
            <a:pPr marL="171450" indent="-171450">
              <a:buFont typeface="Arial" panose="020B0604020202020204" pitchFamily="34" charset="0"/>
              <a:buChar char="•"/>
            </a:pPr>
            <a:r>
              <a:rPr lang="en-GB" sz="1200" dirty="0"/>
              <a:t>Multi-agency training </a:t>
            </a:r>
          </a:p>
          <a:p>
            <a:pPr marL="171450" indent="-171450">
              <a:buFont typeface="Arial" panose="020B0604020202020204" pitchFamily="34" charset="0"/>
              <a:buChar char="•"/>
            </a:pPr>
            <a:r>
              <a:rPr lang="en-GB" sz="1200" dirty="0"/>
              <a:t>SAR themes – professional curiosity, recognising self neglect, MDT, voice of adult, assessing capacity</a:t>
            </a: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30</a:t>
            </a:fld>
            <a:endParaRPr lang="en-GB"/>
          </a:p>
        </p:txBody>
      </p:sp>
    </p:spTree>
    <p:extLst>
      <p:ext uri="{BB962C8B-B14F-4D97-AF65-F5344CB8AC3E}">
        <p14:creationId xmlns:p14="http://schemas.microsoft.com/office/powerpoint/2010/main" val="1096412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31</a:t>
            </a:fld>
            <a:endParaRPr lang="en-GB"/>
          </a:p>
        </p:txBody>
      </p:sp>
    </p:spTree>
    <p:extLst>
      <p:ext uri="{BB962C8B-B14F-4D97-AF65-F5344CB8AC3E}">
        <p14:creationId xmlns:p14="http://schemas.microsoft.com/office/powerpoint/2010/main" val="119561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Show safeguarding template </a:t>
            </a:r>
          </a:p>
          <a:p>
            <a:pPr marL="171450" indent="-171450">
              <a:buFont typeface="Arial" panose="020B0604020202020204" pitchFamily="34" charset="0"/>
              <a:buChar char="•"/>
            </a:pPr>
            <a:r>
              <a:rPr lang="en-GB" sz="1100" dirty="0"/>
              <a:t>Above is a chart taken from the Care &amp; support stat guidance and is also on the SSAB website.</a:t>
            </a:r>
          </a:p>
          <a:p>
            <a:pPr marL="171450" indent="-171450">
              <a:buFont typeface="Arial" panose="020B0604020202020204" pitchFamily="34" charset="0"/>
              <a:buChar char="•"/>
            </a:pPr>
            <a:r>
              <a:rPr lang="en-GB" sz="1100" dirty="0"/>
              <a:t>It shows the steps taken from when an initial referral is received.</a:t>
            </a:r>
          </a:p>
          <a:p>
            <a:pPr marL="171450" indent="-171450">
              <a:buFont typeface="Arial" panose="020B0604020202020204" pitchFamily="34" charset="0"/>
              <a:buChar char="•"/>
            </a:pPr>
            <a:r>
              <a:rPr lang="en-GB" sz="1100" dirty="0"/>
              <a:t>There needs to initial preliminary screening and safeguarding discussion to determine if the duty for s42 is met. </a:t>
            </a:r>
          </a:p>
          <a:p>
            <a:pPr marL="171450" indent="-171450">
              <a:buFont typeface="Arial" panose="020B0604020202020204" pitchFamily="34" charset="0"/>
              <a:buChar char="•"/>
            </a:pPr>
            <a:r>
              <a:rPr lang="en-GB" sz="1100" dirty="0"/>
              <a:t>There are various process maps available which are available; the one above is a general overview. </a:t>
            </a:r>
          </a:p>
          <a:p>
            <a:pPr marL="171450" indent="-171450">
              <a:buFont typeface="Arial" panose="020B0604020202020204" pitchFamily="34" charset="0"/>
              <a:buChar char="•"/>
            </a:pPr>
            <a:r>
              <a:rPr lang="en-GB" sz="1100" dirty="0"/>
              <a:t>We will be exploring steps taken when an initial referral is received + initial strategy discussion; planning meeting; enquiries; evaluating findings</a:t>
            </a:r>
          </a:p>
        </p:txBody>
      </p:sp>
      <p:sp>
        <p:nvSpPr>
          <p:cNvPr id="4" name="Slide Number Placeholder 3"/>
          <p:cNvSpPr>
            <a:spLocks noGrp="1"/>
          </p:cNvSpPr>
          <p:nvPr>
            <p:ph type="sldNum" sz="quarter" idx="5"/>
          </p:nvPr>
        </p:nvSpPr>
        <p:spPr/>
        <p:txBody>
          <a:bodyPr/>
          <a:lstStyle/>
          <a:p>
            <a:fld id="{46BD9F81-AC8D-436B-B33A-2EB3167EE68A}" type="slidenum">
              <a:rPr lang="en-GB" smtClean="0"/>
              <a:t>32</a:t>
            </a:fld>
            <a:endParaRPr lang="en-GB"/>
          </a:p>
        </p:txBody>
      </p:sp>
    </p:spTree>
    <p:extLst>
      <p:ext uri="{BB962C8B-B14F-4D97-AF65-F5344CB8AC3E}">
        <p14:creationId xmlns:p14="http://schemas.microsoft.com/office/powerpoint/2010/main" val="474798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ptos" panose="020B0004020202020204" pitchFamily="34" charset="0"/>
              </a:rPr>
              <a:t>The decisions needs to be recorded </a:t>
            </a:r>
            <a:r>
              <a:rPr lang="en-GB" sz="1100" i="1" dirty="0">
                <a:latin typeface="Aptos" panose="020B0004020202020204" pitchFamily="34" charset="0"/>
              </a:rPr>
              <a:t>“In the absence of further enquiries, it remains possible the alleged harm, neglect or abuse would still be on-going ”</a:t>
            </a:r>
            <a:endParaRPr lang="en-GB" sz="1100" dirty="0"/>
          </a:p>
          <a:p>
            <a:pPr marL="171450" indent="-171450">
              <a:buFont typeface="Arial" panose="020B0604020202020204" pitchFamily="34" charset="0"/>
              <a:buChar char="•"/>
            </a:pPr>
            <a:r>
              <a:rPr lang="en-GB" sz="1100" dirty="0"/>
              <a:t>More information can be found on SSAB website and practitioner guidance.</a:t>
            </a:r>
            <a:r>
              <a:rPr lang="en-GB" sz="1100" b="1" dirty="0">
                <a:solidFill>
                  <a:schemeClr val="accent1"/>
                </a:solidFill>
              </a:rPr>
              <a:t> (SSAB 2.0.3)</a:t>
            </a:r>
            <a:endParaRPr lang="en-GB" sz="1100" dirty="0"/>
          </a:p>
          <a:p>
            <a:pPr marL="171450" indent="-171450">
              <a:buFont typeface="Arial" panose="020B0604020202020204" pitchFamily="34" charset="0"/>
              <a:buChar char="•"/>
            </a:pPr>
            <a:r>
              <a:rPr lang="en-GB" sz="1100" dirty="0"/>
              <a:t>Duty applies if the three-part criteria is met</a:t>
            </a:r>
          </a:p>
          <a:p>
            <a:pPr marL="171450" indent="-171450">
              <a:buFont typeface="Arial" panose="020B0604020202020204" pitchFamily="34" charset="0"/>
              <a:buChar char="•"/>
            </a:pPr>
            <a:r>
              <a:rPr lang="en-GB" sz="1100" dirty="0"/>
              <a:t>Combination of responses could include a statutory enquiry, assessment of need and/or a referral to Women’s aid…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Info sought at referral includes detail of person raising the concern; details of the adult; information about the abuse or neglect; detail of person alleged to have caused harm; immediate actions to protect adult.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Referral to Children’s made if there are grounds.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dirty="0">
                <a:effectLst/>
                <a:latin typeface="Work Sans" pitchFamily="2" charset="0"/>
              </a:rPr>
              <a:t>The referrer should have gained consent from adult, but there may have been instances they have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i="0" dirty="0">
              <a:effectLst/>
              <a:latin typeface="Work Sans"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i="0" dirty="0">
                <a:effectLst/>
                <a:latin typeface="Work Sans" pitchFamily="2" charset="0"/>
              </a:rPr>
              <a:t>It is only appropriate to make enquiries without consent if:</a:t>
            </a:r>
          </a:p>
          <a:p>
            <a:pPr algn="l">
              <a:buFont typeface="+mj-lt"/>
              <a:buAutoNum type="arabicPeriod"/>
            </a:pPr>
            <a:r>
              <a:rPr lang="en-GB" sz="1100" b="0" i="0" dirty="0">
                <a:effectLst/>
                <a:latin typeface="Work Sans" pitchFamily="2" charset="0"/>
              </a:rPr>
              <a:t>'Vital interests' are at stake;</a:t>
            </a:r>
          </a:p>
          <a:p>
            <a:pPr algn="l">
              <a:buFont typeface="+mj-lt"/>
              <a:buAutoNum type="arabicPeriod"/>
            </a:pPr>
            <a:r>
              <a:rPr lang="en-GB" sz="1100" b="0" i="0" dirty="0">
                <a:effectLst/>
                <a:latin typeface="Work Sans" pitchFamily="2" charset="0"/>
              </a:rPr>
              <a:t>The adult is being subjected to inhuman or degrading treatment which is having a serious impact on their wellbeing;</a:t>
            </a:r>
          </a:p>
          <a:p>
            <a:pPr algn="l">
              <a:buFont typeface="+mj-lt"/>
              <a:buAutoNum type="arabicPeriod"/>
            </a:pPr>
            <a:r>
              <a:rPr lang="en-GB" sz="1100" b="0" i="0" dirty="0">
                <a:effectLst/>
                <a:latin typeface="Work Sans" pitchFamily="2" charset="0"/>
              </a:rPr>
              <a:t>Other adults or children are at risk of being abused;</a:t>
            </a:r>
          </a:p>
          <a:p>
            <a:pPr algn="l">
              <a:buFont typeface="+mj-lt"/>
              <a:buAutoNum type="arabicPeriod"/>
            </a:pPr>
            <a:r>
              <a:rPr lang="en-GB" sz="1100" b="0" i="0" dirty="0">
                <a:effectLst/>
                <a:latin typeface="Work Sans" pitchFamily="2" charset="0"/>
              </a:rPr>
              <a:t>There are concerns that decision has not been made freely but been unduly influenced or subject to coercive control.</a:t>
            </a:r>
          </a:p>
          <a:p>
            <a:pPr algn="l">
              <a:buFont typeface="+mj-lt"/>
              <a:buNone/>
            </a:pPr>
            <a:endParaRPr lang="en-GB" sz="1100" b="0" i="0" dirty="0">
              <a:effectLst/>
              <a:latin typeface="Work Sans"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latin typeface="+mj-lt"/>
              </a:rPr>
              <a:t>Safeguarding decisions and actions, need to be timely and proportionate</a:t>
            </a:r>
            <a:endParaRPr lang="en-GB" sz="1100" b="0" i="0" dirty="0">
              <a:effectLst/>
              <a:latin typeface="Work Sans" pitchFamily="2" charset="0"/>
            </a:endParaRPr>
          </a:p>
          <a:p>
            <a:pPr algn="l">
              <a:buFont typeface="+mj-lt"/>
              <a:buNone/>
            </a:pPr>
            <a:endParaRPr lang="en-GB" sz="1100" b="0" i="0" dirty="0">
              <a:effectLst/>
              <a:latin typeface="Work Sans" pitchFamily="2" charset="0"/>
            </a:endParaRPr>
          </a:p>
          <a:p>
            <a:pPr algn="just"/>
            <a:r>
              <a:rPr lang="en-GB" sz="1100" b="0" i="0" dirty="0">
                <a:effectLst/>
                <a:latin typeface="Work Sans" pitchFamily="2" charset="0"/>
              </a:rPr>
              <a:t>Risk assessment could include a judgement about;</a:t>
            </a:r>
          </a:p>
          <a:p>
            <a:pPr algn="l">
              <a:buFont typeface="+mj-lt"/>
              <a:buAutoNum type="arabicPeriod"/>
            </a:pPr>
            <a:r>
              <a:rPr lang="en-GB" sz="1100" b="0" i="0" dirty="0">
                <a:effectLst/>
                <a:latin typeface="Work Sans" pitchFamily="2" charset="0"/>
              </a:rPr>
              <a:t>Nature of the risk of harm (physical, emotional or otherwise);</a:t>
            </a:r>
          </a:p>
          <a:p>
            <a:pPr algn="l">
              <a:buFont typeface="+mj-lt"/>
              <a:buAutoNum type="arabicPeriod"/>
            </a:pPr>
            <a:r>
              <a:rPr lang="en-GB" sz="1100" b="0" i="0" dirty="0">
                <a:effectLst/>
                <a:latin typeface="Work Sans" pitchFamily="2" charset="0"/>
              </a:rPr>
              <a:t>Likelihood (and frequency) of the harm occurring;</a:t>
            </a:r>
          </a:p>
          <a:p>
            <a:pPr algn="l">
              <a:buFont typeface="+mj-lt"/>
              <a:buAutoNum type="arabicPeriod"/>
            </a:pPr>
            <a:r>
              <a:rPr lang="en-GB" sz="1100" b="0" i="0" dirty="0">
                <a:effectLst/>
                <a:latin typeface="Work Sans" pitchFamily="2" charset="0"/>
              </a:rPr>
              <a:t>Severity of harm should it occur;</a:t>
            </a:r>
          </a:p>
          <a:p>
            <a:pPr algn="l">
              <a:buFont typeface="+mj-lt"/>
              <a:buAutoNum type="arabicPeriod"/>
            </a:pPr>
            <a:r>
              <a:rPr lang="en-GB" sz="1100" b="0" i="0" dirty="0">
                <a:effectLst/>
                <a:latin typeface="Work Sans" pitchFamily="2" charset="0"/>
              </a:rPr>
              <a:t>Effectiveness of any current risk reduction measures; and</a:t>
            </a:r>
          </a:p>
          <a:p>
            <a:pPr algn="l">
              <a:buFont typeface="+mj-lt"/>
              <a:buAutoNum type="arabicPeriod"/>
            </a:pPr>
            <a:r>
              <a:rPr lang="en-GB" sz="1100" b="0" i="0" dirty="0">
                <a:effectLst/>
                <a:latin typeface="Work Sans" pitchFamily="2" charset="0"/>
              </a:rPr>
              <a:t>Impact on individual Wellbeing domains.</a:t>
            </a:r>
          </a:p>
          <a:p>
            <a:pPr algn="just"/>
            <a:r>
              <a:rPr lang="en-GB" sz="1100" b="1" i="0" dirty="0">
                <a:effectLst/>
                <a:latin typeface="Work Sans" pitchFamily="2" charset="0"/>
              </a:rPr>
              <a:t>Note</a:t>
            </a:r>
            <a:r>
              <a:rPr lang="en-GB" sz="1100" b="0" i="0" dirty="0">
                <a:effectLst/>
                <a:latin typeface="Work Sans" pitchFamily="2" charset="0"/>
              </a:rPr>
              <a:t>: When assessing the likelihood of harm occurring this should be an evidence based judgement.</a:t>
            </a:r>
          </a:p>
          <a:p>
            <a:pPr algn="l">
              <a:buFont typeface="+mj-lt"/>
              <a:buNone/>
            </a:pPr>
            <a:endParaRPr lang="en-GB" sz="1100" b="0" i="0" dirty="0">
              <a:effectLst/>
              <a:latin typeface="Work Sans" pitchFamily="2" charset="0"/>
            </a:endParaRPr>
          </a:p>
          <a:p>
            <a:pPr marL="171450" indent="-171450" algn="l">
              <a:buFont typeface="Arial" panose="020B0604020202020204" pitchFamily="34" charset="0"/>
              <a:buChar char="•"/>
            </a:pPr>
            <a:r>
              <a:rPr lang="en-GB" sz="1100" b="0" i="0" dirty="0">
                <a:effectLst/>
                <a:latin typeface="Work Sans" pitchFamily="2" charset="0"/>
              </a:rPr>
              <a:t>The adult should be informed of the decision for enquiry, next steps and be actively engaged in the safeguarding process. Only in except circumstances they may not have been informed at the initial stages; for example speaking to the adult could exacerbate their situation further.</a:t>
            </a:r>
          </a:p>
          <a:p>
            <a:pPr marL="171450" indent="-171450" algn="l">
              <a:buFont typeface="Arial" panose="020B0604020202020204" pitchFamily="34" charset="0"/>
              <a:buChar char="•"/>
            </a:pPr>
            <a:r>
              <a:rPr lang="en-GB" sz="1100" b="0" i="0" dirty="0">
                <a:effectLst/>
                <a:latin typeface="Work Sans" pitchFamily="2" charset="0"/>
              </a:rPr>
              <a:t>If someone’s needs have not met s42 criteria (not an adult with care needs) and there are grounds for concern regarding their safety, we would still give necessary advice, contact services if needed and signpost (non-stat enquiry).</a:t>
            </a:r>
          </a:p>
          <a:p>
            <a:pPr marL="171450" indent="-171450" algn="l">
              <a:buFont typeface="Arial" panose="020B0604020202020204" pitchFamily="34" charset="0"/>
              <a:buChar char="•"/>
            </a:pPr>
            <a:endParaRPr lang="en-GB" sz="1100" b="0" i="0" dirty="0">
              <a:effectLst/>
              <a:latin typeface="Work Sans" pitchFamily="2" charset="0"/>
            </a:endParaRPr>
          </a:p>
          <a:p>
            <a:pPr marL="0" indent="0" algn="l">
              <a:buFont typeface="Arial" panose="020B0604020202020204" pitchFamily="34" charset="0"/>
              <a:buNone/>
            </a:pPr>
            <a:r>
              <a:rPr lang="en-GB" sz="1100" b="1" i="0" dirty="0">
                <a:effectLst/>
                <a:latin typeface="Work Sans" pitchFamily="2" charset="0"/>
              </a:rPr>
              <a:t>Salford Safeguarding Team </a:t>
            </a:r>
            <a:r>
              <a:rPr lang="en-GB" sz="1100" b="0" i="0" dirty="0">
                <a:effectLst/>
                <a:latin typeface="Work Sans" pitchFamily="2" charset="0"/>
              </a:rPr>
              <a:t>– Risk prioritise referrals, high, medium, low. S42 duty (3 stage criteria), info gathering, initial screening, liaisons, safety planning, decision if further enquiries needed, home visit, policing perspective, gather intelligence and themes (cuckooing, recurrent abuse in care homes, transferrable risk), subject experts (forced marriage, self neglect, DV….)</a:t>
            </a:r>
          </a:p>
          <a:p>
            <a:pPr algn="l">
              <a:buFont typeface="+mj-lt"/>
              <a:buNone/>
            </a:pPr>
            <a:endParaRPr lang="en-GB" sz="1100" b="0" i="0" dirty="0">
              <a:effectLst/>
              <a:latin typeface="Work Sans" pitchFamily="2"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33</a:t>
            </a:fld>
            <a:endParaRPr lang="en-GB"/>
          </a:p>
        </p:txBody>
      </p:sp>
    </p:spTree>
    <p:extLst>
      <p:ext uri="{BB962C8B-B14F-4D97-AF65-F5344CB8AC3E}">
        <p14:creationId xmlns:p14="http://schemas.microsoft.com/office/powerpoint/2010/main" val="729015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Single Enquiry – Could be social care as lead agency, or instructing another agency, including ICB, OPG, CQC, more detailed on the SSAB</a:t>
            </a:r>
          </a:p>
          <a:p>
            <a:r>
              <a:rPr lang="en-GB" sz="1100" dirty="0"/>
              <a:t>Multiple Enquiry – Social Care with other agencies/professionals for example health or OPG</a:t>
            </a:r>
          </a:p>
          <a:p>
            <a:r>
              <a:rPr lang="en-GB" sz="1100" dirty="0"/>
              <a:t>Police Led Criminal Investigation – Criminal offence is likely or has been committed (Lead agency supports where police need this)</a:t>
            </a:r>
          </a:p>
          <a:p>
            <a:r>
              <a:rPr lang="en-GB" sz="1100" dirty="0"/>
              <a:t>Large Scale / Organisational Enquiry – Can be alongside the above the above, non-regulated service provider, regulated services, health settings (Edenfield)</a:t>
            </a:r>
          </a:p>
          <a:p>
            <a:endParaRPr lang="en-GB" sz="1100" dirty="0"/>
          </a:p>
        </p:txBody>
      </p:sp>
      <p:sp>
        <p:nvSpPr>
          <p:cNvPr id="4" name="Slide Number Placeholder 3"/>
          <p:cNvSpPr>
            <a:spLocks noGrp="1"/>
          </p:cNvSpPr>
          <p:nvPr>
            <p:ph type="sldNum" sz="quarter" idx="5"/>
          </p:nvPr>
        </p:nvSpPr>
        <p:spPr/>
        <p:txBody>
          <a:bodyPr/>
          <a:lstStyle/>
          <a:p>
            <a:fld id="{46BD9F81-AC8D-436B-B33A-2EB3167EE68A}" type="slidenum">
              <a:rPr lang="en-GB" smtClean="0"/>
              <a:t>34</a:t>
            </a:fld>
            <a:endParaRPr lang="en-GB"/>
          </a:p>
        </p:txBody>
      </p:sp>
    </p:spTree>
    <p:extLst>
      <p:ext uri="{BB962C8B-B14F-4D97-AF65-F5344CB8AC3E}">
        <p14:creationId xmlns:p14="http://schemas.microsoft.com/office/powerpoint/2010/main" val="3722408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100" dirty="0"/>
              <a:t>Won't read all the descriptions but provide an overview of what enquiries could include.</a:t>
            </a:r>
          </a:p>
          <a:p>
            <a:pPr marL="0" indent="0">
              <a:buFont typeface="Arial" panose="020B0604020202020204" pitchFamily="34" charset="0"/>
              <a:buNone/>
            </a:pPr>
            <a:r>
              <a:rPr lang="en-GB" sz="1100" dirty="0"/>
              <a:t>Slide contains objectives of enquiry, examples of key lines of enquiry and overall principles (right side).</a:t>
            </a:r>
          </a:p>
          <a:p>
            <a:pPr marL="0" indent="0">
              <a:buFont typeface="Arial" panose="020B0604020202020204" pitchFamily="34" charset="0"/>
              <a:buNone/>
            </a:pPr>
            <a:endParaRPr lang="en-GB" sz="1100" dirty="0"/>
          </a:p>
          <a:p>
            <a:pPr marL="171450" indent="-171450">
              <a:buFont typeface="Arial" panose="020B0604020202020204" pitchFamily="34" charset="0"/>
              <a:buChar char="•"/>
            </a:pPr>
            <a:r>
              <a:rPr lang="en-GB" sz="1100" dirty="0"/>
              <a:t>The main objectives of an enquiry are detailed in the Care &amp; Support stat guidance </a:t>
            </a:r>
          </a:p>
          <a:p>
            <a:pPr marL="171450" indent="-171450">
              <a:buFont typeface="Arial" panose="020B0604020202020204" pitchFamily="34" charset="0"/>
              <a:buChar char="•"/>
            </a:pPr>
            <a:r>
              <a:rPr lang="en-GB" sz="1100" dirty="0"/>
              <a:t>In general, these are key principles applicable, regardless of whatever type of enquiry is being undertaken. </a:t>
            </a:r>
          </a:p>
          <a:p>
            <a:pPr marL="171450" indent="-171450">
              <a:buFont typeface="Arial" panose="020B0604020202020204" pitchFamily="34" charset="0"/>
              <a:buChar char="•"/>
            </a:pPr>
            <a:r>
              <a:rPr lang="en-GB" sz="1100" dirty="0"/>
              <a:t>The centrality of the enquiry should be focused on the person’s views, wishes and outcomes they want to achieve. </a:t>
            </a:r>
          </a:p>
          <a:p>
            <a:pPr marL="171450" indent="-171450">
              <a:buFont typeface="Arial" panose="020B0604020202020204" pitchFamily="34" charset="0"/>
              <a:buChar char="•"/>
            </a:pPr>
            <a:r>
              <a:rPr lang="en-GB" sz="1100" dirty="0"/>
              <a:t>Local authority’s are the lead for making enquiries and coordinating, determining who is best placed to undertake. Safety and well-being of adult </a:t>
            </a:r>
          </a:p>
          <a:p>
            <a:pPr marL="171450" indent="-171450">
              <a:buFont typeface="Arial" panose="020B0604020202020204" pitchFamily="34" charset="0"/>
              <a:buChar char="•"/>
            </a:pPr>
            <a:r>
              <a:rPr lang="en-GB" sz="1100" dirty="0"/>
              <a:t>It could be a muti-agency enquiry; s45 duty for other agencies to cooperate </a:t>
            </a:r>
          </a:p>
          <a:p>
            <a:pPr marL="171450" indent="-171450" algn="just">
              <a:buFont typeface="Arial" panose="020B0604020202020204" pitchFamily="34" charset="0"/>
              <a:buChar char="•"/>
            </a:pPr>
            <a:r>
              <a:rPr lang="en-GB" sz="1100" dirty="0"/>
              <a:t>Criminal investigations would be led by the police, with assistance of social care where required - </a:t>
            </a:r>
            <a:r>
              <a:rPr lang="en-GB" sz="1100" b="0" i="0" dirty="0">
                <a:effectLst/>
                <a:latin typeface="Work Sans" pitchFamily="2" charset="0"/>
              </a:rPr>
              <a:t>Examples of offences include; Physical assault; Sexual assault; psychological abuse; hate crime; wilful neglect; unlawful imprisonment; theft/fraud</a:t>
            </a:r>
          </a:p>
          <a:p>
            <a:pPr marL="171450" indent="-171450" algn="just">
              <a:buFont typeface="Arial" panose="020B0604020202020204" pitchFamily="34" charset="0"/>
              <a:buChar char="•"/>
            </a:pPr>
            <a:r>
              <a:rPr lang="en-GB" sz="1100" b="0" i="0" dirty="0">
                <a:effectLst/>
                <a:latin typeface="Work Sans" pitchFamily="2" charset="0"/>
              </a:rPr>
              <a:t>There are different key lines of enquiry that can be taken, above are a few examples. Enquiries and actions should be tailored and unique to the individual, remember MSP and avoid one size fits all approach.</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35</a:t>
            </a:fld>
            <a:endParaRPr lang="en-GB"/>
          </a:p>
        </p:txBody>
      </p:sp>
    </p:spTree>
    <p:extLst>
      <p:ext uri="{BB962C8B-B14F-4D97-AF65-F5344CB8AC3E}">
        <p14:creationId xmlns:p14="http://schemas.microsoft.com/office/powerpoint/2010/main" val="2002562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RIPFA resource, having courageous conversation.</a:t>
            </a:r>
          </a:p>
          <a:p>
            <a:pPr marL="171450" indent="-171450">
              <a:buFont typeface="Arial" panose="020B0604020202020204" pitchFamily="34" charset="0"/>
              <a:buChar char="•"/>
            </a:pPr>
            <a:r>
              <a:rPr lang="en-GB" sz="1100" dirty="0"/>
              <a:t>Speaking to adult alone in safe space </a:t>
            </a:r>
            <a:r>
              <a:rPr lang="en-GB" sz="1100"/>
              <a:t>if needed. </a:t>
            </a:r>
            <a:endParaRPr lang="en-GB" sz="1100" dirty="0"/>
          </a:p>
          <a:p>
            <a:pPr marL="171450" indent="-171450">
              <a:buFont typeface="Arial" panose="020B0604020202020204" pitchFamily="34" charset="0"/>
              <a:buChar char="•"/>
            </a:pPr>
            <a:r>
              <a:rPr lang="en-GB" sz="1100" b="0" i="0" dirty="0">
                <a:solidFill>
                  <a:srgbClr val="333333"/>
                </a:solidFill>
                <a:effectLst/>
                <a:latin typeface="Open Sans" panose="020B0606030504020204" pitchFamily="34" charset="0"/>
              </a:rPr>
              <a:t>Three overall themes emerged – first: Recognising emotional complexity; second: Reflecting on emotional themes; and third: Exploring my own prejudices and preconceptions. The findings apply to both theoretical and practical social work, addressing the need to understand emotions as a central part of critical reflection and reflexivity.</a:t>
            </a:r>
            <a:endParaRPr lang="en-GB" sz="1100" dirty="0"/>
          </a:p>
        </p:txBody>
      </p:sp>
      <p:sp>
        <p:nvSpPr>
          <p:cNvPr id="4" name="Slide Number Placeholder 3"/>
          <p:cNvSpPr>
            <a:spLocks noGrp="1"/>
          </p:cNvSpPr>
          <p:nvPr>
            <p:ph type="sldNum" sz="quarter" idx="5"/>
          </p:nvPr>
        </p:nvSpPr>
        <p:spPr/>
        <p:txBody>
          <a:bodyPr/>
          <a:lstStyle/>
          <a:p>
            <a:fld id="{46BD9F81-AC8D-436B-B33A-2EB3167EE68A}" type="slidenum">
              <a:rPr lang="en-GB" smtClean="0"/>
              <a:t>36</a:t>
            </a:fld>
            <a:endParaRPr lang="en-GB"/>
          </a:p>
        </p:txBody>
      </p:sp>
    </p:spTree>
    <p:extLst>
      <p:ext uri="{BB962C8B-B14F-4D97-AF65-F5344CB8AC3E}">
        <p14:creationId xmlns:p14="http://schemas.microsoft.com/office/powerpoint/2010/main" val="4259810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dirty="0">
                <a:effectLst/>
                <a:latin typeface="Work Sans" pitchFamily="2" charset="0"/>
              </a:rPr>
              <a:t>Where a police investigation is already taking place (or will be) the Lead Safeguarding Practitioner must establish from the investigating officer any potential enquiry actions that may/may not be carried out.</a:t>
            </a:r>
          </a:p>
          <a:p>
            <a:pPr marL="171450" indent="-171450">
              <a:buFont typeface="Arial" panose="020B0604020202020204" pitchFamily="34" charset="0"/>
              <a:buChar char="•"/>
            </a:pPr>
            <a:r>
              <a:rPr lang="en-GB" b="0" i="0" dirty="0">
                <a:effectLst/>
                <a:latin typeface="Work Sans" pitchFamily="2" charset="0"/>
              </a:rPr>
              <a:t>Under s45 of the Care Act, any professional or organisation asked to co-operate in the enquiry has a duty to do so.</a:t>
            </a: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37</a:t>
            </a:fld>
            <a:endParaRPr lang="en-GB"/>
          </a:p>
        </p:txBody>
      </p:sp>
    </p:spTree>
    <p:extLst>
      <p:ext uri="{BB962C8B-B14F-4D97-AF65-F5344CB8AC3E}">
        <p14:creationId xmlns:p14="http://schemas.microsoft.com/office/powerpoint/2010/main" val="3301535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effectLst/>
                <a:latin typeface="Work Sans" pitchFamily="2" charset="0"/>
              </a:rPr>
              <a:t>The Lead Safeguarding Practitioner is responsible for monitoring the progress of enquiries being made.</a:t>
            </a:r>
          </a:p>
          <a:p>
            <a:pPr algn="l">
              <a:buFont typeface="+mj-lt"/>
              <a:buAutoNum type="arabicPeriod"/>
            </a:pPr>
            <a:r>
              <a:rPr lang="en-GB" b="0" i="0" dirty="0">
                <a:effectLst/>
                <a:latin typeface="Work Sans" pitchFamily="2" charset="0"/>
              </a:rPr>
              <a:t>Have there been any issues gathering the information?</a:t>
            </a:r>
          </a:p>
          <a:p>
            <a:pPr algn="l">
              <a:buFont typeface="+mj-lt"/>
              <a:buAutoNum type="arabicPeriod"/>
            </a:pPr>
            <a:r>
              <a:rPr lang="en-GB" b="0" i="0" dirty="0">
                <a:effectLst/>
                <a:latin typeface="Work Sans" pitchFamily="2" charset="0"/>
              </a:rPr>
              <a:t>Is everything on track to provide the information as agreed?</a:t>
            </a:r>
          </a:p>
          <a:p>
            <a:pPr algn="l">
              <a:buFont typeface="+mj-lt"/>
              <a:buAutoNum type="arabicPeriod"/>
            </a:pPr>
            <a:r>
              <a:rPr lang="en-GB" b="0" i="0" dirty="0">
                <a:effectLst/>
                <a:latin typeface="Work Sans" pitchFamily="2" charset="0"/>
              </a:rPr>
              <a:t>Is there any new information relevant to the concerns?</a:t>
            </a:r>
          </a:p>
          <a:p>
            <a:pPr algn="l">
              <a:buFont typeface="+mj-lt"/>
              <a:buAutoNum type="arabicPeriod"/>
            </a:pPr>
            <a:r>
              <a:rPr lang="en-GB" b="0" i="0" dirty="0">
                <a:effectLst/>
                <a:latin typeface="Work Sans" pitchFamily="2" charset="0"/>
              </a:rPr>
              <a:t>Is there a need to arrange an unscheduled planning meeting?</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38</a:t>
            </a:fld>
            <a:endParaRPr lang="en-GB"/>
          </a:p>
        </p:txBody>
      </p:sp>
    </p:spTree>
    <p:extLst>
      <p:ext uri="{BB962C8B-B14F-4D97-AF65-F5344CB8AC3E}">
        <p14:creationId xmlns:p14="http://schemas.microsoft.com/office/powerpoint/2010/main" val="297476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minutes </a:t>
            </a:r>
          </a:p>
        </p:txBody>
      </p:sp>
      <p:sp>
        <p:nvSpPr>
          <p:cNvPr id="4" name="Slide Number Placeholder 3"/>
          <p:cNvSpPr>
            <a:spLocks noGrp="1"/>
          </p:cNvSpPr>
          <p:nvPr>
            <p:ph type="sldNum" sz="quarter" idx="5"/>
          </p:nvPr>
        </p:nvSpPr>
        <p:spPr/>
        <p:txBody>
          <a:bodyPr/>
          <a:lstStyle/>
          <a:p>
            <a:fld id="{46BD9F81-AC8D-436B-B33A-2EB3167EE68A}" type="slidenum">
              <a:rPr lang="en-GB" smtClean="0"/>
              <a:t>39</a:t>
            </a:fld>
            <a:endParaRPr lang="en-GB"/>
          </a:p>
        </p:txBody>
      </p:sp>
    </p:spTree>
    <p:extLst>
      <p:ext uri="{BB962C8B-B14F-4D97-AF65-F5344CB8AC3E}">
        <p14:creationId xmlns:p14="http://schemas.microsoft.com/office/powerpoint/2010/main" val="153453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000" dirty="0"/>
              <a:t>10 mins – in silence or with a peer. Page 3 of workbook</a:t>
            </a:r>
          </a:p>
          <a:p>
            <a:pPr marL="171450" indent="-171450">
              <a:buFont typeface="Arial" panose="020B0604020202020204" pitchFamily="34" charset="0"/>
              <a:buChar char="•"/>
            </a:pPr>
            <a:r>
              <a:rPr lang="en-GB" sz="1000" dirty="0"/>
              <a:t>Remember, there is no right or wrong answer. </a:t>
            </a:r>
          </a:p>
          <a:p>
            <a:pPr marL="171450" indent="-171450">
              <a:buFont typeface="Arial" panose="020B0604020202020204" pitchFamily="34" charset="0"/>
              <a:buChar char="•"/>
            </a:pPr>
            <a:r>
              <a:rPr lang="en-GB" sz="1000" dirty="0"/>
              <a:t>Draw on experiences from observations, studies and practice </a:t>
            </a:r>
          </a:p>
          <a:p>
            <a:pPr marL="171450" indent="-171450">
              <a:buFont typeface="Arial" panose="020B0604020202020204" pitchFamily="34" charset="0"/>
              <a:buChar char="•"/>
            </a:pPr>
            <a:r>
              <a:rPr lang="en-GB" sz="1000" dirty="0"/>
              <a:t>It's natural to feel unsure at this stage; but important to be professionally curious and take steps to increase your own learning, development and skills.  </a:t>
            </a:r>
          </a:p>
          <a:p>
            <a:pPr marL="171450" indent="-171450">
              <a:buFont typeface="Arial" panose="020B0604020202020204" pitchFamily="34" charset="0"/>
              <a:buChar char="•"/>
            </a:pPr>
            <a:r>
              <a:rPr lang="en-GB" sz="1000" dirty="0"/>
              <a:t>The PCF is the overarching framework for social work in England, from pre-qualifying to strategic levels, across all practice areas. PQS 4 seems the obvious one, but there are several areas which interlink</a:t>
            </a:r>
          </a:p>
          <a:p>
            <a:pPr marL="0" indent="0">
              <a:buFont typeface="Arial" panose="020B0604020202020204" pitchFamily="34" charset="0"/>
              <a:buNone/>
            </a:pPr>
            <a:r>
              <a:rPr lang="en-GB" sz="1000" dirty="0"/>
              <a:t>- SWs must take an outcome focused, person-centred approach to safeguarding practice; treat individuals as the experts of their lives.</a:t>
            </a:r>
          </a:p>
          <a:p>
            <a:r>
              <a:rPr lang="en-GB" sz="1000" dirty="0"/>
              <a:t>- Enhance people’s involvement, choice and control, to improve quality of life, well-being and safety.</a:t>
            </a:r>
          </a:p>
          <a:p>
            <a:r>
              <a:rPr lang="en-GB" sz="1000" dirty="0"/>
              <a:t>- Take necessary steps to safeguard people at risk of abuse or neglect, including promoting people to safeguard themselves.</a:t>
            </a:r>
          </a:p>
          <a:p>
            <a:r>
              <a:rPr lang="en-GB" sz="1000" dirty="0"/>
              <a:t>- When working with adults take appropriate actions if there are situations where a child or young person may be at risk; sharing proportionate information with children services. </a:t>
            </a:r>
          </a:p>
          <a:p>
            <a:r>
              <a:rPr lang="en-GB" sz="1000" dirty="0"/>
              <a:t>- Think whole family approach, one of the Care Act eligible outcomes </a:t>
            </a:r>
            <a:r>
              <a:rPr lang="en-GB" sz="1000" b="0" i="0" dirty="0">
                <a:solidFill>
                  <a:srgbClr val="1E1E1E"/>
                </a:solidFill>
                <a:effectLst/>
                <a:latin typeface="arial" panose="020B0604020202020204" pitchFamily="34" charset="0"/>
              </a:rPr>
              <a:t>(j)</a:t>
            </a:r>
            <a:r>
              <a:rPr lang="en-GB" sz="1000" b="0" i="1" dirty="0">
                <a:solidFill>
                  <a:srgbClr val="1E1E1E"/>
                </a:solidFill>
                <a:effectLst/>
                <a:latin typeface="arial" panose="020B0604020202020204" pitchFamily="34" charset="0"/>
              </a:rPr>
              <a:t>carrying out any caring responsibilities the adult has for a child. </a:t>
            </a:r>
            <a:r>
              <a:rPr lang="en-GB" sz="1000" b="0" i="0" dirty="0">
                <a:solidFill>
                  <a:srgbClr val="1E1E1E"/>
                </a:solidFill>
                <a:effectLst/>
                <a:latin typeface="arial" panose="020B0604020202020204" pitchFamily="34" charset="0"/>
              </a:rPr>
              <a:t>Think about if the adult with care and support needs, is struggling to carry out caring responsibilities, which is further confounded if the adult is experiencing potential abuse or neglect.</a:t>
            </a:r>
            <a:endParaRPr lang="en-GB" sz="1000" i="1"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4</a:t>
            </a:fld>
            <a:endParaRPr lang="en-GB"/>
          </a:p>
        </p:txBody>
      </p:sp>
    </p:spTree>
    <p:extLst>
      <p:ext uri="{BB962C8B-B14F-4D97-AF65-F5344CB8AC3E}">
        <p14:creationId xmlns:p14="http://schemas.microsoft.com/office/powerpoint/2010/main" val="831654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GB" sz="1100" b="0" i="0" dirty="0">
                <a:effectLst/>
                <a:latin typeface="Work Sans" pitchFamily="2" charset="0"/>
              </a:rPr>
              <a:t>SSAB examples of protective measures</a:t>
            </a:r>
          </a:p>
          <a:p>
            <a:pPr algn="just"/>
            <a:r>
              <a:rPr lang="en-GB" sz="1100" b="0" i="0" dirty="0">
                <a:effectLst/>
                <a:latin typeface="Work Sans" pitchFamily="2" charset="0"/>
              </a:rPr>
              <a:t>Proactive measures are ongoing measures that reduce the likelihood of harm occurring again.</a:t>
            </a:r>
          </a:p>
          <a:p>
            <a:pPr algn="just"/>
            <a:r>
              <a:rPr lang="en-GB" sz="1100" b="0" i="0" dirty="0">
                <a:effectLst/>
                <a:latin typeface="Work Sans" pitchFamily="2" charset="0"/>
              </a:rPr>
              <a:t>Examples of proactive measures could include:</a:t>
            </a:r>
          </a:p>
          <a:p>
            <a:pPr algn="l">
              <a:buFont typeface="+mj-lt"/>
              <a:buAutoNum type="arabicPeriod"/>
            </a:pPr>
            <a:r>
              <a:rPr lang="en-GB" sz="1100" b="0" i="0" dirty="0">
                <a:effectLst/>
                <a:latin typeface="Work Sans" pitchFamily="2" charset="0"/>
              </a:rPr>
              <a:t>Being part of a community group to build networks of local support;</a:t>
            </a:r>
          </a:p>
          <a:p>
            <a:pPr algn="l">
              <a:buFont typeface="+mj-lt"/>
              <a:buAutoNum type="arabicPeriod"/>
            </a:pPr>
            <a:r>
              <a:rPr lang="en-GB" sz="1100" b="0" i="0" dirty="0">
                <a:effectLst/>
                <a:latin typeface="Work Sans" pitchFamily="2" charset="0"/>
              </a:rPr>
              <a:t>Training for a carer to support them to manage the adult's needs or carry out safe manual handling;</a:t>
            </a:r>
          </a:p>
          <a:p>
            <a:pPr algn="l">
              <a:buFont typeface="+mj-lt"/>
              <a:buAutoNum type="arabicPeriod"/>
            </a:pPr>
            <a:r>
              <a:rPr lang="en-GB" sz="1100" b="0" i="0" dirty="0">
                <a:effectLst/>
                <a:latin typeface="Work Sans" pitchFamily="2" charset="0"/>
              </a:rPr>
              <a:t>Access to a specialist health service to maintain and promote good health;</a:t>
            </a:r>
          </a:p>
          <a:p>
            <a:pPr algn="l">
              <a:buFont typeface="+mj-lt"/>
              <a:buAutoNum type="arabicPeriod"/>
            </a:pPr>
            <a:r>
              <a:rPr lang="en-GB" sz="1100" b="0" i="0" dirty="0">
                <a:effectLst/>
                <a:latin typeface="Work Sans" pitchFamily="2" charset="0"/>
              </a:rPr>
              <a:t>A sitting service for a carer to enable regular breaks;</a:t>
            </a:r>
          </a:p>
          <a:p>
            <a:pPr algn="l">
              <a:buFont typeface="+mj-lt"/>
              <a:buAutoNum type="arabicPeriod"/>
            </a:pPr>
            <a:r>
              <a:rPr lang="en-GB" sz="1100" b="0" i="0" dirty="0">
                <a:effectLst/>
                <a:latin typeface="Work Sans" pitchFamily="2" charset="0"/>
              </a:rPr>
              <a:t>Respite away from home to support the carer to take regular breaks;</a:t>
            </a:r>
          </a:p>
          <a:p>
            <a:pPr algn="l">
              <a:buFont typeface="+mj-lt"/>
              <a:buAutoNum type="arabicPeriod"/>
            </a:pPr>
            <a:r>
              <a:rPr lang="en-GB" sz="1100" b="0" i="0" dirty="0">
                <a:effectLst/>
                <a:latin typeface="Work Sans" pitchFamily="2" charset="0"/>
              </a:rPr>
              <a:t>Contacting an alternative care provider in advance to register with them in the event they are needed;</a:t>
            </a:r>
          </a:p>
          <a:p>
            <a:pPr algn="l">
              <a:buFont typeface="+mj-lt"/>
              <a:buAutoNum type="arabicPeriod"/>
            </a:pPr>
            <a:r>
              <a:rPr lang="en-GB" sz="1100" b="0" i="0" dirty="0">
                <a:effectLst/>
                <a:latin typeface="Work Sans" pitchFamily="2" charset="0"/>
              </a:rPr>
              <a:t>Assistive technology to increase security and safety at home;</a:t>
            </a:r>
          </a:p>
          <a:p>
            <a:pPr algn="l">
              <a:buFont typeface="+mj-lt"/>
              <a:buAutoNum type="arabicPeriod"/>
            </a:pPr>
            <a:r>
              <a:rPr lang="en-GB" sz="1100" b="0" i="0" dirty="0">
                <a:effectLst/>
                <a:latin typeface="Work Sans" pitchFamily="2" charset="0"/>
              </a:rPr>
              <a:t>Increased monitoring of a Direct Payment.</a:t>
            </a:r>
          </a:p>
          <a:p>
            <a:pPr marL="0" indent="0" algn="l">
              <a:buFont typeface="Arial" panose="020B0604020202020204" pitchFamily="34" charset="0"/>
              <a:buNone/>
            </a:pPr>
            <a:endParaRPr lang="en-GB" sz="1100" b="0" i="0" dirty="0">
              <a:effectLst/>
              <a:latin typeface="Work Sans" pitchFamily="2" charset="0"/>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40</a:t>
            </a:fld>
            <a:endParaRPr lang="en-GB"/>
          </a:p>
        </p:txBody>
      </p:sp>
    </p:spTree>
    <p:extLst>
      <p:ext uri="{BB962C8B-B14F-4D97-AF65-F5344CB8AC3E}">
        <p14:creationId xmlns:p14="http://schemas.microsoft.com/office/powerpoint/2010/main" val="167210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ptos" panose="020B0004020202020204" pitchFamily="34" charset="0"/>
                <a:cs typeface="Arial" panose="020B0604020202020204" pitchFamily="34" charset="0"/>
              </a:rPr>
              <a:t>Some individuals may have a safeguarding plan for a long time due to on-going risks.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ptos" panose="020B0004020202020204" pitchFamily="34" charset="0"/>
                <a:cs typeface="Arial" panose="020B0604020202020204" pitchFamily="34" charset="0"/>
              </a:rPr>
              <a:t>A</a:t>
            </a:r>
            <a:r>
              <a:rPr lang="en-GB" sz="1200" b="0" i="0" dirty="0">
                <a:effectLst/>
                <a:latin typeface="Aptos" panose="020B0004020202020204" pitchFamily="34" charset="0"/>
                <a:cs typeface="Arial" panose="020B0604020202020204" pitchFamily="34" charset="0"/>
              </a:rPr>
              <a:t> document that sets out the actions that will be undertaken to reduce the on-going risk of abuse or neglect.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latin typeface="Aptos" panose="020B0004020202020204" pitchFamily="34" charset="0"/>
                <a:cs typeface="Arial" panose="020B0604020202020204" pitchFamily="34" charset="0"/>
              </a:rPr>
              <a:t>There is a safeguarding planning process map, measuring outcomes and risk, updating, continuing, closing etc. </a:t>
            </a: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41</a:t>
            </a:fld>
            <a:endParaRPr lang="en-GB"/>
          </a:p>
        </p:txBody>
      </p:sp>
    </p:spTree>
    <p:extLst>
      <p:ext uri="{BB962C8B-B14F-4D97-AF65-F5344CB8AC3E}">
        <p14:creationId xmlns:p14="http://schemas.microsoft.com/office/powerpoint/2010/main" val="1029410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All key principles of safeguarding apply, strengths-based, person focused and well-being. </a:t>
            </a:r>
          </a:p>
          <a:p>
            <a:r>
              <a:rPr lang="en-GB" sz="1100" b="0" i="0" dirty="0">
                <a:solidFill>
                  <a:srgbClr val="333333"/>
                </a:solidFill>
                <a:effectLst/>
                <a:latin typeface="Roboto" panose="02000000000000000000" pitchFamily="2" charset="0"/>
              </a:rPr>
              <a:t>The DASH (domestic abuse, stalking and honour based violence) risk assessment is a tool used to assess the risk that a victim is exposed to and can help in the action required. If a score of 14 or higher is attained, the victim should be referred to the multi-agency risk assessment conference (MARAC).</a:t>
            </a:r>
            <a:endParaRPr lang="en-GB" sz="1100" dirty="0"/>
          </a:p>
        </p:txBody>
      </p:sp>
      <p:sp>
        <p:nvSpPr>
          <p:cNvPr id="4" name="Slide Number Placeholder 3"/>
          <p:cNvSpPr>
            <a:spLocks noGrp="1"/>
          </p:cNvSpPr>
          <p:nvPr>
            <p:ph type="sldNum" sz="quarter" idx="5"/>
          </p:nvPr>
        </p:nvSpPr>
        <p:spPr/>
        <p:txBody>
          <a:bodyPr/>
          <a:lstStyle/>
          <a:p>
            <a:fld id="{46BD9F81-AC8D-436B-B33A-2EB3167EE68A}" type="slidenum">
              <a:rPr lang="en-GB" smtClean="0"/>
              <a:t>42</a:t>
            </a:fld>
            <a:endParaRPr lang="en-GB"/>
          </a:p>
        </p:txBody>
      </p:sp>
    </p:spTree>
    <p:extLst>
      <p:ext uri="{BB962C8B-B14F-4D97-AF65-F5344CB8AC3E}">
        <p14:creationId xmlns:p14="http://schemas.microsoft.com/office/powerpoint/2010/main" val="644555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Allegations regarding a </a:t>
            </a:r>
            <a:r>
              <a:rPr kumimoji="0" lang="en-GB" sz="1100" b="1" i="0" u="none" strike="noStrike" kern="1200" cap="none" spc="0" normalizeH="0" baseline="0" noProof="0" dirty="0">
                <a:ln>
                  <a:noFill/>
                </a:ln>
                <a:solidFill>
                  <a:prstClr val="black"/>
                </a:solidFill>
                <a:effectLst/>
                <a:uLnTx/>
                <a:uFillTx/>
                <a:latin typeface="+mn-lt"/>
                <a:ea typeface="+mn-ea"/>
                <a:cs typeface="+mn-cs"/>
              </a:rPr>
              <a:t>Person in Pos</a:t>
            </a:r>
            <a:r>
              <a:rPr lang="en-GB" sz="1100" b="1" dirty="0" err="1">
                <a:solidFill>
                  <a:prstClr val="black"/>
                </a:solidFill>
                <a:latin typeface="+mn-lt"/>
              </a:rPr>
              <a:t>ition</a:t>
            </a:r>
            <a:r>
              <a:rPr lang="en-GB" sz="1100" b="1" dirty="0">
                <a:solidFill>
                  <a:prstClr val="black"/>
                </a:solidFill>
                <a:latin typeface="+mn-lt"/>
              </a:rPr>
              <a:t> of Trust (PIPOT) </a:t>
            </a:r>
            <a:r>
              <a:rPr lang="en-GB" sz="1100" dirty="0">
                <a:solidFill>
                  <a:prstClr val="black"/>
                </a:solidFill>
                <a:latin typeface="+mn-lt"/>
                <a:hlinkClick r:id="rId3"/>
              </a:rPr>
              <a:t>https://safeguardingadults.salford.gov.uk/professionals/people-in-positions-of-trust-pipot-whistleblowing/</a:t>
            </a:r>
            <a:r>
              <a:rPr lang="en-GB" sz="1100" dirty="0">
                <a:solidFill>
                  <a:prstClr val="black"/>
                </a:solidFill>
                <a:latin typeface="+mn-lt"/>
              </a:rPr>
              <a:t> </a:t>
            </a:r>
            <a:endParaRPr lang="en-GB" sz="1100" dirty="0"/>
          </a:p>
          <a:p>
            <a:pPr>
              <a:lnSpc>
                <a:spcPct val="107000"/>
              </a:lnSpc>
              <a:spcBef>
                <a:spcPts val="1200"/>
              </a:spcBef>
              <a:spcAft>
                <a:spcPts val="1200"/>
              </a:spcAft>
            </a:pPr>
            <a:r>
              <a:rPr lang="en-GB" sz="900" b="1" dirty="0">
                <a:solidFill>
                  <a:srgbClr val="000000"/>
                </a:solidFill>
                <a:effectLst/>
                <a:latin typeface="+mn-lt"/>
                <a:ea typeface="Times New Roman" panose="02020603050405020304" pitchFamily="18" charset="0"/>
                <a:cs typeface="Times New Roman" panose="02020603050405020304" pitchFamily="18" charset="0"/>
              </a:rPr>
              <a:t>Type of abuse or neglect</a:t>
            </a:r>
            <a:endParaRPr lang="en-GB" sz="900" dirty="0">
              <a:effectLst/>
              <a:latin typeface="+mn-lt"/>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GB" sz="900" b="1" dirty="0">
                <a:solidFill>
                  <a:srgbClr val="000000"/>
                </a:solidFill>
                <a:effectLst/>
                <a:latin typeface="+mn-lt"/>
                <a:ea typeface="Times New Roman" panose="02020603050405020304" pitchFamily="18" charset="0"/>
                <a:cs typeface="Times New Roman" panose="02020603050405020304" pitchFamily="18" charset="0"/>
              </a:rPr>
              <a:t>Agency that must be notified (if not already involved)</a:t>
            </a:r>
            <a:endParaRPr lang="en-GB" sz="900" b="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GB" sz="900" b="0" dirty="0">
                <a:solidFill>
                  <a:schemeClr val="tx1"/>
                </a:solidFill>
                <a:effectLst/>
                <a:latin typeface="+mn-lt"/>
                <a:ea typeface="Calibri" panose="020F0502020204030204" pitchFamily="34" charset="0"/>
                <a:cs typeface="Times New Roman" panose="02020603050405020304" pitchFamily="18" charset="0"/>
              </a:rPr>
              <a:t>A</a:t>
            </a:r>
            <a:r>
              <a:rPr lang="en-GB" sz="900" dirty="0">
                <a:solidFill>
                  <a:srgbClr val="000000"/>
                </a:solidFill>
                <a:effectLst/>
                <a:latin typeface="+mn-lt"/>
                <a:ea typeface="Times New Roman" panose="02020603050405020304" pitchFamily="18" charset="0"/>
                <a:cs typeface="Times New Roman" panose="02020603050405020304" pitchFamily="18" charset="0"/>
              </a:rPr>
              <a:t>ny, where the person causing harm is employed to work in any capacity with any vulnerable adult (e.g. in domiciliary/home care, a care home, day service, hospital, social work, occupational therapy)</a:t>
            </a:r>
            <a:r>
              <a:rPr lang="en-GB" sz="900" dirty="0">
                <a:solidFill>
                  <a:schemeClr val="tx1"/>
                </a:solidFill>
                <a:effectLst/>
                <a:latin typeface="+mn-lt"/>
                <a:ea typeface="Times New Roman" panose="02020603050405020304" pitchFamily="18" charset="0"/>
                <a:cs typeface="Times New Roman" panose="02020603050405020304" pitchFamily="18" charset="0"/>
              </a:rPr>
              <a:t> – </a:t>
            </a:r>
            <a:r>
              <a:rPr lang="en-GB" sz="900" dirty="0">
                <a:solidFill>
                  <a:srgbClr val="000000"/>
                </a:solidFill>
                <a:effectLst/>
                <a:latin typeface="+mn-lt"/>
                <a:ea typeface="Times New Roman" panose="02020603050405020304" pitchFamily="18" charset="0"/>
                <a:cs typeface="Times New Roman" panose="02020603050405020304" pitchFamily="18" charset="0"/>
              </a:rPr>
              <a:t>DBS</a:t>
            </a:r>
            <a:endParaRPr lang="en-GB" sz="9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GB" sz="900" dirty="0">
                <a:solidFill>
                  <a:srgbClr val="000000"/>
                </a:solidFill>
                <a:effectLst/>
                <a:latin typeface="+mn-lt"/>
                <a:ea typeface="Times New Roman" panose="02020603050405020304" pitchFamily="18" charset="0"/>
                <a:cs typeface="Times New Roman" panose="02020603050405020304" pitchFamily="18" charset="0"/>
              </a:rPr>
              <a:t>Any, where the abuse took place in a regulated care setting or hospital (including mental health facilities)</a:t>
            </a:r>
            <a:r>
              <a:rPr lang="en-GB" sz="900" dirty="0">
                <a:solidFill>
                  <a:schemeClr val="tx1"/>
                </a:solidFill>
                <a:effectLst/>
                <a:latin typeface="+mn-lt"/>
                <a:ea typeface="Times New Roman" panose="02020603050405020304" pitchFamily="18" charset="0"/>
                <a:cs typeface="Times New Roman" panose="02020603050405020304" pitchFamily="18" charset="0"/>
              </a:rPr>
              <a:t> - </a:t>
            </a:r>
            <a:r>
              <a:rPr lang="en-GB" sz="900" dirty="0">
                <a:solidFill>
                  <a:srgbClr val="000000"/>
                </a:solidFill>
                <a:effectLst/>
                <a:latin typeface="+mn-lt"/>
                <a:ea typeface="Times New Roman" panose="02020603050405020304" pitchFamily="18" charset="0"/>
                <a:cs typeface="Times New Roman" panose="02020603050405020304" pitchFamily="18" charset="0"/>
              </a:rPr>
              <a:t>Care Quality Commission</a:t>
            </a:r>
            <a:endParaRPr lang="en-GB" sz="9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GB" sz="900" dirty="0">
                <a:solidFill>
                  <a:srgbClr val="000000"/>
                </a:solidFill>
                <a:effectLst/>
                <a:latin typeface="+mn-lt"/>
                <a:ea typeface="Times New Roman" panose="02020603050405020304" pitchFamily="18" charset="0"/>
                <a:cs typeface="Times New Roman" panose="02020603050405020304" pitchFamily="18" charset="0"/>
              </a:rPr>
              <a:t>Any, where the person causing harm is a professional (e.g. social worker, occupational therapist, nurse)</a:t>
            </a:r>
            <a:r>
              <a:rPr lang="en-GB" sz="900" dirty="0">
                <a:solidFill>
                  <a:schemeClr val="tx1"/>
                </a:solidFill>
                <a:effectLst/>
                <a:latin typeface="+mn-lt"/>
                <a:ea typeface="Times New Roman" panose="02020603050405020304" pitchFamily="18" charset="0"/>
                <a:cs typeface="Times New Roman" panose="02020603050405020304" pitchFamily="18" charset="0"/>
              </a:rPr>
              <a:t> - </a:t>
            </a:r>
            <a:r>
              <a:rPr lang="en-GB" sz="900" dirty="0">
                <a:solidFill>
                  <a:srgbClr val="000000"/>
                </a:solidFill>
                <a:effectLst/>
                <a:latin typeface="+mn-lt"/>
                <a:ea typeface="Times New Roman" panose="02020603050405020304" pitchFamily="18" charset="0"/>
                <a:cs typeface="Times New Roman" panose="02020603050405020304" pitchFamily="18" charset="0"/>
              </a:rPr>
              <a:t>Professional Regulatory Body</a:t>
            </a:r>
            <a:endParaRPr lang="en-GB" sz="9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GB" sz="900" dirty="0">
                <a:solidFill>
                  <a:srgbClr val="000000"/>
                </a:solidFill>
                <a:effectLst/>
                <a:latin typeface="+mn-lt"/>
                <a:ea typeface="Times New Roman" panose="02020603050405020304" pitchFamily="18" charset="0"/>
                <a:cs typeface="Times New Roman" panose="02020603050405020304" pitchFamily="18" charset="0"/>
              </a:rPr>
              <a:t>Any misuse of an </a:t>
            </a:r>
            <a:r>
              <a:rPr lang="en-GB" sz="900" dirty="0" err="1">
                <a:solidFill>
                  <a:srgbClr val="000000"/>
                </a:solidFill>
                <a:effectLst/>
                <a:latin typeface="+mn-lt"/>
                <a:ea typeface="Times New Roman" panose="02020603050405020304" pitchFamily="18" charset="0"/>
                <a:cs typeface="Times New Roman" panose="02020603050405020304" pitchFamily="18" charset="0"/>
              </a:rPr>
              <a:t>Appointeeship</a:t>
            </a:r>
            <a:r>
              <a:rPr lang="en-GB" sz="900" dirty="0">
                <a:solidFill>
                  <a:schemeClr val="tx1"/>
                </a:solidFill>
                <a:effectLst/>
                <a:latin typeface="+mn-lt"/>
                <a:ea typeface="Times New Roman" panose="02020603050405020304" pitchFamily="18" charset="0"/>
                <a:cs typeface="Times New Roman" panose="02020603050405020304" pitchFamily="18" charset="0"/>
              </a:rPr>
              <a:t> - </a:t>
            </a:r>
            <a:r>
              <a:rPr lang="en-GB" sz="900" dirty="0">
                <a:solidFill>
                  <a:srgbClr val="000000"/>
                </a:solidFill>
                <a:effectLst/>
                <a:latin typeface="+mn-lt"/>
                <a:ea typeface="Times New Roman" panose="02020603050405020304" pitchFamily="18" charset="0"/>
                <a:cs typeface="Times New Roman" panose="02020603050405020304" pitchFamily="18" charset="0"/>
              </a:rPr>
              <a:t>Department of Work and Pensions (DWP)</a:t>
            </a:r>
            <a:endParaRPr lang="en-GB" sz="900" dirty="0">
              <a:solidFill>
                <a:schemeClr val="tx1"/>
              </a:solidFill>
              <a:effectLst/>
              <a:latin typeface="+mn-lt"/>
              <a:ea typeface="Times New Roman" panose="02020603050405020304" pitchFamily="18" charset="0"/>
              <a:cs typeface="Times New Roman" panose="02020603050405020304" pitchFamily="18" charset="0"/>
            </a:endParaRPr>
          </a:p>
          <a:p>
            <a:pPr>
              <a:lnSpc>
                <a:spcPct val="107000"/>
              </a:lnSpc>
              <a:spcBef>
                <a:spcPts val="1200"/>
              </a:spcBef>
              <a:spcAft>
                <a:spcPts val="1200"/>
              </a:spcAft>
            </a:pPr>
            <a:r>
              <a:rPr lang="en-GB" sz="900" dirty="0">
                <a:solidFill>
                  <a:srgbClr val="000000"/>
                </a:solidFill>
                <a:effectLst/>
                <a:latin typeface="+mn-lt"/>
                <a:ea typeface="Times New Roman" panose="02020603050405020304" pitchFamily="18" charset="0"/>
                <a:cs typeface="Times New Roman" panose="02020603050405020304" pitchFamily="18" charset="0"/>
              </a:rPr>
              <a:t>Any misuse of a Power of Attorney</a:t>
            </a:r>
            <a:r>
              <a:rPr lang="en-GB" sz="900" dirty="0">
                <a:solidFill>
                  <a:schemeClr val="tx1"/>
                </a:solidFill>
                <a:effectLst/>
                <a:latin typeface="+mn-lt"/>
                <a:ea typeface="Times New Roman" panose="02020603050405020304" pitchFamily="18" charset="0"/>
                <a:cs typeface="Times New Roman" panose="02020603050405020304" pitchFamily="18" charset="0"/>
              </a:rPr>
              <a:t> - </a:t>
            </a:r>
            <a:r>
              <a:rPr lang="en-GB" sz="900" dirty="0">
                <a:solidFill>
                  <a:srgbClr val="000000"/>
                </a:solidFill>
                <a:effectLst/>
                <a:latin typeface="+mn-lt"/>
                <a:ea typeface="Times New Roman" panose="02020603050405020304" pitchFamily="18" charset="0"/>
                <a:cs typeface="Times New Roman" panose="02020603050405020304" pitchFamily="18" charset="0"/>
              </a:rPr>
              <a:t>Office of the Public Guardian (OPG)</a:t>
            </a:r>
            <a:r>
              <a:rPr lang="en-GB" sz="900" dirty="0">
                <a:solidFill>
                  <a:schemeClr val="tx1"/>
                </a:solidFill>
                <a:effectLst/>
                <a:latin typeface="+mn-lt"/>
                <a:ea typeface="Times New Roman" panose="02020603050405020304" pitchFamily="18" charset="0"/>
                <a:cs typeface="Times New Roman" panose="02020603050405020304" pitchFamily="18" charset="0"/>
              </a:rPr>
              <a:t> </a:t>
            </a:r>
          </a:p>
          <a:p>
            <a:pPr>
              <a:lnSpc>
                <a:spcPct val="107000"/>
              </a:lnSpc>
              <a:spcBef>
                <a:spcPts val="1200"/>
              </a:spcBef>
              <a:spcAft>
                <a:spcPts val="1200"/>
              </a:spcAft>
            </a:pPr>
            <a:r>
              <a:rPr lang="en-GB" sz="900" dirty="0">
                <a:solidFill>
                  <a:srgbClr val="000000"/>
                </a:solidFill>
                <a:effectLst/>
                <a:latin typeface="+mn-lt"/>
                <a:ea typeface="Times New Roman" panose="02020603050405020304" pitchFamily="18" charset="0"/>
                <a:cs typeface="Times New Roman" panose="02020603050405020304" pitchFamily="18" charset="0"/>
              </a:rPr>
              <a:t>Any misuse of a Deputyship</a:t>
            </a:r>
            <a:r>
              <a:rPr lang="en-GB" sz="900" dirty="0">
                <a:solidFill>
                  <a:schemeClr val="tx1"/>
                </a:solidFill>
                <a:effectLst/>
                <a:latin typeface="+mn-lt"/>
                <a:ea typeface="Times New Roman" panose="02020603050405020304" pitchFamily="18" charset="0"/>
                <a:cs typeface="Times New Roman" panose="02020603050405020304" pitchFamily="18" charset="0"/>
              </a:rPr>
              <a:t> - </a:t>
            </a:r>
            <a:r>
              <a:rPr lang="en-GB" sz="900" dirty="0">
                <a:solidFill>
                  <a:srgbClr val="000000"/>
                </a:solidFill>
                <a:effectLst/>
                <a:latin typeface="+mn-lt"/>
                <a:ea typeface="Times New Roman" panose="02020603050405020304" pitchFamily="18" charset="0"/>
                <a:cs typeface="Times New Roman" panose="02020603050405020304" pitchFamily="18" charset="0"/>
              </a:rPr>
              <a:t>Court of Protection</a:t>
            </a:r>
            <a:endParaRPr lang="en-GB" sz="900" dirty="0">
              <a:effectLst/>
              <a:latin typeface="+mn-lt"/>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GB" sz="900" dirty="0">
                <a:solidFill>
                  <a:srgbClr val="000000"/>
                </a:solidFill>
                <a:effectLst/>
                <a:latin typeface="+mn-lt"/>
                <a:ea typeface="Times New Roman" panose="02020603050405020304" pitchFamily="18" charset="0"/>
                <a:cs typeface="Times New Roman" panose="02020603050405020304" pitchFamily="18" charset="0"/>
              </a:rPr>
              <a:t>Modern Slavery</a:t>
            </a:r>
            <a:r>
              <a:rPr lang="en-GB" sz="900" dirty="0">
                <a:solidFill>
                  <a:schemeClr val="tx1"/>
                </a:solidFill>
                <a:effectLst/>
                <a:latin typeface="+mn-lt"/>
                <a:ea typeface="Times New Roman" panose="02020603050405020304" pitchFamily="18" charset="0"/>
                <a:cs typeface="Times New Roman" panose="02020603050405020304" pitchFamily="18" charset="0"/>
              </a:rPr>
              <a:t> - </a:t>
            </a:r>
            <a:r>
              <a:rPr lang="en-GB" sz="900" dirty="0">
                <a:solidFill>
                  <a:srgbClr val="000000"/>
                </a:solidFill>
                <a:effectLst/>
                <a:latin typeface="+mn-lt"/>
                <a:ea typeface="Times New Roman" panose="02020603050405020304" pitchFamily="18" charset="0"/>
                <a:cs typeface="Times New Roman" panose="02020603050405020304" pitchFamily="18" charset="0"/>
              </a:rPr>
              <a:t>National Referral Mechanism</a:t>
            </a:r>
            <a:endParaRPr lang="en-GB" sz="9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GB" sz="900" dirty="0">
                <a:solidFill>
                  <a:srgbClr val="000000"/>
                </a:solidFill>
                <a:effectLst/>
                <a:latin typeface="+mn-lt"/>
                <a:ea typeface="Times New Roman" panose="02020603050405020304" pitchFamily="18" charset="0"/>
                <a:cs typeface="Times New Roman" panose="02020603050405020304" pitchFamily="18" charset="0"/>
              </a:rPr>
              <a:t>Any, where there has been a breach of Health and Safety Legislation</a:t>
            </a:r>
            <a:r>
              <a:rPr lang="en-GB" sz="900" dirty="0">
                <a:solidFill>
                  <a:schemeClr val="tx1"/>
                </a:solidFill>
                <a:effectLst/>
                <a:latin typeface="+mn-lt"/>
                <a:ea typeface="Times New Roman" panose="02020603050405020304" pitchFamily="18" charset="0"/>
                <a:cs typeface="Times New Roman" panose="02020603050405020304" pitchFamily="18" charset="0"/>
              </a:rPr>
              <a:t> -</a:t>
            </a:r>
            <a:r>
              <a:rPr lang="en-GB" sz="900" dirty="0">
                <a:solidFill>
                  <a:srgbClr val="000000"/>
                </a:solidFill>
                <a:effectLst/>
                <a:latin typeface="+mn-lt"/>
                <a:ea typeface="Times New Roman" panose="02020603050405020304" pitchFamily="18" charset="0"/>
                <a:cs typeface="Times New Roman" panose="02020603050405020304" pitchFamily="18" charset="0"/>
              </a:rPr>
              <a:t>Health and Safety Executive</a:t>
            </a:r>
            <a:endParaRPr lang="en-GB" sz="9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GB" sz="900" dirty="0">
                <a:solidFill>
                  <a:srgbClr val="000000"/>
                </a:solidFill>
                <a:effectLst/>
                <a:latin typeface="+mn-lt"/>
                <a:ea typeface="Times New Roman" panose="02020603050405020304" pitchFamily="18" charset="0"/>
                <a:cs typeface="Times New Roman" panose="02020603050405020304" pitchFamily="18" charset="0"/>
              </a:rPr>
              <a:t>Financial abuse by rogue traders</a:t>
            </a:r>
            <a:r>
              <a:rPr lang="en-GB" sz="900" dirty="0">
                <a:solidFill>
                  <a:schemeClr val="tx1"/>
                </a:solidFill>
                <a:effectLst/>
                <a:latin typeface="+mn-lt"/>
                <a:ea typeface="Times New Roman" panose="02020603050405020304" pitchFamily="18" charset="0"/>
                <a:cs typeface="Times New Roman" panose="02020603050405020304" pitchFamily="18" charset="0"/>
              </a:rPr>
              <a:t> - </a:t>
            </a:r>
            <a:r>
              <a:rPr lang="en-GB" sz="900" dirty="0">
                <a:solidFill>
                  <a:srgbClr val="000000"/>
                </a:solidFill>
                <a:effectLst/>
                <a:latin typeface="+mn-lt"/>
                <a:ea typeface="Times New Roman" panose="02020603050405020304" pitchFamily="18" charset="0"/>
                <a:cs typeface="Times New Roman" panose="02020603050405020304" pitchFamily="18" charset="0"/>
              </a:rPr>
              <a:t>Trading Standards</a:t>
            </a:r>
            <a:endParaRPr lang="en-GB" sz="900" dirty="0">
              <a:effectLst/>
              <a:latin typeface="+mn-lt"/>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43</a:t>
            </a:fld>
            <a:endParaRPr lang="en-GB"/>
          </a:p>
        </p:txBody>
      </p:sp>
    </p:spTree>
    <p:extLst>
      <p:ext uri="{BB962C8B-B14F-4D97-AF65-F5344CB8AC3E}">
        <p14:creationId xmlns:p14="http://schemas.microsoft.com/office/powerpoint/2010/main" val="120362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There are various stages a meeting could take place; only if proportionate </a:t>
            </a:r>
          </a:p>
          <a:p>
            <a:pPr marL="171450" indent="-171450">
              <a:buFont typeface="Arial" panose="020B0604020202020204" pitchFamily="34" charset="0"/>
              <a:buChar char="•"/>
            </a:pPr>
            <a:r>
              <a:rPr lang="en-GB" sz="1100" dirty="0"/>
              <a:t>An initial planning meeting would occur after an initial referral has been received</a:t>
            </a:r>
          </a:p>
          <a:p>
            <a:pPr marL="171450" indent="-171450">
              <a:buFont typeface="Arial" panose="020B0604020202020204" pitchFamily="34" charset="0"/>
              <a:buChar char="•"/>
            </a:pPr>
            <a:r>
              <a:rPr lang="en-GB" sz="1100" dirty="0"/>
              <a:t>There can be subsequent meetings afterwards, if needed</a:t>
            </a:r>
          </a:p>
          <a:p>
            <a:pPr marL="171450" indent="-171450">
              <a:buFont typeface="Arial" panose="020B0604020202020204" pitchFamily="34" charset="0"/>
              <a:buChar char="•"/>
            </a:pPr>
            <a:r>
              <a:rPr lang="en-GB" sz="1100" dirty="0"/>
              <a:t>Minute taker, confidentiality and appropriate people around the table </a:t>
            </a:r>
          </a:p>
          <a:p>
            <a:pPr marL="171450" indent="-171450">
              <a:buFont typeface="Arial" panose="020B0604020202020204" pitchFamily="34" charset="0"/>
              <a:buChar char="•"/>
            </a:pPr>
            <a:r>
              <a:rPr lang="en-GB" sz="1100" dirty="0"/>
              <a:t>Part 1 and Part 2 meeting; structuring</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44</a:t>
            </a:fld>
            <a:endParaRPr lang="en-GB"/>
          </a:p>
        </p:txBody>
      </p:sp>
    </p:spTree>
    <p:extLst>
      <p:ext uri="{BB962C8B-B14F-4D97-AF65-F5344CB8AC3E}">
        <p14:creationId xmlns:p14="http://schemas.microsoft.com/office/powerpoint/2010/main" val="32673637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BD9F81-AC8D-436B-B33A-2EB3167EE68A}" type="slidenum">
              <a:rPr lang="en-GB" smtClean="0"/>
              <a:t>45</a:t>
            </a:fld>
            <a:endParaRPr lang="en-GB"/>
          </a:p>
        </p:txBody>
      </p:sp>
    </p:spTree>
    <p:extLst>
      <p:ext uri="{BB962C8B-B14F-4D97-AF65-F5344CB8AC3E}">
        <p14:creationId xmlns:p14="http://schemas.microsoft.com/office/powerpoint/2010/main" val="28560164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 minutes </a:t>
            </a:r>
          </a:p>
        </p:txBody>
      </p:sp>
      <p:sp>
        <p:nvSpPr>
          <p:cNvPr id="4" name="Slide Number Placeholder 3"/>
          <p:cNvSpPr>
            <a:spLocks noGrp="1"/>
          </p:cNvSpPr>
          <p:nvPr>
            <p:ph type="sldNum" sz="quarter" idx="5"/>
          </p:nvPr>
        </p:nvSpPr>
        <p:spPr/>
        <p:txBody>
          <a:bodyPr/>
          <a:lstStyle/>
          <a:p>
            <a:fld id="{46BD9F81-AC8D-436B-B33A-2EB3167EE68A}" type="slidenum">
              <a:rPr lang="en-GB" smtClean="0"/>
              <a:t>46</a:t>
            </a:fld>
            <a:endParaRPr lang="en-GB"/>
          </a:p>
        </p:txBody>
      </p:sp>
    </p:spTree>
    <p:extLst>
      <p:ext uri="{BB962C8B-B14F-4D97-AF65-F5344CB8AC3E}">
        <p14:creationId xmlns:p14="http://schemas.microsoft.com/office/powerpoint/2010/main" val="28361758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Protective measures should be unique and tailored to the safeguarding concern in hand.</a:t>
            </a:r>
          </a:p>
          <a:p>
            <a:pPr marL="171450" indent="-171450">
              <a:buFont typeface="Arial" panose="020B0604020202020204" pitchFamily="34" charset="0"/>
              <a:buChar char="•"/>
            </a:pPr>
            <a:r>
              <a:rPr lang="en-GB" sz="1100" dirty="0"/>
              <a:t>Safeguarding outcome meetings is a way to evaluate if any more actions are needed.</a:t>
            </a:r>
          </a:p>
          <a:p>
            <a:pPr marL="171450" indent="-171450">
              <a:buFont typeface="Arial" panose="020B0604020202020204" pitchFamily="34" charset="0"/>
              <a:buChar char="•"/>
            </a:pPr>
            <a:r>
              <a:rPr lang="en-GB" sz="1100" dirty="0"/>
              <a:t>Risk remain – Example DV, the adult continues to retain contact with the alleged source of risk, there are further incidents and no reduction of harm.</a:t>
            </a:r>
          </a:p>
          <a:p>
            <a:pPr marL="0" indent="0">
              <a:buFont typeface="Arial" panose="020B0604020202020204" pitchFamily="34" charset="0"/>
              <a:buNone/>
            </a:pPr>
            <a:r>
              <a:rPr lang="en-GB" sz="1100" dirty="0"/>
              <a:t>Risk reduced – Example, falls in a care home, protective measures in place, further reoccurrences have reduced. </a:t>
            </a:r>
          </a:p>
          <a:p>
            <a:pPr marL="0" indent="0">
              <a:buFont typeface="Arial" panose="020B0604020202020204" pitchFamily="34" charset="0"/>
              <a:buNone/>
            </a:pPr>
            <a:r>
              <a:rPr lang="en-GB" sz="1100" dirty="0"/>
              <a:t>Risk removed – Example, financial abuse, someone suitable has applied for LPA or </a:t>
            </a:r>
            <a:r>
              <a:rPr lang="en-GB" sz="1100" dirty="0" err="1"/>
              <a:t>appointeeship</a:t>
            </a:r>
            <a:r>
              <a:rPr lang="en-GB" sz="1100" dirty="0"/>
              <a:t> and finances are safeguarded.  </a:t>
            </a:r>
          </a:p>
          <a:p>
            <a:pPr marL="171450" indent="-171450">
              <a:buFont typeface="Arial" panose="020B0604020202020204" pitchFamily="34" charset="0"/>
              <a:buChar char="•"/>
            </a:pPr>
            <a:r>
              <a:rPr lang="en-GB" sz="800" dirty="0"/>
              <a:t>Examples of when an on-going plan is needed</a:t>
            </a:r>
          </a:p>
          <a:p>
            <a:pPr algn="l">
              <a:buFont typeface="+mj-lt"/>
              <a:buAutoNum type="arabicPeriod"/>
            </a:pPr>
            <a:r>
              <a:rPr lang="en-GB" sz="800" b="0" i="0" dirty="0">
                <a:effectLst/>
                <a:latin typeface="Work Sans" pitchFamily="2" charset="0"/>
              </a:rPr>
              <a:t>Ongoing, complex, or unstable;</a:t>
            </a:r>
          </a:p>
          <a:p>
            <a:pPr algn="l">
              <a:buFont typeface="+mj-lt"/>
              <a:buAutoNum type="arabicPeriod"/>
            </a:pPr>
            <a:r>
              <a:rPr lang="en-GB" sz="800" b="0" i="0" dirty="0">
                <a:effectLst/>
                <a:latin typeface="Work Sans" pitchFamily="2" charset="0"/>
              </a:rPr>
              <a:t>The risk of harm to the adult or others remains significant;</a:t>
            </a:r>
          </a:p>
          <a:p>
            <a:pPr algn="l">
              <a:buFont typeface="+mj-lt"/>
              <a:buAutoNum type="arabicPeriod"/>
            </a:pPr>
            <a:r>
              <a:rPr lang="en-GB" sz="800" b="0" i="0" dirty="0">
                <a:effectLst/>
                <a:latin typeface="Work Sans" pitchFamily="2" charset="0"/>
              </a:rPr>
              <a:t>Other factors such as coercion, undue influence, or duress add to the complexity and uncertainty of the risk, and that the risk cannot be managed appropriately or adequately by other processes.</a:t>
            </a:r>
          </a:p>
          <a:p>
            <a:pPr marL="171450" indent="-171450" algn="l">
              <a:buFont typeface="Arial" panose="020B0604020202020204" pitchFamily="34" charset="0"/>
              <a:buChar char="•"/>
            </a:pPr>
            <a:r>
              <a:rPr lang="en-GB" sz="800" b="0" i="0" dirty="0">
                <a:effectLst/>
                <a:latin typeface="Work Sans" pitchFamily="2" charset="0"/>
              </a:rPr>
              <a:t>Safeguarding plans needs to purposeful, proportionate and person-centred. </a:t>
            </a:r>
          </a:p>
          <a:p>
            <a:pPr marL="171450" indent="-171450" algn="l">
              <a:buFont typeface="Arial" panose="020B0604020202020204" pitchFamily="34" charset="0"/>
              <a:buChar char="•"/>
            </a:pPr>
            <a:r>
              <a:rPr lang="en-GB" sz="800" b="0" i="0" dirty="0">
                <a:effectLst/>
                <a:latin typeface="Work Sans" pitchFamily="2" charset="0"/>
              </a:rPr>
              <a:t>We should only keep plans in place as long as needed; with consideration of the impact of such a plan on well-being</a:t>
            </a:r>
          </a:p>
          <a:p>
            <a:pPr marL="171450" indent="-171450" algn="l">
              <a:buFont typeface="Arial" panose="020B0604020202020204" pitchFamily="34" charset="0"/>
              <a:buChar char="•"/>
            </a:pPr>
            <a:endParaRPr lang="en-GB" sz="800" b="0" i="0" dirty="0">
              <a:effectLst/>
              <a:latin typeface="Work Sans" pitchFamily="2" charset="0"/>
            </a:endParaRPr>
          </a:p>
          <a:p>
            <a:pPr algn="l"/>
            <a:r>
              <a:rPr lang="en-GB" sz="800" b="0" i="0" dirty="0">
                <a:effectLst/>
                <a:latin typeface="Work Sans" pitchFamily="2" charset="0"/>
              </a:rPr>
              <a:t>A safeguarding can also be closed if:</a:t>
            </a:r>
          </a:p>
          <a:p>
            <a:pPr algn="l">
              <a:buFont typeface="+mj-lt"/>
              <a:buAutoNum type="arabicPeriod"/>
            </a:pPr>
            <a:r>
              <a:rPr lang="en-GB" sz="800" b="0" i="0" dirty="0">
                <a:effectLst/>
                <a:latin typeface="Work Sans" pitchFamily="2" charset="0"/>
              </a:rPr>
              <a:t>The adult has capacity to make decisions around safeguarding; </a:t>
            </a:r>
            <a:r>
              <a:rPr lang="en-GB" sz="800" b="1" i="0" dirty="0">
                <a:effectLst/>
                <a:latin typeface="Work Sans" pitchFamily="2" charset="0"/>
              </a:rPr>
              <a:t>and</a:t>
            </a:r>
            <a:endParaRPr lang="en-GB" sz="800" b="0" i="0" dirty="0">
              <a:effectLst/>
              <a:latin typeface="Work Sans" pitchFamily="2" charset="0"/>
            </a:endParaRPr>
          </a:p>
          <a:p>
            <a:pPr algn="l">
              <a:buFont typeface="+mj-lt"/>
              <a:buAutoNum type="arabicPeriod"/>
            </a:pPr>
            <a:r>
              <a:rPr lang="en-GB" sz="800" b="0" i="0" dirty="0">
                <a:effectLst/>
                <a:latin typeface="Work Sans" pitchFamily="2" charset="0"/>
              </a:rPr>
              <a:t>They do not consent (or withdraw consent) to involvement (or further involvement) with the safeguarding process.</a:t>
            </a:r>
          </a:p>
          <a:p>
            <a:pPr algn="l"/>
            <a:r>
              <a:rPr lang="en-GB" sz="800" b="0" i="0" dirty="0">
                <a:effectLst/>
                <a:latin typeface="Work Sans" pitchFamily="2" charset="0"/>
              </a:rPr>
              <a:t>If this is the case the appropriate Manager / Advanced Practitioner must ensure that risks and risk reduction strategies have been discussed with the adult, and that they know what to do if they change their mind or circumstances change in the future.</a:t>
            </a:r>
          </a:p>
          <a:p>
            <a:pPr algn="l"/>
            <a:r>
              <a:rPr lang="en-GB" sz="800" b="0" i="0" dirty="0">
                <a:effectLst/>
                <a:latin typeface="Work Sans" pitchFamily="2" charset="0"/>
              </a:rPr>
              <a:t>With the adult's consent, information about risks and risk strategies should also be shared with anyone involved in monitoring. For example, an advocate, </a:t>
            </a:r>
            <a:r>
              <a:rPr lang="en-GB" sz="800" b="0" i="0" dirty="0" err="1">
                <a:effectLst/>
                <a:latin typeface="Work Sans" pitchFamily="2" charset="0"/>
              </a:rPr>
              <a:t>sw</a:t>
            </a:r>
            <a:r>
              <a:rPr lang="en-GB" sz="800" b="0" i="0" dirty="0">
                <a:effectLst/>
                <a:latin typeface="Work Sans" pitchFamily="2" charset="0"/>
              </a:rPr>
              <a:t> team, housing or health professional.</a:t>
            </a:r>
          </a:p>
          <a:p>
            <a:pPr marL="171450" indent="-171450" algn="l">
              <a:buFont typeface="Arial" panose="020B0604020202020204" pitchFamily="34" charset="0"/>
              <a:buChar char="•"/>
            </a:pPr>
            <a:endParaRPr lang="en-GB" sz="800" b="0" i="0" dirty="0">
              <a:effectLst/>
              <a:latin typeface="Work Sans" pitchFamily="2" charset="0"/>
            </a:endParaRPr>
          </a:p>
          <a:p>
            <a:pPr marL="0" indent="0" algn="l">
              <a:buFont typeface="Arial" panose="020B0604020202020204" pitchFamily="34" charset="0"/>
              <a:buNone/>
            </a:pPr>
            <a:endParaRPr lang="en-GB" sz="800" b="0" i="0" dirty="0">
              <a:effectLst/>
              <a:latin typeface="Work Sans" pitchFamily="2"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47</a:t>
            </a:fld>
            <a:endParaRPr lang="en-GB"/>
          </a:p>
        </p:txBody>
      </p:sp>
    </p:spTree>
    <p:extLst>
      <p:ext uri="{BB962C8B-B14F-4D97-AF65-F5344CB8AC3E}">
        <p14:creationId xmlns:p14="http://schemas.microsoft.com/office/powerpoint/2010/main" val="251700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48</a:t>
            </a:fld>
            <a:endParaRPr lang="en-GB"/>
          </a:p>
        </p:txBody>
      </p:sp>
    </p:spTree>
    <p:extLst>
      <p:ext uri="{BB962C8B-B14F-4D97-AF65-F5344CB8AC3E}">
        <p14:creationId xmlns:p14="http://schemas.microsoft.com/office/powerpoint/2010/main" val="370528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BD9F81-AC8D-436B-B33A-2EB3167EE68A}" type="slidenum">
              <a:rPr lang="en-GB" smtClean="0"/>
              <a:t>49</a:t>
            </a:fld>
            <a:endParaRPr lang="en-GB"/>
          </a:p>
        </p:txBody>
      </p:sp>
    </p:spTree>
    <p:extLst>
      <p:ext uri="{BB962C8B-B14F-4D97-AF65-F5344CB8AC3E}">
        <p14:creationId xmlns:p14="http://schemas.microsoft.com/office/powerpoint/2010/main" val="206670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UK social care legislation informing practice in England.</a:t>
            </a:r>
          </a:p>
        </p:txBody>
      </p:sp>
      <p:sp>
        <p:nvSpPr>
          <p:cNvPr id="4" name="Slide Number Placeholder 3"/>
          <p:cNvSpPr>
            <a:spLocks noGrp="1"/>
          </p:cNvSpPr>
          <p:nvPr>
            <p:ph type="sldNum" sz="quarter" idx="5"/>
          </p:nvPr>
        </p:nvSpPr>
        <p:spPr/>
        <p:txBody>
          <a:bodyPr/>
          <a:lstStyle/>
          <a:p>
            <a:fld id="{46BD9F81-AC8D-436B-B33A-2EB3167EE68A}" type="slidenum">
              <a:rPr lang="en-GB" smtClean="0"/>
              <a:t>5</a:t>
            </a:fld>
            <a:endParaRPr lang="en-GB"/>
          </a:p>
        </p:txBody>
      </p:sp>
    </p:spTree>
    <p:extLst>
      <p:ext uri="{BB962C8B-B14F-4D97-AF65-F5344CB8AC3E}">
        <p14:creationId xmlns:p14="http://schemas.microsoft.com/office/powerpoint/2010/main" val="252648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First documents recording stats/themes related to elderly abuse, dates to 1975. </a:t>
            </a:r>
          </a:p>
          <a:p>
            <a:pPr marL="171450" indent="-171450">
              <a:buFont typeface="Arial" panose="020B0604020202020204" pitchFamily="34" charset="0"/>
              <a:buChar char="•"/>
            </a:pPr>
            <a:r>
              <a:rPr lang="en-GB" sz="1100" dirty="0"/>
              <a:t>Action against elder abuse was set up in 1993. Patterns and themes related to other types of abuse became more understood and that action/interventions were needed to safeguard adults with care needs. </a:t>
            </a:r>
          </a:p>
          <a:p>
            <a:pPr marL="171450" indent="-171450">
              <a:buFont typeface="Arial" panose="020B0604020202020204" pitchFamily="34" charset="0"/>
              <a:buChar char="•"/>
            </a:pPr>
            <a:r>
              <a:rPr lang="en-GB" sz="1100" dirty="0"/>
              <a:t>No secrets was introduced with good intentions; however, the voluntary nature of the framework was problematic and insufficient to make it successful. Needed a legal framework to compel agencies to work together.</a:t>
            </a:r>
          </a:p>
          <a:p>
            <a:pPr marL="171450" indent="-171450">
              <a:buFont typeface="Arial" panose="020B0604020202020204" pitchFamily="34" charset="0"/>
              <a:buChar char="•"/>
            </a:pPr>
            <a:r>
              <a:rPr lang="en-GB" sz="1100" b="1" dirty="0"/>
              <a:t>Winterbourne View</a:t>
            </a:r>
            <a:r>
              <a:rPr lang="en-GB" sz="1100" dirty="0"/>
              <a:t>, panorama revealed adults in patients with learning difficulties were subject to ill treatment &amp; neglect.</a:t>
            </a:r>
          </a:p>
          <a:p>
            <a:pPr marL="171450" indent="-171450">
              <a:buFont typeface="Arial" panose="020B0604020202020204" pitchFamily="34" charset="0"/>
              <a:buChar char="•"/>
            </a:pPr>
            <a:r>
              <a:rPr lang="en-GB" sz="1100" b="1" dirty="0"/>
              <a:t>Mid Staffs</a:t>
            </a:r>
            <a:r>
              <a:rPr lang="en-GB" sz="1100" dirty="0"/>
              <a:t>, Malpractice, neglect and poor working culture. There were a high number of patient deaths. This also links to Freedom to Speak up agenda in the NHS, to whistle blow and raise concerns</a:t>
            </a:r>
          </a:p>
          <a:p>
            <a:pPr marL="171450" indent="-171450">
              <a:buFont typeface="Arial" panose="020B0604020202020204" pitchFamily="34" charset="0"/>
              <a:buChar char="•"/>
            </a:pPr>
            <a:r>
              <a:rPr lang="en-GB" sz="1100" b="1" dirty="0"/>
              <a:t>Steven Hoskin </a:t>
            </a:r>
            <a:r>
              <a:rPr lang="en-GB" sz="1100" dirty="0"/>
              <a:t>was a young gentleman with learning difficulties who was targeted, financially abused and tortured  by a group of individuals. Key agencies were involved (NHS, Social Care &amp; Housing) and only working to their remit; there was a lack of communication, cohesive working and no agency taking lead/control.</a:t>
            </a:r>
            <a:r>
              <a:rPr lang="en-GB" sz="1100" b="0" i="0" dirty="0">
                <a:solidFill>
                  <a:srgbClr val="2B2B2B"/>
                </a:solidFill>
                <a:effectLst/>
                <a:latin typeface="Lato" panose="020F0502020204030203" pitchFamily="34" charset="0"/>
              </a:rPr>
              <a:t> Steven’s body bore evidence of torture: cigarette burns, neck bruises from the dog collar and leash he had been dragged around in, a lethal dose of Paracetamol and alcohol, and footprints on his hands which finally caused him to fall to his death.</a:t>
            </a:r>
            <a:endParaRPr lang="en-GB" sz="1100" dirty="0"/>
          </a:p>
        </p:txBody>
      </p:sp>
      <p:sp>
        <p:nvSpPr>
          <p:cNvPr id="4" name="Slide Number Placeholder 3"/>
          <p:cNvSpPr>
            <a:spLocks noGrp="1"/>
          </p:cNvSpPr>
          <p:nvPr>
            <p:ph type="sldNum" sz="quarter" idx="5"/>
          </p:nvPr>
        </p:nvSpPr>
        <p:spPr/>
        <p:txBody>
          <a:bodyPr/>
          <a:lstStyle/>
          <a:p>
            <a:fld id="{46BD9F81-AC8D-436B-B33A-2EB3167EE68A}" type="slidenum">
              <a:rPr lang="en-GB" smtClean="0"/>
              <a:t>6</a:t>
            </a:fld>
            <a:endParaRPr lang="en-GB"/>
          </a:p>
        </p:txBody>
      </p:sp>
    </p:spTree>
    <p:extLst>
      <p:ext uri="{BB962C8B-B14F-4D97-AF65-F5344CB8AC3E}">
        <p14:creationId xmlns:p14="http://schemas.microsoft.com/office/powerpoint/2010/main" val="2494487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dirty="0"/>
              <a:t>The definition has been taken from the Care Act 2014, Care and Support stat guidance (Last revised in July 2025).</a:t>
            </a:r>
          </a:p>
          <a:p>
            <a:pPr marL="171450" indent="-171450">
              <a:buFont typeface="Arial" panose="020B0604020202020204" pitchFamily="34" charset="0"/>
              <a:buChar char="•"/>
            </a:pPr>
            <a:r>
              <a:rPr lang="en-GB" sz="1100" dirty="0"/>
              <a:t>There is lots to unpack from this definition! Potential for conundrums and dilemmas </a:t>
            </a:r>
          </a:p>
          <a:p>
            <a:pPr marL="171450" indent="-171450">
              <a:buFont typeface="Arial" panose="020B0604020202020204" pitchFamily="34" charset="0"/>
              <a:buChar char="•"/>
            </a:pPr>
            <a:r>
              <a:rPr lang="en-GB" sz="1100" dirty="0"/>
              <a:t>Enquiries should be led by the persons wants and wishes; however, there could be challenges, if what the individuals wants continue to place them at increased risk? </a:t>
            </a:r>
          </a:p>
          <a:p>
            <a:pPr marL="171450" indent="-171450">
              <a:buFont typeface="Arial" panose="020B0604020202020204" pitchFamily="34" charset="0"/>
              <a:buChar char="•"/>
            </a:pPr>
            <a:r>
              <a:rPr lang="en-GB" sz="1100" dirty="0"/>
              <a:t>Balancing rights, risks, autonomy, self-determination and judging what would be proportionate response.</a:t>
            </a:r>
          </a:p>
          <a:p>
            <a:pPr marL="171450" indent="-171450">
              <a:buFont typeface="Arial" panose="020B0604020202020204" pitchFamily="34" charset="0"/>
              <a:buChar char="•"/>
            </a:pPr>
            <a:r>
              <a:rPr lang="en-GB" sz="1100" dirty="0"/>
              <a:t>Multi-agency approaches.</a:t>
            </a:r>
          </a:p>
        </p:txBody>
      </p:sp>
      <p:sp>
        <p:nvSpPr>
          <p:cNvPr id="4" name="Slide Number Placeholder 3"/>
          <p:cNvSpPr>
            <a:spLocks noGrp="1"/>
          </p:cNvSpPr>
          <p:nvPr>
            <p:ph type="sldNum" sz="quarter" idx="5"/>
          </p:nvPr>
        </p:nvSpPr>
        <p:spPr/>
        <p:txBody>
          <a:bodyPr/>
          <a:lstStyle/>
          <a:p>
            <a:fld id="{46BD9F81-AC8D-436B-B33A-2EB3167EE68A}" type="slidenum">
              <a:rPr lang="en-GB" smtClean="0"/>
              <a:t>7</a:t>
            </a:fld>
            <a:endParaRPr lang="en-GB"/>
          </a:p>
        </p:txBody>
      </p:sp>
    </p:spTree>
    <p:extLst>
      <p:ext uri="{BB962C8B-B14F-4D97-AF65-F5344CB8AC3E}">
        <p14:creationId xmlns:p14="http://schemas.microsoft.com/office/powerpoint/2010/main" val="28463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The Care Act repealed much of the old piecemeal legislation, for e.g. National Assistance Act 1948, which was punitive and contained oppressive language. </a:t>
            </a:r>
          </a:p>
          <a:p>
            <a:pPr marL="171450" indent="-171450">
              <a:buFont typeface="Arial" panose="020B0604020202020204" pitchFamily="34" charset="0"/>
              <a:buChar char="•"/>
            </a:pPr>
            <a:r>
              <a:rPr lang="en-GB" sz="1000" dirty="0"/>
              <a:t>The Care Act strives balance between the need to safeguard adults from abuse and the protection of their individual rights. </a:t>
            </a:r>
          </a:p>
          <a:p>
            <a:pPr marL="171450" indent="-171450">
              <a:buFont typeface="Arial" panose="020B0604020202020204" pitchFamily="34" charset="0"/>
              <a:buChar char="•"/>
            </a:pPr>
            <a:r>
              <a:rPr lang="en-GB" sz="1000" dirty="0"/>
              <a:t>There 7 key aims, all detailed on SSAB + stat guidance. Set of key statements to uphold.</a:t>
            </a:r>
          </a:p>
          <a:p>
            <a:pPr marL="171450" indent="-171450">
              <a:buFont typeface="Arial" panose="020B0604020202020204" pitchFamily="34" charset="0"/>
              <a:buChar char="•"/>
            </a:pPr>
            <a:r>
              <a:rPr lang="en-GB" sz="1000" dirty="0"/>
              <a:t>Section 42 places a duty on LAs to carry out a S42 enquiry when an adult with care and support needs is experiencing or likely to experience abuse or neglect; and because of their care and support needs, they are unlikely to protect themselves</a:t>
            </a:r>
          </a:p>
          <a:p>
            <a:pPr marL="171450" indent="-171450">
              <a:buFont typeface="Arial" panose="020B0604020202020204" pitchFamily="34" charset="0"/>
              <a:buChar char="•"/>
            </a:pPr>
            <a:r>
              <a:rPr lang="en-GB" sz="1000" dirty="0"/>
              <a:t>Section 43 requires all LAs to establish a Safeguarding Adult Board responsible for effective multi-agency safeguarding arrangements. Section 44 places a requirement on LAs to carry out a review when an adult dies or is seriously injured and it was felt partner agencies could have done more to protect the individuals.</a:t>
            </a:r>
          </a:p>
          <a:p>
            <a:pPr marL="171450" indent="-171450">
              <a:buFont typeface="Arial" panose="020B0604020202020204" pitchFamily="34" charset="0"/>
              <a:buChar char="•"/>
            </a:pPr>
            <a:endParaRPr lang="en-GB" sz="1000" dirty="0"/>
          </a:p>
          <a:p>
            <a:pPr marL="0" indent="0">
              <a:buFont typeface="Arial" panose="020B0604020202020204" pitchFamily="34" charset="0"/>
              <a:buNone/>
            </a:pPr>
            <a:r>
              <a:rPr lang="en-GB" sz="1000" dirty="0"/>
              <a:t>Safeguarding aims (Do not read, but have to reference to if there are queries)</a:t>
            </a:r>
          </a:p>
          <a:p>
            <a:pPr marL="0" indent="0">
              <a:buFont typeface="Arial" panose="020B0604020202020204" pitchFamily="34" charset="0"/>
              <a:buNone/>
            </a:pPr>
            <a:r>
              <a:rPr lang="en-GB" sz="1000" dirty="0"/>
              <a:t>a. To prevent harm and reduce the risk of abuse or neglect to adults with care and support needs;</a:t>
            </a:r>
          </a:p>
          <a:p>
            <a:pPr marL="0" indent="0">
              <a:buFont typeface="Arial" panose="020B0604020202020204" pitchFamily="34" charset="0"/>
              <a:buNone/>
            </a:pPr>
            <a:r>
              <a:rPr lang="en-GB" sz="1000" dirty="0"/>
              <a:t>b. To stop abuse or neglect wherever possible;</a:t>
            </a:r>
          </a:p>
          <a:p>
            <a:pPr marL="0" indent="0">
              <a:buFont typeface="Arial" panose="020B0604020202020204" pitchFamily="34" charset="0"/>
              <a:buNone/>
            </a:pPr>
            <a:r>
              <a:rPr lang="en-GB" sz="1000" dirty="0"/>
              <a:t>c. To safeguard adults in a way that supports them to make choices and have control about the way they want to live;</a:t>
            </a:r>
          </a:p>
          <a:p>
            <a:pPr marL="0" indent="0">
              <a:buFont typeface="Arial" panose="020B0604020202020204" pitchFamily="34" charset="0"/>
              <a:buNone/>
            </a:pPr>
            <a:r>
              <a:rPr lang="en-GB" sz="1000" dirty="0"/>
              <a:t>d. To promote an approach that concentrates on improving life for the adult(s) concerned;</a:t>
            </a:r>
          </a:p>
          <a:p>
            <a:pPr marL="0" indent="0">
              <a:buFont typeface="Arial" panose="020B0604020202020204" pitchFamily="34" charset="0"/>
              <a:buNone/>
            </a:pPr>
            <a:r>
              <a:rPr lang="en-GB" sz="1000" dirty="0"/>
              <a:t>e. To raise public awareness so that communities as a whole, alongside professionals, play their part in preventing, identifying and responding to abuse and neglect;</a:t>
            </a:r>
          </a:p>
          <a:p>
            <a:pPr marL="0" indent="0">
              <a:buFont typeface="Arial" panose="020B0604020202020204" pitchFamily="34" charset="0"/>
              <a:buNone/>
            </a:pPr>
            <a:r>
              <a:rPr lang="en-GB" sz="1000" dirty="0"/>
              <a:t>f. To provide information and support in accessible ways to help people understand the different types of abuse, how to stay safe and well and what to do to raise a concern about the safety or Wellbeing of themselves of another adult; and</a:t>
            </a:r>
          </a:p>
          <a:p>
            <a:pPr marL="0" indent="0">
              <a:buFont typeface="Arial" panose="020B0604020202020204" pitchFamily="34" charset="0"/>
              <a:buNone/>
            </a:pPr>
            <a:r>
              <a:rPr lang="en-GB" sz="1000" dirty="0"/>
              <a:t>g. To address what has caused the abuse or neglect.</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8</a:t>
            </a:fld>
            <a:endParaRPr lang="en-GB"/>
          </a:p>
        </p:txBody>
      </p:sp>
    </p:spTree>
    <p:extLst>
      <p:ext uri="{BB962C8B-B14F-4D97-AF65-F5344CB8AC3E}">
        <p14:creationId xmlns:p14="http://schemas.microsoft.com/office/powerpoint/2010/main" val="225108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00" dirty="0"/>
              <a:t>The duties contained in the Care Act, translates across to local policies and procedures. Defines role and responsibilities, from an individual, organisational, and multiagency perspective. </a:t>
            </a:r>
          </a:p>
          <a:p>
            <a:pPr marL="171450" indent="-171450">
              <a:buFont typeface="Arial" panose="020B0604020202020204" pitchFamily="34" charset="0"/>
              <a:buChar char="•"/>
            </a:pPr>
            <a:r>
              <a:rPr lang="en-GB" sz="1000" b="1" dirty="0"/>
              <a:t>Legislation </a:t>
            </a:r>
            <a:r>
              <a:rPr lang="en-GB" sz="1000" dirty="0"/>
              <a:t>– The LA must make (or cause to be made) whatever enquires it thinks necessary to enable it decide whether any action should be taken. Defines safeguarding duty.</a:t>
            </a:r>
          </a:p>
          <a:p>
            <a:pPr marL="171450" indent="-171450">
              <a:buFont typeface="Arial" panose="020B0604020202020204" pitchFamily="34" charset="0"/>
              <a:buChar char="•"/>
            </a:pPr>
            <a:r>
              <a:rPr lang="en-GB" sz="1000" b="1" dirty="0"/>
              <a:t>Care and Support guidance </a:t>
            </a:r>
            <a:r>
              <a:rPr lang="en-GB" sz="1000" b="0" dirty="0"/>
              <a:t>– Provides guidance around practical application of legislation. Chapter 14 provides a guide on safeguarding principles and what all local safeguarding arrangements/protocols should consist of. </a:t>
            </a:r>
            <a:endParaRPr lang="en-GB" sz="1000" b="1" dirty="0"/>
          </a:p>
          <a:p>
            <a:pPr marL="171450" indent="-171450">
              <a:buFont typeface="Arial" panose="020B0604020202020204" pitchFamily="34" charset="0"/>
              <a:buChar char="•"/>
            </a:pPr>
            <a:r>
              <a:rPr lang="en-GB" sz="1000" b="1" dirty="0"/>
              <a:t>SSAB local policy and procedures -</a:t>
            </a:r>
            <a:r>
              <a:rPr lang="en-GB" sz="1000" dirty="0"/>
              <a:t> intended for use by all practitioners, volunteers, services, and partner agencies in Salford. Agencies and organisations working cohesively to provide preventative and effective safeguarding approach. Not static and continually reviewed, particularly following learning from SAR</a:t>
            </a:r>
          </a:p>
          <a:p>
            <a:pPr marL="171450" indent="-171450">
              <a:buFont typeface="Arial" panose="020B0604020202020204" pitchFamily="34" charset="0"/>
              <a:buChar char="•"/>
            </a:pPr>
            <a:r>
              <a:rPr lang="en-GB" sz="1000" b="1" dirty="0"/>
              <a:t>Internal processes &amp; protocols </a:t>
            </a:r>
            <a:r>
              <a:rPr lang="en-GB" sz="1000" dirty="0"/>
              <a:t>– paperwork for safeguarding, internal steps and mechanisms for receiving referrals, responses, safeguarding enquiries, meetings (all aligning with SSAB policies &amp; procedures). </a:t>
            </a:r>
          </a:p>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Terms of reference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Policy</a:t>
            </a:r>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Statement of intent and the basis for making decisions influenced by the legal framework</a:t>
            </a: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Procedure</a:t>
            </a:r>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to implement the policy, what we do locally </a:t>
            </a:r>
            <a:endParaRPr lang="en-GB"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Guidance</a:t>
            </a:r>
            <a:r>
              <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Additional supporting information that can help to follow the procedure</a:t>
            </a:r>
          </a:p>
          <a:p>
            <a:pPr>
              <a:lnSpc>
                <a:spcPct val="107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 of these are manuals as social workers need to use judgement, reasoning and evaluation, along with values and ethics to inform decision-making. Briefly explain s75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6BD9F81-AC8D-436B-B33A-2EB3167EE68A}" type="slidenum">
              <a:rPr lang="en-GB" smtClean="0"/>
              <a:t>9</a:t>
            </a:fld>
            <a:endParaRPr lang="en-GB"/>
          </a:p>
        </p:txBody>
      </p:sp>
    </p:spTree>
    <p:extLst>
      <p:ext uri="{BB962C8B-B14F-4D97-AF65-F5344CB8AC3E}">
        <p14:creationId xmlns:p14="http://schemas.microsoft.com/office/powerpoint/2010/main" val="412940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2521" y="1122126"/>
            <a:ext cx="6858960" cy="2387826"/>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2521" y="3601596"/>
            <a:ext cx="6858960" cy="16567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0EE7F-8A66-4345-A130-D972883D7CC8}"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467301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961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4047" y="365557"/>
            <a:ext cx="1972048" cy="581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7907" y="365557"/>
            <a:ext cx="5731801" cy="581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60899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0EE7F-8A66-4345-A130-D972883D7CC8}"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588243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4066" y="1709664"/>
            <a:ext cx="7886267" cy="285317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4066" y="4589311"/>
            <a:ext cx="7886267" cy="149990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0EE7F-8A66-4345-A130-D972883D7CC8}" type="datetimeFigureOut">
              <a:rPr lang="en-US" smtClean="0"/>
              <a:t>4/1/2026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74408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7907"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4171" y="1825746"/>
            <a:ext cx="3851924" cy="4351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0EE7F-8A66-4345-A130-D972883D7CC8}"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81764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27" y="365557"/>
            <a:ext cx="7886269" cy="1324760"/>
          </a:xfrm>
        </p:spPr>
        <p:txBody>
          <a:bodyPr/>
          <a:lstStyle/>
          <a:p>
            <a:r>
              <a:rPr lang="en-US"/>
              <a:t>Click to edit Master title style</a:t>
            </a:r>
          </a:p>
        </p:txBody>
      </p:sp>
      <p:sp>
        <p:nvSpPr>
          <p:cNvPr id="3" name="Text Placeholder 2"/>
          <p:cNvSpPr>
            <a:spLocks noGrp="1"/>
          </p:cNvSpPr>
          <p:nvPr>
            <p:ph type="body" idx="1"/>
          </p:nvPr>
        </p:nvSpPr>
        <p:spPr>
          <a:xfrm>
            <a:off x="629827" y="1681153"/>
            <a:ext cx="3869207"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27" y="2504927"/>
            <a:ext cx="3869207"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607" y="1681153"/>
            <a:ext cx="3886488" cy="82377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607" y="2504927"/>
            <a:ext cx="3886488" cy="36850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EE7F-8A66-4345-A130-D972883D7CC8}" type="datetimeFigureOut">
              <a:rPr lang="en-US" smtClean="0"/>
              <a:t>4/1/2026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4401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0EE7F-8A66-4345-A130-D972883D7CC8}" type="datetimeFigureOut">
              <a:rPr lang="en-US" smtClean="0"/>
              <a:t>4/1/2026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015080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0EE7F-8A66-4345-A130-D972883D7CC8}" type="datetimeFigureOut">
              <a:rPr lang="en-US" smtClean="0"/>
              <a:t>4/1/2026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84351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6488" y="987715"/>
            <a:ext cx="4629607" cy="48734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47955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26" y="457200"/>
            <a:ext cx="2949430" cy="1600709"/>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6488" y="987715"/>
            <a:ext cx="4629607" cy="48734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26" y="2057909"/>
            <a:ext cx="2949430" cy="38113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0EE7F-8A66-4345-A130-D972883D7CC8}" type="datetimeFigureOut">
              <a:rPr lang="en-US" smtClean="0"/>
              <a:t>4/1/2026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CFD86-DBB3-E44E-9904-B0E402D0B42E}" type="slidenum">
              <a:rPr lang="en-US" smtClean="0"/>
              <a:t>‹#›</a:t>
            </a:fld>
            <a:endParaRPr lang="en-US"/>
          </a:p>
        </p:txBody>
      </p:sp>
    </p:spTree>
    <p:extLst>
      <p:ext uri="{BB962C8B-B14F-4D97-AF65-F5344CB8AC3E}">
        <p14:creationId xmlns:p14="http://schemas.microsoft.com/office/powerpoint/2010/main" val="1191030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7907" y="752867"/>
            <a:ext cx="7888188" cy="1324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7907" y="2213056"/>
            <a:ext cx="7888188" cy="347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7907" y="6355996"/>
            <a:ext cx="2058456" cy="365557"/>
          </a:xfrm>
          <a:prstGeom prst="rect">
            <a:avLst/>
          </a:prstGeom>
        </p:spPr>
        <p:txBody>
          <a:bodyPr vert="horz" lIns="91440" tIns="45720" rIns="91440" bIns="45720" rtlCol="0" anchor="ctr"/>
          <a:lstStyle>
            <a:lvl1pPr algn="l">
              <a:defRPr sz="1200">
                <a:solidFill>
                  <a:schemeClr val="tx1">
                    <a:tint val="75000"/>
                  </a:schemeClr>
                </a:solidFill>
              </a:defRPr>
            </a:lvl1pPr>
          </a:lstStyle>
          <a:p>
            <a:fld id="{F100EE7F-8A66-4345-A130-D972883D7CC8}" type="datetimeFigureOut">
              <a:rPr lang="en-US" smtClean="0"/>
              <a:t>4/1/2026</a:t>
            </a:fld>
            <a:endParaRPr lang="en-US"/>
          </a:p>
        </p:txBody>
      </p:sp>
      <p:sp>
        <p:nvSpPr>
          <p:cNvPr id="5" name="Footer Placeholder 4"/>
          <p:cNvSpPr>
            <a:spLocks noGrp="1"/>
          </p:cNvSpPr>
          <p:nvPr>
            <p:ph type="ftr" sz="quarter" idx="3"/>
          </p:nvPr>
        </p:nvSpPr>
        <p:spPr>
          <a:xfrm>
            <a:off x="3028159" y="6355996"/>
            <a:ext cx="3087684" cy="36555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639" y="6355996"/>
            <a:ext cx="2058456" cy="365557"/>
          </a:xfrm>
          <a:prstGeom prst="rect">
            <a:avLst/>
          </a:prstGeom>
        </p:spPr>
        <p:txBody>
          <a:bodyPr vert="horz" lIns="91440" tIns="45720" rIns="91440" bIns="45720" rtlCol="0" anchor="ctr"/>
          <a:lstStyle>
            <a:lvl1pPr algn="r">
              <a:defRPr sz="1200">
                <a:solidFill>
                  <a:schemeClr val="tx1">
                    <a:tint val="75000"/>
                  </a:schemeClr>
                </a:solidFill>
              </a:defRPr>
            </a:lvl1pPr>
          </a:lstStyle>
          <a:p>
            <a:fld id="{FB4CFD86-DBB3-E44E-9904-B0E402D0B42E}" type="slidenum">
              <a:rPr lang="en-US" smtClean="0"/>
              <a:t>‹#›</a:t>
            </a:fld>
            <a:endParaRPr lang="en-US"/>
          </a:p>
        </p:txBody>
      </p:sp>
      <p:pic>
        <p:nvPicPr>
          <p:cNvPr id="11" name="Picture 10" descr="Logo_Saving Lives, Improving Lives.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6333" y="296117"/>
            <a:ext cx="1323339" cy="456750"/>
          </a:xfrm>
          <a:prstGeom prst="rect">
            <a:avLst/>
          </a:prstGeom>
        </p:spPr>
      </p:pic>
      <p:pic>
        <p:nvPicPr>
          <p:cNvPr id="12" name="Picture 11" descr="Macintosh HD:Users:ntrow:Desktop:IMPORTANT FILES:NCA IDENTITY 2021:NCA Foundation Trust Logo:Northern Care Alliance NHS Foundation Trust.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009606" y="286409"/>
            <a:ext cx="1824711" cy="582253"/>
          </a:xfrm>
          <a:prstGeom prst="rect">
            <a:avLst/>
          </a:prstGeom>
          <a:noFill/>
          <a:ln>
            <a:noFill/>
          </a:ln>
        </p:spPr>
      </p:pic>
      <p:pic>
        <p:nvPicPr>
          <p:cNvPr id="8" name="Picture 7" descr="Northern Care Alliance landscape swoosh.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759850"/>
            <a:ext cx="9144000" cy="1098150"/>
          </a:xfrm>
          <a:prstGeom prst="rect">
            <a:avLst/>
          </a:prstGeom>
        </p:spPr>
      </p:pic>
    </p:spTree>
    <p:extLst>
      <p:ext uri="{BB962C8B-B14F-4D97-AF65-F5344CB8AC3E}">
        <p14:creationId xmlns:p14="http://schemas.microsoft.com/office/powerpoint/2010/main" val="1234316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Arial"/>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consultations/changes-to-the-mca-code-of-practice-and-implementation-of-the-lps/draft-mca-code-of-practice-summar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t.police.uk/rqo/request/ri/request-information/cl/triage/v2/request-information-under-clares-la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new.basw.co.uk/sites/default/files/2024-04/basw-code-of-ethics.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stopadultabuse.org.uk/home.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safeguardingadults.salford.gov.uk/media/3cclfqjt/sculpt_formatted_voice_of_the_adult_2024-2025.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mindinsalford.org.uk/advocacy-home-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salfordadultsg.trixonline.co.uk/chapter/responding-to-a-concern#who-cannot-act-as-an-appropriate-person" TargetMode="External"/><Relationship Id="rId4" Type="http://schemas.openxmlformats.org/officeDocument/2006/relationships/hyperlink" Target="https://www.salfordfoundation.org.uk/safeinsalfor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ons.gov.uk/visualisations/censusareachanges/E08000006"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safeguardingadults.salford.gov.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rixcms.antser.com/api/assets/salfordadultsg/ff937bee-0d76-45a7-b07f-7d9f23e2ce2c/sg-adults-overall-process.pn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safeguardingadults.salford.gov.uk/professionals/high-risk-advisory-pane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safeguardingadults.salford.gov.uk/professionals/escalation-policy-and-procedure/"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www.youtube.com/watch?v=A419D-X09kQ&amp;t=87s" TargetMode="External"/><Relationship Id="rId3" Type="http://schemas.openxmlformats.org/officeDocument/2006/relationships/hyperlink" Target="https://www.researchinpractice.org.uk/adults/content-pages/learning-and-development/workshop-menu/are-we-making-safeguarding-personal/" TargetMode="External"/><Relationship Id="rId7" Type="http://schemas.openxmlformats.org/officeDocument/2006/relationships/hyperlink" Target="https://www.scie.org.uk/socialcaretv/video-player.asp?guid=55e3a233-c880-4cb4-8701-4acb9d243d39"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researchinpractice.org.uk/adults/content-pages/services/bespoke-services/case-study-making-safeguarding-personal-outcomes-framework-and-toolkit/" TargetMode="External"/><Relationship Id="rId5" Type="http://schemas.openxmlformats.org/officeDocument/2006/relationships/hyperlink" Target="https://www.youtube.com/watch?v=fhmfptpwNZc" TargetMode="External"/><Relationship Id="rId10" Type="http://schemas.openxmlformats.org/officeDocument/2006/relationships/hyperlink" Target="https://www.researchinpractice.org.uk/adults/news-views/2020/december/the-importance-of-professional-curiosity-in-safeguarding-adults/" TargetMode="External"/><Relationship Id="rId4" Type="http://schemas.openxmlformats.org/officeDocument/2006/relationships/hyperlink" Target="https://www.researchinpractice.org.uk/adults/news-views/2021/july/exploring-the-impact-that-covid-19-has-had-on-adult-safeguarding-and-social-care/#:~:text=Many%20participants%20reflected%20as%20to,levels%20(ADASS%2C%202020)." TargetMode="External"/><Relationship Id="rId9" Type="http://schemas.openxmlformats.org/officeDocument/2006/relationships/hyperlink" Target="https://www.researchinpractice.org.uk/adults/content-pages/slides/introducing-tools-and-resources-to-support-making-safeguarding-personal-practi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cie.org.uk/socialcaretv/video-player.asp?guid=55e3a233-c880-4cb4-8701-4acb9d243d3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criticalpublishing.com/asset/269061/1/sample_chapter.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alfordadultsg.trixonline.co.uk/chapter/overarching-aims-duties-and-principl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7906" y="888214"/>
            <a:ext cx="7888188" cy="3046111"/>
          </a:xfrm>
        </p:spPr>
        <p:txBody>
          <a:bodyPr>
            <a:normAutofit/>
          </a:bodyPr>
          <a:lstStyle/>
          <a:p>
            <a:pPr algn="ctr"/>
            <a:r>
              <a:rPr lang="en-GB" dirty="0">
                <a:solidFill>
                  <a:srgbClr val="0070C0"/>
                </a:solidFill>
                <a:effectLst>
                  <a:outerShdw blurRad="38100" dist="38100" dir="2700000" algn="tl">
                    <a:srgbClr val="000000">
                      <a:alpha val="43137"/>
                    </a:srgbClr>
                  </a:outerShdw>
                </a:effectLst>
                <a:latin typeface="Aptos Black" panose="020B0004020202020204" pitchFamily="34" charset="0"/>
                <a:ea typeface="Aptos" panose="020B0004020202020204" pitchFamily="34" charset="0"/>
                <a:cs typeface="Arial" panose="020B0604020202020204" pitchFamily="34" charset="0"/>
              </a:rPr>
              <a:t>Salford Adult </a:t>
            </a:r>
            <a:br>
              <a:rPr lang="en-GB" dirty="0">
                <a:solidFill>
                  <a:srgbClr val="0070C0"/>
                </a:solidFill>
                <a:effectLst>
                  <a:outerShdw blurRad="38100" dist="38100" dir="2700000" algn="tl">
                    <a:srgbClr val="000000">
                      <a:alpha val="43137"/>
                    </a:srgbClr>
                  </a:outerShdw>
                </a:effectLst>
                <a:latin typeface="Aptos Black" panose="020B0004020202020204" pitchFamily="34" charset="0"/>
                <a:ea typeface="Aptos" panose="020B0004020202020204" pitchFamily="34" charset="0"/>
                <a:cs typeface="Arial" panose="020B0604020202020204" pitchFamily="34" charset="0"/>
              </a:rPr>
            </a:br>
            <a:r>
              <a:rPr lang="en-GB" dirty="0">
                <a:solidFill>
                  <a:srgbClr val="0070C0"/>
                </a:solidFill>
                <a:effectLst>
                  <a:outerShdw blurRad="38100" dist="38100" dir="2700000" algn="tl">
                    <a:srgbClr val="000000">
                      <a:alpha val="43137"/>
                    </a:srgbClr>
                  </a:outerShdw>
                </a:effectLst>
                <a:latin typeface="Aptos Black" panose="020B0004020202020204" pitchFamily="34" charset="0"/>
                <a:ea typeface="Aptos" panose="020B0004020202020204" pitchFamily="34" charset="0"/>
                <a:cs typeface="Arial" panose="020B0604020202020204" pitchFamily="34" charset="0"/>
              </a:rPr>
              <a:t>Social Work Student  Safeguarding Session</a:t>
            </a:r>
            <a:br>
              <a:rPr lang="en-GB" sz="4000" dirty="0">
                <a:solidFill>
                  <a:srgbClr val="0070C0"/>
                </a:solidFill>
                <a:effectLst/>
                <a:latin typeface="Aptos Black" panose="020B0004020202020204" pitchFamily="34" charset="0"/>
                <a:ea typeface="Aptos" panose="020B0004020202020204" pitchFamily="34" charset="0"/>
                <a:cs typeface="Arial" panose="020B0604020202020204" pitchFamily="34" charset="0"/>
              </a:rPr>
            </a:br>
            <a:br>
              <a:rPr lang="en-GB" sz="4000" dirty="0">
                <a:solidFill>
                  <a:srgbClr val="0070C0"/>
                </a:solidFill>
                <a:effectLst/>
                <a:latin typeface="Aptos Black" panose="020B0004020202020204" pitchFamily="34" charset="0"/>
                <a:ea typeface="Aptos" panose="020B0004020202020204" pitchFamily="34" charset="0"/>
                <a:cs typeface="Arial" panose="020B0604020202020204" pitchFamily="34" charset="0"/>
              </a:rPr>
            </a:br>
            <a:r>
              <a:rPr lang="en-GB" sz="3600" dirty="0">
                <a:effectLst/>
                <a:latin typeface="Aptos Black" panose="020B0004020202020204" pitchFamily="34" charset="0"/>
                <a:ea typeface="Aptos" panose="020B0004020202020204" pitchFamily="34" charset="0"/>
                <a:cs typeface="Arial" panose="020B0604020202020204" pitchFamily="34" charset="0"/>
              </a:rPr>
              <a:t>Thursday 2</a:t>
            </a:r>
            <a:r>
              <a:rPr lang="en-GB" sz="3600" baseline="30000" dirty="0">
                <a:latin typeface="Aptos Black" panose="020B0004020202020204" pitchFamily="34" charset="0"/>
                <a:ea typeface="Aptos" panose="020B0004020202020204" pitchFamily="34" charset="0"/>
                <a:cs typeface="Arial" panose="020B0604020202020204" pitchFamily="34" charset="0"/>
              </a:rPr>
              <a:t>nd</a:t>
            </a:r>
            <a:r>
              <a:rPr lang="en-GB" sz="3600" dirty="0">
                <a:effectLst/>
                <a:latin typeface="Aptos Black" panose="020B0004020202020204" pitchFamily="34" charset="0"/>
                <a:ea typeface="Aptos" panose="020B0004020202020204" pitchFamily="34" charset="0"/>
                <a:cs typeface="Arial" panose="020B0604020202020204" pitchFamily="34" charset="0"/>
              </a:rPr>
              <a:t> April 2026</a:t>
            </a:r>
            <a:endParaRPr lang="en-US" sz="6600" b="1" dirty="0">
              <a:latin typeface="Aptos Black "/>
            </a:endParaRPr>
          </a:p>
        </p:txBody>
      </p:sp>
      <p:sp>
        <p:nvSpPr>
          <p:cNvPr id="5" name="Subtitle 4"/>
          <p:cNvSpPr>
            <a:spLocks noGrp="1"/>
          </p:cNvSpPr>
          <p:nvPr>
            <p:ph idx="4294967295"/>
          </p:nvPr>
        </p:nvSpPr>
        <p:spPr>
          <a:xfrm>
            <a:off x="513708" y="3850105"/>
            <a:ext cx="8291244" cy="2334127"/>
          </a:xfrm>
        </p:spPr>
        <p:txBody>
          <a:bodyPr>
            <a:normAutofit/>
          </a:bodyPr>
          <a:lstStyle/>
          <a:p>
            <a:pPr marL="0" indent="0" algn="ctr">
              <a:buNone/>
            </a:pPr>
            <a:endParaRPr lang="en-GB" dirty="0">
              <a:latin typeface="+mn-lt"/>
              <a:cs typeface="Arial" panose="020B0604020202020204" pitchFamily="34" charset="0"/>
            </a:endParaRPr>
          </a:p>
          <a:p>
            <a:pPr marL="0" indent="0" algn="ctr">
              <a:buNone/>
            </a:pPr>
            <a:r>
              <a:rPr lang="en-US" sz="2400" dirty="0">
                <a:latin typeface="Aptos" panose="020B0004020202020204" pitchFamily="34" charset="0"/>
              </a:rPr>
              <a:t>Session facilitator: Shoyley Chowdhury (Social Work Development Lead)</a:t>
            </a:r>
          </a:p>
        </p:txBody>
      </p:sp>
      <p:pic>
        <p:nvPicPr>
          <p:cNvPr id="3" name="Picture 2">
            <a:extLst>
              <a:ext uri="{FF2B5EF4-FFF2-40B4-BE49-F238E27FC236}">
                <a16:creationId xmlns:a16="http://schemas.microsoft.com/office/drawing/2014/main" id="{750BBDAD-F554-816D-8D42-16A98F908DC7}"/>
              </a:ext>
            </a:extLst>
          </p:cNvPr>
          <p:cNvPicPr>
            <a:picLocks noChangeAspect="1"/>
          </p:cNvPicPr>
          <p:nvPr/>
        </p:nvPicPr>
        <p:blipFill>
          <a:blip r:embed="rId3"/>
          <a:stretch>
            <a:fillRect/>
          </a:stretch>
        </p:blipFill>
        <p:spPr>
          <a:xfrm>
            <a:off x="1" y="5592417"/>
            <a:ext cx="9144000" cy="1265583"/>
          </a:xfrm>
          <a:prstGeom prst="rect">
            <a:avLst/>
          </a:prstGeom>
        </p:spPr>
      </p:pic>
    </p:spTree>
    <p:extLst>
      <p:ext uri="{BB962C8B-B14F-4D97-AF65-F5344CB8AC3E}">
        <p14:creationId xmlns:p14="http://schemas.microsoft.com/office/powerpoint/2010/main" val="3785817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0426-3A15-292F-DCC8-61B9C4B0E8D3}"/>
              </a:ext>
            </a:extLst>
          </p:cNvPr>
          <p:cNvSpPr>
            <a:spLocks noGrp="1"/>
          </p:cNvSpPr>
          <p:nvPr>
            <p:ph type="title"/>
          </p:nvPr>
        </p:nvSpPr>
        <p:spPr>
          <a:xfrm>
            <a:off x="627907" y="752867"/>
            <a:ext cx="7888188" cy="734410"/>
          </a:xfrm>
        </p:spPr>
        <p:txBody>
          <a:bodyPr>
            <a:normAutofit/>
          </a:bodyPr>
          <a:lstStyle/>
          <a:p>
            <a:pPr algn="ctr"/>
            <a:r>
              <a:rPr lang="en-GB" sz="2800" b="1" dirty="0">
                <a:solidFill>
                  <a:schemeClr val="accent1"/>
                </a:solidFill>
                <a:latin typeface="Aptos Black" panose="020B0004020202020204" pitchFamily="34" charset="0"/>
              </a:rPr>
              <a:t> Care Act 2014 – Section 42 safeguarding duty </a:t>
            </a:r>
          </a:p>
        </p:txBody>
      </p:sp>
      <p:sp>
        <p:nvSpPr>
          <p:cNvPr id="6" name="Content Placeholder 5">
            <a:extLst>
              <a:ext uri="{FF2B5EF4-FFF2-40B4-BE49-F238E27FC236}">
                <a16:creationId xmlns:a16="http://schemas.microsoft.com/office/drawing/2014/main" id="{37C3582C-E1CA-FA39-C293-3381BC06B3B7}"/>
              </a:ext>
            </a:extLst>
          </p:cNvPr>
          <p:cNvSpPr>
            <a:spLocks noGrp="1"/>
          </p:cNvSpPr>
          <p:nvPr>
            <p:ph idx="1"/>
          </p:nvPr>
        </p:nvSpPr>
        <p:spPr>
          <a:xfrm>
            <a:off x="298174" y="1682468"/>
            <a:ext cx="8547651" cy="5178566"/>
          </a:xfrm>
        </p:spPr>
        <p:txBody>
          <a:bodyPr>
            <a:normAutofit/>
          </a:bodyPr>
          <a:lstStyle/>
          <a:p>
            <a:pPr marL="0" indent="0" algn="ctr">
              <a:buNone/>
            </a:pPr>
            <a:r>
              <a:rPr lang="en-GB" sz="2400" dirty="0">
                <a:solidFill>
                  <a:srgbClr val="1E1E1E"/>
                </a:solidFill>
                <a:latin typeface="Aptos" panose="020B0004020202020204" pitchFamily="34" charset="0"/>
              </a:rPr>
              <a:t>The </a:t>
            </a:r>
            <a:r>
              <a:rPr lang="en-GB" sz="2400" b="1" dirty="0">
                <a:solidFill>
                  <a:srgbClr val="1E1E1E"/>
                </a:solidFill>
                <a:latin typeface="Aptos" panose="020B0004020202020204" pitchFamily="34" charset="0"/>
              </a:rPr>
              <a:t>section 42 safeguarding duty</a:t>
            </a:r>
            <a:r>
              <a:rPr lang="en-GB" sz="2400" b="1" i="0" dirty="0">
                <a:solidFill>
                  <a:srgbClr val="1E1E1E"/>
                </a:solidFill>
                <a:effectLst/>
                <a:latin typeface="Aptos" panose="020B0004020202020204" pitchFamily="34" charset="0"/>
              </a:rPr>
              <a:t> </a:t>
            </a:r>
            <a:r>
              <a:rPr lang="en-GB" sz="2400" b="0" i="0" dirty="0">
                <a:solidFill>
                  <a:srgbClr val="1E1E1E"/>
                </a:solidFill>
                <a:effectLst/>
                <a:latin typeface="Aptos" panose="020B0004020202020204" pitchFamily="34" charset="0"/>
              </a:rPr>
              <a:t>applies where a local authority has reasonable cause to suspect that an adult (18 or over) in its area (whether or not ordinarily resident there) is an:</a:t>
            </a:r>
          </a:p>
          <a:p>
            <a:pPr>
              <a:buFont typeface="Courier New" panose="02070309020205020404" pitchFamily="49" charset="0"/>
              <a:buChar char="o"/>
            </a:pPr>
            <a:endParaRPr lang="en-GB" sz="2400" b="0" i="0" dirty="0">
              <a:solidFill>
                <a:srgbClr val="1E1E1E"/>
              </a:solidFill>
              <a:effectLst/>
              <a:latin typeface="Aptos" panose="020B0004020202020204" pitchFamily="34" charset="0"/>
            </a:endParaRPr>
          </a:p>
          <a:p>
            <a:pPr marL="800100" lvl="1" indent="-342900">
              <a:buAutoNum type="alphaLcParenR"/>
            </a:pPr>
            <a:r>
              <a:rPr lang="en-GB" dirty="0">
                <a:latin typeface="Aptos" panose="020B0004020202020204" pitchFamily="34" charset="0"/>
              </a:rPr>
              <a:t>Adult with Care and Support Needs (whether or not the authority is meeting any of those needs)</a:t>
            </a:r>
          </a:p>
          <a:p>
            <a:pPr marL="800100" lvl="1" indent="-342900">
              <a:buAutoNum type="alphaLcParenR"/>
            </a:pPr>
            <a:r>
              <a:rPr lang="en-GB" dirty="0">
                <a:latin typeface="Aptos" panose="020B0004020202020204" pitchFamily="34" charset="0"/>
              </a:rPr>
              <a:t>Is experiencing, or is at risk of abuse or neglect and </a:t>
            </a:r>
          </a:p>
          <a:p>
            <a:pPr marL="800100" lvl="1" indent="-342900">
              <a:buAutoNum type="alphaLcParenR"/>
            </a:pPr>
            <a:r>
              <a:rPr lang="en-GB" dirty="0">
                <a:solidFill>
                  <a:srgbClr val="0B0C0C"/>
                </a:solidFill>
                <a:effectLst/>
                <a:latin typeface="Aptos" panose="020B0004020202020204" pitchFamily="34" charset="0"/>
                <a:ea typeface="Times New Roman" panose="02020603050405020304" pitchFamily="18" charset="0"/>
                <a:cs typeface="Times New Roman" panose="02020603050405020304" pitchFamily="18" charset="0"/>
              </a:rPr>
              <a:t>As a result of those needs is unable to protect himself or herself from abuse or neglect or the risk of it </a:t>
            </a:r>
          </a:p>
          <a:p>
            <a:pPr marL="457200" lvl="1" indent="0">
              <a:buNone/>
            </a:pPr>
            <a:endParaRPr lang="en-GB" sz="1800" b="1" dirty="0">
              <a:effectLst/>
              <a:latin typeface="+mn-lt"/>
              <a:ea typeface="Calibri" panose="020F0502020204030204" pitchFamily="34" charset="0"/>
              <a:cs typeface="Arial" panose="020B0604020202020204" pitchFamily="34" charset="0"/>
            </a:endParaRPr>
          </a:p>
          <a:p>
            <a:pPr marL="0" indent="0" algn="ctr">
              <a:buNone/>
            </a:pPr>
            <a:r>
              <a:rPr lang="en-GB" sz="2400" b="1" dirty="0">
                <a:solidFill>
                  <a:schemeClr val="accent1"/>
                </a:solidFill>
                <a:latin typeface="Aptos" panose="020B0004020202020204" pitchFamily="34" charset="0"/>
              </a:rPr>
              <a:t>Complete </a:t>
            </a:r>
            <a:r>
              <a:rPr lang="en-GB" sz="2400" b="1" u="sng" dirty="0">
                <a:solidFill>
                  <a:schemeClr val="accent1"/>
                </a:solidFill>
                <a:latin typeface="Aptos" panose="020B0004020202020204" pitchFamily="34" charset="0"/>
              </a:rPr>
              <a:t>Activity 1 </a:t>
            </a:r>
            <a:r>
              <a:rPr lang="en-GB" sz="2400" b="1" dirty="0">
                <a:solidFill>
                  <a:schemeClr val="accent1"/>
                </a:solidFill>
                <a:latin typeface="Aptos" panose="020B0004020202020204" pitchFamily="34" charset="0"/>
              </a:rPr>
              <a:t>as a small group</a:t>
            </a:r>
          </a:p>
        </p:txBody>
      </p:sp>
    </p:spTree>
    <p:extLst>
      <p:ext uri="{BB962C8B-B14F-4D97-AF65-F5344CB8AC3E}">
        <p14:creationId xmlns:p14="http://schemas.microsoft.com/office/powerpoint/2010/main" val="233637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2829-2C50-A119-3ECE-622499B0438A}"/>
              </a:ext>
            </a:extLst>
          </p:cNvPr>
          <p:cNvSpPr>
            <a:spLocks noGrp="1"/>
          </p:cNvSpPr>
          <p:nvPr>
            <p:ph type="title"/>
          </p:nvPr>
        </p:nvSpPr>
        <p:spPr>
          <a:xfrm>
            <a:off x="627906" y="688451"/>
            <a:ext cx="7888188" cy="800360"/>
          </a:xfrm>
        </p:spPr>
        <p:txBody>
          <a:bodyPr>
            <a:normAutofit/>
          </a:bodyPr>
          <a:lstStyle/>
          <a:p>
            <a:pPr algn="ctr"/>
            <a:r>
              <a:rPr lang="en-GB" sz="3200" b="1" dirty="0">
                <a:solidFill>
                  <a:schemeClr val="accent1"/>
                </a:solidFill>
                <a:latin typeface="Aptos Black" panose="020B0004020202020204" pitchFamily="34" charset="0"/>
              </a:rPr>
              <a:t>10 Categories of Abuse or Neglect</a:t>
            </a:r>
          </a:p>
        </p:txBody>
      </p:sp>
      <p:graphicFrame>
        <p:nvGraphicFramePr>
          <p:cNvPr id="8" name="Table 8">
            <a:extLst>
              <a:ext uri="{FF2B5EF4-FFF2-40B4-BE49-F238E27FC236}">
                <a16:creationId xmlns:a16="http://schemas.microsoft.com/office/drawing/2014/main" id="{B5C89E24-948C-B4D7-ED24-CBB8F051FFFB}"/>
              </a:ext>
            </a:extLst>
          </p:cNvPr>
          <p:cNvGraphicFramePr>
            <a:graphicFrameLocks noGrp="1"/>
          </p:cNvGraphicFramePr>
          <p:nvPr>
            <p:ph sz="half" idx="1"/>
            <p:extLst>
              <p:ext uri="{D42A27DB-BD31-4B8C-83A1-F6EECF244321}">
                <p14:modId xmlns:p14="http://schemas.microsoft.com/office/powerpoint/2010/main" val="785465185"/>
              </p:ext>
            </p:extLst>
          </p:nvPr>
        </p:nvGraphicFramePr>
        <p:xfrm>
          <a:off x="396412" y="1361209"/>
          <a:ext cx="3185810" cy="4570204"/>
        </p:xfrm>
        <a:graphic>
          <a:graphicData uri="http://schemas.openxmlformats.org/drawingml/2006/table">
            <a:tbl>
              <a:tblPr firstRow="1" bandRow="1"/>
              <a:tblGrid>
                <a:gridCol w="3185810">
                  <a:extLst>
                    <a:ext uri="{9D8B030D-6E8A-4147-A177-3AD203B41FA5}">
                      <a16:colId xmlns:a16="http://schemas.microsoft.com/office/drawing/2014/main" val="4147089110"/>
                    </a:ext>
                  </a:extLst>
                </a:gridCol>
              </a:tblGrid>
              <a:tr h="468578">
                <a:tc>
                  <a:txBody>
                    <a:bodyPr/>
                    <a:lstStyle/>
                    <a:p>
                      <a:pPr algn="ctr"/>
                      <a:r>
                        <a:rPr lang="en-GB" dirty="0">
                          <a:latin typeface="Aptos" panose="020B0004020202020204" pitchFamily="34" charset="0"/>
                          <a:cs typeface="Arial" panose="020B0604020202020204" pitchFamily="34" charset="0"/>
                        </a:rPr>
                        <a:t>Physical </a:t>
                      </a:r>
                    </a:p>
                  </a:txBody>
                  <a:tcPr>
                    <a:solidFill>
                      <a:schemeClr val="accent1">
                        <a:lumMod val="40000"/>
                        <a:lumOff val="60000"/>
                      </a:schemeClr>
                    </a:solidFill>
                  </a:tcPr>
                </a:tc>
                <a:extLst>
                  <a:ext uri="{0D108BD9-81ED-4DB2-BD59-A6C34878D82A}">
                    <a16:rowId xmlns:a16="http://schemas.microsoft.com/office/drawing/2014/main" val="562627359"/>
                  </a:ext>
                </a:extLst>
              </a:tr>
              <a:tr h="427352">
                <a:tc>
                  <a:txBody>
                    <a:bodyPr/>
                    <a:lstStyle/>
                    <a:p>
                      <a:pPr algn="ctr"/>
                      <a:r>
                        <a:rPr lang="en-GB" dirty="0">
                          <a:latin typeface="Aptos" panose="020B0004020202020204" pitchFamily="34" charset="0"/>
                          <a:cs typeface="Arial" panose="020B0604020202020204" pitchFamily="34" charset="0"/>
                        </a:rPr>
                        <a:t>Sexual </a:t>
                      </a:r>
                    </a:p>
                  </a:txBody>
                  <a:tcPr>
                    <a:solidFill>
                      <a:schemeClr val="accent1">
                        <a:lumMod val="40000"/>
                        <a:lumOff val="60000"/>
                      </a:schemeClr>
                    </a:solidFill>
                  </a:tcPr>
                </a:tc>
                <a:extLst>
                  <a:ext uri="{0D108BD9-81ED-4DB2-BD59-A6C34878D82A}">
                    <a16:rowId xmlns:a16="http://schemas.microsoft.com/office/drawing/2014/main" val="2975185663"/>
                  </a:ext>
                </a:extLst>
              </a:tr>
              <a:tr h="468578">
                <a:tc>
                  <a:txBody>
                    <a:bodyPr/>
                    <a:lstStyle/>
                    <a:p>
                      <a:pPr algn="ctr"/>
                      <a:r>
                        <a:rPr lang="en-GB" dirty="0">
                          <a:latin typeface="Aptos" panose="020B0004020202020204" pitchFamily="34" charset="0"/>
                          <a:cs typeface="Arial" panose="020B0604020202020204" pitchFamily="34" charset="0"/>
                        </a:rPr>
                        <a:t>Psychological</a:t>
                      </a:r>
                    </a:p>
                  </a:txBody>
                  <a:tcPr>
                    <a:solidFill>
                      <a:schemeClr val="accent1">
                        <a:lumMod val="40000"/>
                        <a:lumOff val="60000"/>
                      </a:schemeClr>
                    </a:solidFill>
                  </a:tcPr>
                </a:tc>
                <a:extLst>
                  <a:ext uri="{0D108BD9-81ED-4DB2-BD59-A6C34878D82A}">
                    <a16:rowId xmlns:a16="http://schemas.microsoft.com/office/drawing/2014/main" val="1712774387"/>
                  </a:ext>
                </a:extLst>
              </a:tr>
              <a:tr h="425293">
                <a:tc>
                  <a:txBody>
                    <a:bodyPr/>
                    <a:lstStyle/>
                    <a:p>
                      <a:pPr algn="ctr"/>
                      <a:r>
                        <a:rPr lang="en-GB" dirty="0">
                          <a:latin typeface="Aptos" panose="020B0004020202020204" pitchFamily="34" charset="0"/>
                          <a:cs typeface="Arial" panose="020B0604020202020204" pitchFamily="34" charset="0"/>
                        </a:rPr>
                        <a:t>Financial</a:t>
                      </a:r>
                    </a:p>
                  </a:txBody>
                  <a:tcPr>
                    <a:solidFill>
                      <a:schemeClr val="accent1">
                        <a:lumMod val="40000"/>
                        <a:lumOff val="60000"/>
                      </a:schemeClr>
                    </a:solidFill>
                  </a:tcPr>
                </a:tc>
                <a:extLst>
                  <a:ext uri="{0D108BD9-81ED-4DB2-BD59-A6C34878D82A}">
                    <a16:rowId xmlns:a16="http://schemas.microsoft.com/office/drawing/2014/main" val="3167208258"/>
                  </a:ext>
                </a:extLst>
              </a:tr>
              <a:tr h="488414">
                <a:tc>
                  <a:txBody>
                    <a:bodyPr/>
                    <a:lstStyle/>
                    <a:p>
                      <a:pPr algn="ctr"/>
                      <a:r>
                        <a:rPr lang="en-GB" dirty="0">
                          <a:latin typeface="Aptos" panose="020B0004020202020204" pitchFamily="34" charset="0"/>
                          <a:cs typeface="Arial" panose="020B0604020202020204" pitchFamily="34" charset="0"/>
                        </a:rPr>
                        <a:t>Neglect / Omission</a:t>
                      </a:r>
                    </a:p>
                  </a:txBody>
                  <a:tcPr>
                    <a:solidFill>
                      <a:schemeClr val="accent1">
                        <a:lumMod val="40000"/>
                        <a:lumOff val="60000"/>
                      </a:schemeClr>
                    </a:solidFill>
                  </a:tcPr>
                </a:tc>
                <a:extLst>
                  <a:ext uri="{0D108BD9-81ED-4DB2-BD59-A6C34878D82A}">
                    <a16:rowId xmlns:a16="http://schemas.microsoft.com/office/drawing/2014/main" val="3293634014"/>
                  </a:ext>
                </a:extLst>
              </a:tr>
              <a:tr h="451891">
                <a:tc>
                  <a:txBody>
                    <a:bodyPr/>
                    <a:lstStyle/>
                    <a:p>
                      <a:pPr algn="ctr"/>
                      <a:r>
                        <a:rPr lang="en-GB" dirty="0">
                          <a:latin typeface="Aptos" panose="020B0004020202020204" pitchFamily="34" charset="0"/>
                          <a:cs typeface="Arial" panose="020B0604020202020204" pitchFamily="34" charset="0"/>
                        </a:rPr>
                        <a:t>Organisational </a:t>
                      </a:r>
                    </a:p>
                  </a:txBody>
                  <a:tcPr>
                    <a:solidFill>
                      <a:schemeClr val="accent1">
                        <a:lumMod val="40000"/>
                        <a:lumOff val="60000"/>
                      </a:schemeClr>
                    </a:solidFill>
                  </a:tcPr>
                </a:tc>
                <a:extLst>
                  <a:ext uri="{0D108BD9-81ED-4DB2-BD59-A6C34878D82A}">
                    <a16:rowId xmlns:a16="http://schemas.microsoft.com/office/drawing/2014/main" val="2729467904"/>
                  </a:ext>
                </a:extLst>
              </a:tr>
              <a:tr h="499175">
                <a:tc>
                  <a:txBody>
                    <a:bodyPr/>
                    <a:lstStyle/>
                    <a:p>
                      <a:pPr algn="ctr"/>
                      <a:r>
                        <a:rPr lang="en-GB" dirty="0">
                          <a:latin typeface="Aptos" panose="020B0004020202020204" pitchFamily="34" charset="0"/>
                          <a:cs typeface="Arial" panose="020B0604020202020204" pitchFamily="34" charset="0"/>
                        </a:rPr>
                        <a:t>Discriminatory</a:t>
                      </a:r>
                    </a:p>
                  </a:txBody>
                  <a:tcPr>
                    <a:solidFill>
                      <a:schemeClr val="accent1">
                        <a:lumMod val="40000"/>
                        <a:lumOff val="60000"/>
                      </a:schemeClr>
                    </a:solidFill>
                  </a:tcPr>
                </a:tc>
                <a:extLst>
                  <a:ext uri="{0D108BD9-81ED-4DB2-BD59-A6C34878D82A}">
                    <a16:rowId xmlns:a16="http://schemas.microsoft.com/office/drawing/2014/main" val="1798534141"/>
                  </a:ext>
                </a:extLst>
              </a:tr>
              <a:tr h="514725">
                <a:tc>
                  <a:txBody>
                    <a:bodyPr/>
                    <a:lstStyle/>
                    <a:p>
                      <a:pPr algn="ctr"/>
                      <a:r>
                        <a:rPr lang="en-GB" dirty="0">
                          <a:latin typeface="Aptos" panose="020B0004020202020204" pitchFamily="34" charset="0"/>
                          <a:cs typeface="Arial" panose="020B0604020202020204" pitchFamily="34" charset="0"/>
                        </a:rPr>
                        <a:t>Modern Slavery</a:t>
                      </a:r>
                    </a:p>
                  </a:txBody>
                  <a:tcPr>
                    <a:solidFill>
                      <a:schemeClr val="accent1">
                        <a:lumMod val="40000"/>
                        <a:lumOff val="60000"/>
                      </a:schemeClr>
                    </a:solidFill>
                  </a:tcPr>
                </a:tc>
                <a:extLst>
                  <a:ext uri="{0D108BD9-81ED-4DB2-BD59-A6C34878D82A}">
                    <a16:rowId xmlns:a16="http://schemas.microsoft.com/office/drawing/2014/main" val="522929587"/>
                  </a:ext>
                </a:extLst>
              </a:tr>
              <a:tr h="429521">
                <a:tc>
                  <a:txBody>
                    <a:bodyPr/>
                    <a:lstStyle/>
                    <a:p>
                      <a:pPr algn="ctr"/>
                      <a:r>
                        <a:rPr lang="en-GB" dirty="0">
                          <a:latin typeface="Aptos" panose="020B0004020202020204" pitchFamily="34" charset="0"/>
                          <a:cs typeface="Arial" panose="020B0604020202020204" pitchFamily="34" charset="0"/>
                        </a:rPr>
                        <a:t>Domestic Abuse</a:t>
                      </a:r>
                    </a:p>
                  </a:txBody>
                  <a:tcPr>
                    <a:solidFill>
                      <a:schemeClr val="accent1">
                        <a:lumMod val="40000"/>
                        <a:lumOff val="60000"/>
                      </a:schemeClr>
                    </a:solidFill>
                  </a:tcPr>
                </a:tc>
                <a:extLst>
                  <a:ext uri="{0D108BD9-81ED-4DB2-BD59-A6C34878D82A}">
                    <a16:rowId xmlns:a16="http://schemas.microsoft.com/office/drawing/2014/main" val="3053354073"/>
                  </a:ext>
                </a:extLst>
              </a:tr>
              <a:tr h="396677">
                <a:tc>
                  <a:txBody>
                    <a:bodyPr/>
                    <a:lstStyle/>
                    <a:p>
                      <a:pPr algn="ctr"/>
                      <a:r>
                        <a:rPr lang="en-GB" dirty="0">
                          <a:latin typeface="Aptos" panose="020B0004020202020204" pitchFamily="34" charset="0"/>
                          <a:cs typeface="Arial" panose="020B0604020202020204" pitchFamily="34" charset="0"/>
                        </a:rPr>
                        <a:t>Self-Neglect</a:t>
                      </a:r>
                    </a:p>
                  </a:txBody>
                  <a:tcPr>
                    <a:solidFill>
                      <a:schemeClr val="accent1">
                        <a:lumMod val="40000"/>
                        <a:lumOff val="60000"/>
                      </a:schemeClr>
                    </a:solidFill>
                  </a:tcPr>
                </a:tc>
                <a:extLst>
                  <a:ext uri="{0D108BD9-81ED-4DB2-BD59-A6C34878D82A}">
                    <a16:rowId xmlns:a16="http://schemas.microsoft.com/office/drawing/2014/main" val="334930894"/>
                  </a:ext>
                </a:extLst>
              </a:tr>
            </a:tbl>
          </a:graphicData>
        </a:graphic>
      </p:graphicFrame>
      <p:sp>
        <p:nvSpPr>
          <p:cNvPr id="6" name="Content Placeholder 5">
            <a:extLst>
              <a:ext uri="{FF2B5EF4-FFF2-40B4-BE49-F238E27FC236}">
                <a16:creationId xmlns:a16="http://schemas.microsoft.com/office/drawing/2014/main" id="{595C56E7-07E2-95E5-AB6B-21B25A1A9E2B}"/>
              </a:ext>
            </a:extLst>
          </p:cNvPr>
          <p:cNvSpPr>
            <a:spLocks noGrp="1"/>
          </p:cNvSpPr>
          <p:nvPr>
            <p:ph sz="half" idx="2"/>
          </p:nvPr>
        </p:nvSpPr>
        <p:spPr>
          <a:xfrm>
            <a:off x="3744268" y="1088631"/>
            <a:ext cx="5115953" cy="5555236"/>
          </a:xfrm>
        </p:spPr>
        <p:txBody>
          <a:bodyPr>
            <a:normAutofit lnSpcReduction="10000"/>
          </a:bodyPr>
          <a:lstStyle/>
          <a:p>
            <a:pPr marL="0" indent="0">
              <a:buNone/>
            </a:pPr>
            <a:endParaRPr lang="en-GB" sz="1050" dirty="0"/>
          </a:p>
          <a:p>
            <a:pPr>
              <a:buFont typeface="Courier New" panose="02070309020205020404" pitchFamily="49" charset="0"/>
              <a:buChar char="o"/>
            </a:pPr>
            <a:endParaRPr lang="en-GB" sz="2000" dirty="0">
              <a:latin typeface="Aptos" panose="020B0004020202020204" pitchFamily="34" charset="0"/>
            </a:endParaRPr>
          </a:p>
          <a:p>
            <a:pPr>
              <a:buFont typeface="Courier New" panose="02070309020205020404" pitchFamily="49" charset="0"/>
              <a:buChar char="o"/>
            </a:pPr>
            <a:r>
              <a:rPr lang="en-GB" sz="2000" dirty="0">
                <a:latin typeface="Aptos" panose="020B0004020202020204" pitchFamily="34" charset="0"/>
              </a:rPr>
              <a:t>New categories added with intro of Care Act; reflects how different types of abuse or neglect have manifested in today's world…</a:t>
            </a:r>
          </a:p>
          <a:p>
            <a:pPr>
              <a:buFont typeface="Courier New" panose="02070309020205020404" pitchFamily="49" charset="0"/>
              <a:buChar char="o"/>
            </a:pPr>
            <a:r>
              <a:rPr lang="en-GB" sz="2000" b="1" dirty="0">
                <a:latin typeface="Aptos" panose="020B0004020202020204" pitchFamily="34" charset="0"/>
              </a:rPr>
              <a:t>Stat guide 14.17 </a:t>
            </a:r>
            <a:r>
              <a:rPr lang="en-GB" sz="2000" dirty="0">
                <a:latin typeface="Aptos" panose="020B0004020202020204" pitchFamily="34" charset="0"/>
              </a:rPr>
              <a:t>Local authorities should not limit their view of what constitutes abuse or neglect, as they can take many forms and the circumstances of the individual case should always be considered.</a:t>
            </a:r>
          </a:p>
          <a:p>
            <a:pPr>
              <a:buFont typeface="Courier New" panose="02070309020205020404" pitchFamily="49" charset="0"/>
              <a:buChar char="o"/>
            </a:pPr>
            <a:r>
              <a:rPr lang="en-GB" sz="20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Stat guide 14.17 </a:t>
            </a: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Self neglect covers a wide range of behaviours neglecting care for one’s </a:t>
            </a:r>
            <a:r>
              <a:rPr lang="en-GB" sz="2000" dirty="0">
                <a:solidFill>
                  <a:srgbClr val="4472C4"/>
                </a:solidFill>
                <a:latin typeface="Aptos" panose="020B0004020202020204" pitchFamily="34" charset="0"/>
                <a:ea typeface="Times New Roman" panose="02020603050405020304" pitchFamily="18" charset="0"/>
                <a:cs typeface="Times New Roman" panose="02020603050405020304" pitchFamily="18" charset="0"/>
              </a:rPr>
              <a:t>personal hygiene</a:t>
            </a: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r>
              <a:rPr lang="en-GB" sz="2000" dirty="0">
                <a:solidFill>
                  <a:srgbClr val="4472C4"/>
                </a:solidFill>
                <a:latin typeface="Aptos" panose="020B0004020202020204" pitchFamily="34" charset="0"/>
                <a:ea typeface="Times New Roman" panose="02020603050405020304" pitchFamily="18" charset="0"/>
                <a:cs typeface="Times New Roman" panose="02020603050405020304" pitchFamily="18" charset="0"/>
              </a:rPr>
              <a:t>health</a:t>
            </a: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and </a:t>
            </a:r>
            <a:r>
              <a:rPr lang="en-GB" sz="2000" dirty="0">
                <a:solidFill>
                  <a:srgbClr val="4472C4"/>
                </a:solidFill>
                <a:latin typeface="Aptos" panose="020B0004020202020204" pitchFamily="34" charset="0"/>
                <a:ea typeface="Times New Roman" panose="02020603050405020304" pitchFamily="18" charset="0"/>
                <a:cs typeface="Times New Roman" panose="02020603050405020304" pitchFamily="18" charset="0"/>
              </a:rPr>
              <a:t>surroundings</a:t>
            </a: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(includes potential hoarding)</a:t>
            </a:r>
            <a:endParaRPr lang="en-GB" sz="2000" dirty="0">
              <a:solidFill>
                <a:schemeClr val="accent1"/>
              </a:solidFill>
              <a:latin typeface="Aptos" panose="020B0004020202020204" pitchFamily="34" charset="0"/>
            </a:endParaRPr>
          </a:p>
          <a:p>
            <a:pPr marL="0" indent="0" algn="ctr">
              <a:buNone/>
            </a:pPr>
            <a:r>
              <a:rPr lang="en-GB" sz="2400" b="1" dirty="0">
                <a:solidFill>
                  <a:schemeClr val="accent1"/>
                </a:solidFill>
                <a:latin typeface="Aptos" panose="020B0004020202020204" pitchFamily="34" charset="0"/>
              </a:rPr>
              <a:t>Complete </a:t>
            </a:r>
            <a:r>
              <a:rPr lang="en-GB" sz="2400" b="1" u="sng" dirty="0">
                <a:solidFill>
                  <a:schemeClr val="accent1"/>
                </a:solidFill>
                <a:latin typeface="Aptos" panose="020B0004020202020204" pitchFamily="34" charset="0"/>
              </a:rPr>
              <a:t>activity 2 </a:t>
            </a:r>
            <a:r>
              <a:rPr lang="en-GB" sz="2400" b="1" dirty="0">
                <a:solidFill>
                  <a:schemeClr val="accent1"/>
                </a:solidFill>
                <a:latin typeface="Aptos" panose="020B0004020202020204" pitchFamily="34" charset="0"/>
              </a:rPr>
              <a:t>as a small group</a:t>
            </a:r>
          </a:p>
          <a:p>
            <a:pPr marL="0" indent="0">
              <a:buNone/>
            </a:pPr>
            <a:endParaRPr lang="en-GB" dirty="0"/>
          </a:p>
        </p:txBody>
      </p:sp>
    </p:spTree>
    <p:extLst>
      <p:ext uri="{BB962C8B-B14F-4D97-AF65-F5344CB8AC3E}">
        <p14:creationId xmlns:p14="http://schemas.microsoft.com/office/powerpoint/2010/main" val="175575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676E-E221-1FDA-7FE1-9D068722F678}"/>
              </a:ext>
            </a:extLst>
          </p:cNvPr>
          <p:cNvSpPr>
            <a:spLocks noGrp="1"/>
          </p:cNvSpPr>
          <p:nvPr>
            <p:ph type="title"/>
          </p:nvPr>
        </p:nvSpPr>
        <p:spPr>
          <a:xfrm>
            <a:off x="514132" y="238739"/>
            <a:ext cx="7888188" cy="1324760"/>
          </a:xfrm>
        </p:spPr>
        <p:txBody>
          <a:bodyPr>
            <a:normAutofit/>
          </a:bodyPr>
          <a:lstStyle/>
          <a:p>
            <a:pPr algn="ctr"/>
            <a:r>
              <a:rPr lang="en-GB" sz="3200" dirty="0">
                <a:solidFill>
                  <a:schemeClr val="accent1"/>
                </a:solidFill>
                <a:latin typeface="Aptos Black" panose="020B0004020202020204" pitchFamily="34" charset="0"/>
              </a:rPr>
              <a:t>Care Act 2014 - other relevant sections</a:t>
            </a:r>
          </a:p>
        </p:txBody>
      </p:sp>
      <p:graphicFrame>
        <p:nvGraphicFramePr>
          <p:cNvPr id="5" name="Content Placeholder 2">
            <a:extLst>
              <a:ext uri="{FF2B5EF4-FFF2-40B4-BE49-F238E27FC236}">
                <a16:creationId xmlns:a16="http://schemas.microsoft.com/office/drawing/2014/main" id="{D5075503-08F2-DBB9-B0FA-2B618ACFC4D8}"/>
              </a:ext>
            </a:extLst>
          </p:cNvPr>
          <p:cNvGraphicFramePr>
            <a:graphicFrameLocks/>
          </p:cNvGraphicFramePr>
          <p:nvPr>
            <p:extLst>
              <p:ext uri="{D42A27DB-BD31-4B8C-83A1-F6EECF244321}">
                <p14:modId xmlns:p14="http://schemas.microsoft.com/office/powerpoint/2010/main" val="4147859468"/>
              </p:ext>
            </p:extLst>
          </p:nvPr>
        </p:nvGraphicFramePr>
        <p:xfrm>
          <a:off x="592282" y="1050543"/>
          <a:ext cx="8037585" cy="4269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31CE371-D73B-3644-A0ED-61A5D821DC4C}"/>
              </a:ext>
            </a:extLst>
          </p:cNvPr>
          <p:cNvSpPr txBox="1"/>
          <p:nvPr/>
        </p:nvSpPr>
        <p:spPr>
          <a:xfrm>
            <a:off x="1950721" y="5576624"/>
            <a:ext cx="5717230" cy="461665"/>
          </a:xfrm>
          <a:prstGeom prst="rect">
            <a:avLst/>
          </a:prstGeom>
          <a:noFill/>
        </p:spPr>
        <p:txBody>
          <a:bodyPr wrap="square">
            <a:spAutoFit/>
          </a:bodyPr>
          <a:lstStyle/>
          <a:p>
            <a:pPr marL="0" indent="0">
              <a:buNone/>
            </a:pPr>
            <a:r>
              <a:rPr lang="en-GB" sz="2400" b="1" dirty="0">
                <a:solidFill>
                  <a:schemeClr val="accent1"/>
                </a:solidFill>
                <a:latin typeface="Aptos" panose="020B0004020202020204" pitchFamily="34" charset="0"/>
              </a:rPr>
              <a:t>Complete </a:t>
            </a:r>
            <a:r>
              <a:rPr lang="en-GB" sz="2400" b="1" u="sng" dirty="0">
                <a:solidFill>
                  <a:schemeClr val="accent1"/>
                </a:solidFill>
                <a:latin typeface="Aptos" panose="020B0004020202020204" pitchFamily="34" charset="0"/>
              </a:rPr>
              <a:t>activity 3 </a:t>
            </a:r>
            <a:r>
              <a:rPr lang="en-GB" sz="2400" b="1" dirty="0">
                <a:solidFill>
                  <a:schemeClr val="accent1"/>
                </a:solidFill>
                <a:latin typeface="Aptos" panose="020B0004020202020204" pitchFamily="34" charset="0"/>
              </a:rPr>
              <a:t>as a small group</a:t>
            </a:r>
          </a:p>
        </p:txBody>
      </p:sp>
    </p:spTree>
    <p:extLst>
      <p:ext uri="{BB962C8B-B14F-4D97-AF65-F5344CB8AC3E}">
        <p14:creationId xmlns:p14="http://schemas.microsoft.com/office/powerpoint/2010/main" val="94372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FB32-A8B0-442D-25A6-1C03067858A9}"/>
              </a:ext>
            </a:extLst>
          </p:cNvPr>
          <p:cNvSpPr>
            <a:spLocks noGrp="1"/>
          </p:cNvSpPr>
          <p:nvPr>
            <p:ph type="title"/>
          </p:nvPr>
        </p:nvSpPr>
        <p:spPr>
          <a:xfrm>
            <a:off x="710008" y="406115"/>
            <a:ext cx="7888188" cy="664453"/>
          </a:xfrm>
        </p:spPr>
        <p:txBody>
          <a:bodyPr>
            <a:normAutofit/>
          </a:bodyPr>
          <a:lstStyle/>
          <a:p>
            <a:pPr algn="ctr"/>
            <a:r>
              <a:rPr lang="en-GB" sz="3200" b="1" dirty="0">
                <a:solidFill>
                  <a:schemeClr val="accent1"/>
                </a:solidFill>
                <a:latin typeface="Aptos Black" panose="020B0004020202020204" pitchFamily="34" charset="0"/>
                <a:cs typeface="Arial" panose="020B0604020202020204" pitchFamily="34" charset="0"/>
              </a:rPr>
              <a:t>Other legislation….</a:t>
            </a:r>
          </a:p>
        </p:txBody>
      </p:sp>
      <p:graphicFrame>
        <p:nvGraphicFramePr>
          <p:cNvPr id="7" name="Content Placeholder 2">
            <a:extLst>
              <a:ext uri="{FF2B5EF4-FFF2-40B4-BE49-F238E27FC236}">
                <a16:creationId xmlns:a16="http://schemas.microsoft.com/office/drawing/2014/main" id="{620E5CA4-A6D2-C2CD-067A-F1D260A3A2FC}"/>
              </a:ext>
            </a:extLst>
          </p:cNvPr>
          <p:cNvGraphicFramePr>
            <a:graphicFrameLocks noGrp="1"/>
          </p:cNvGraphicFramePr>
          <p:nvPr>
            <p:ph idx="1"/>
            <p:extLst>
              <p:ext uri="{D42A27DB-BD31-4B8C-83A1-F6EECF244321}">
                <p14:modId xmlns:p14="http://schemas.microsoft.com/office/powerpoint/2010/main" val="541600494"/>
              </p:ext>
            </p:extLst>
          </p:nvPr>
        </p:nvGraphicFramePr>
        <p:xfrm>
          <a:off x="627906" y="2499853"/>
          <a:ext cx="7888188" cy="1648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5002E71E-4E81-7C1E-FB47-2F1C9AA6AB10}"/>
              </a:ext>
            </a:extLst>
          </p:cNvPr>
          <p:cNvSpPr/>
          <p:nvPr/>
        </p:nvSpPr>
        <p:spPr>
          <a:xfrm>
            <a:off x="2491562" y="4148179"/>
            <a:ext cx="2239926" cy="125464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ptos" panose="020B0004020202020204" pitchFamily="34" charset="0"/>
              </a:rPr>
              <a:t>Article 3, 5, 8…</a:t>
            </a:r>
          </a:p>
          <a:p>
            <a:pPr algn="ctr"/>
            <a:r>
              <a:rPr lang="en-GB" sz="1600" dirty="0">
                <a:solidFill>
                  <a:schemeClr val="tx1"/>
                </a:solidFill>
                <a:latin typeface="Aptos" panose="020B0004020202020204" pitchFamily="34" charset="0"/>
              </a:rPr>
              <a:t>Safeguarding to be least intrusive</a:t>
            </a:r>
          </a:p>
        </p:txBody>
      </p:sp>
      <p:sp>
        <p:nvSpPr>
          <p:cNvPr id="4" name="Oval 3">
            <a:extLst>
              <a:ext uri="{FF2B5EF4-FFF2-40B4-BE49-F238E27FC236}">
                <a16:creationId xmlns:a16="http://schemas.microsoft.com/office/drawing/2014/main" id="{819ED814-331C-8CCD-B6CD-0F5E0D037743}"/>
              </a:ext>
            </a:extLst>
          </p:cNvPr>
          <p:cNvSpPr/>
          <p:nvPr/>
        </p:nvSpPr>
        <p:spPr>
          <a:xfrm>
            <a:off x="545803" y="1417320"/>
            <a:ext cx="2297757" cy="125464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ptos" panose="020B0004020202020204" pitchFamily="34" charset="0"/>
              </a:rPr>
              <a:t>Protect and empower who may lack capacity to make decision</a:t>
            </a:r>
          </a:p>
        </p:txBody>
      </p:sp>
      <p:sp>
        <p:nvSpPr>
          <p:cNvPr id="5" name="Oval 4">
            <a:extLst>
              <a:ext uri="{FF2B5EF4-FFF2-40B4-BE49-F238E27FC236}">
                <a16:creationId xmlns:a16="http://schemas.microsoft.com/office/drawing/2014/main" id="{86269359-DA60-2277-D17B-7A6EAEB653E1}"/>
              </a:ext>
            </a:extLst>
          </p:cNvPr>
          <p:cNvSpPr/>
          <p:nvPr/>
        </p:nvSpPr>
        <p:spPr>
          <a:xfrm>
            <a:off x="4530949" y="1278311"/>
            <a:ext cx="2133600" cy="125464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0B0C0C"/>
                </a:solidFill>
                <a:latin typeface="Aptos" panose="020B0004020202020204" pitchFamily="34" charset="0"/>
              </a:rPr>
              <a:t>C</a:t>
            </a:r>
            <a:r>
              <a:rPr lang="en-GB" sz="1600" i="0" dirty="0">
                <a:solidFill>
                  <a:srgbClr val="0B0C0C"/>
                </a:solidFill>
                <a:effectLst/>
                <a:latin typeface="Aptos" panose="020B0004020202020204" pitchFamily="34" charset="0"/>
              </a:rPr>
              <a:t>ontrols how personal information is Shared</a:t>
            </a:r>
            <a:endParaRPr lang="en-GB" sz="1600" dirty="0">
              <a:latin typeface="Aptos" panose="020B0004020202020204" pitchFamily="34" charset="0"/>
            </a:endParaRPr>
          </a:p>
        </p:txBody>
      </p:sp>
      <p:sp>
        <p:nvSpPr>
          <p:cNvPr id="6" name="Oval 5">
            <a:extLst>
              <a:ext uri="{FF2B5EF4-FFF2-40B4-BE49-F238E27FC236}">
                <a16:creationId xmlns:a16="http://schemas.microsoft.com/office/drawing/2014/main" id="{02807177-0519-29D7-0D91-BF9CA2C86A45}"/>
              </a:ext>
            </a:extLst>
          </p:cNvPr>
          <p:cNvSpPr/>
          <p:nvPr/>
        </p:nvSpPr>
        <p:spPr>
          <a:xfrm>
            <a:off x="6464596" y="4148179"/>
            <a:ext cx="2133600" cy="1254642"/>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ptos" panose="020B0004020202020204" pitchFamily="34" charset="0"/>
              </a:rPr>
              <a:t>A</a:t>
            </a:r>
            <a:r>
              <a:rPr lang="en-GB" sz="1600" b="0" i="0" dirty="0">
                <a:solidFill>
                  <a:schemeClr val="tx1"/>
                </a:solidFill>
                <a:effectLst/>
                <a:latin typeface="Aptos" panose="020B0004020202020204" pitchFamily="34" charset="0"/>
              </a:rPr>
              <a:t>nti-discrimination laws</a:t>
            </a:r>
            <a:endParaRPr lang="en-GB" sz="1600" dirty="0">
              <a:solidFill>
                <a:schemeClr val="tx1"/>
              </a:solidFill>
              <a:latin typeface="Aptos" panose="020B0004020202020204" pitchFamily="34" charset="0"/>
            </a:endParaRPr>
          </a:p>
        </p:txBody>
      </p:sp>
    </p:spTree>
    <p:extLst>
      <p:ext uri="{BB962C8B-B14F-4D97-AF65-F5344CB8AC3E}">
        <p14:creationId xmlns:p14="http://schemas.microsoft.com/office/powerpoint/2010/main" val="169567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72B1-D831-F315-DD7A-F3115FB4EFF2}"/>
              </a:ext>
            </a:extLst>
          </p:cNvPr>
          <p:cNvSpPr>
            <a:spLocks noGrp="1"/>
          </p:cNvSpPr>
          <p:nvPr>
            <p:ph type="title"/>
          </p:nvPr>
        </p:nvSpPr>
        <p:spPr>
          <a:xfrm>
            <a:off x="627907" y="734603"/>
            <a:ext cx="7888188" cy="659373"/>
          </a:xfrm>
        </p:spPr>
        <p:txBody>
          <a:bodyPr>
            <a:normAutofit fontScale="90000"/>
          </a:bodyPr>
          <a:lstStyle/>
          <a:p>
            <a:pPr algn="ctr"/>
            <a:r>
              <a:rPr lang="en-GB" sz="3200" dirty="0">
                <a:solidFill>
                  <a:schemeClr val="accent1"/>
                </a:solidFill>
                <a:latin typeface="Aptos Black" panose="020B0004020202020204" pitchFamily="34" charset="0"/>
              </a:rPr>
              <a:t>Mental Capacity Act 2005 &amp; Safeguarding </a:t>
            </a:r>
          </a:p>
        </p:txBody>
      </p:sp>
      <p:sp>
        <p:nvSpPr>
          <p:cNvPr id="3" name="Content Placeholder 2">
            <a:extLst>
              <a:ext uri="{FF2B5EF4-FFF2-40B4-BE49-F238E27FC236}">
                <a16:creationId xmlns:a16="http://schemas.microsoft.com/office/drawing/2014/main" id="{6382A8F1-347B-2BB5-CFC1-708D13AD8AA0}"/>
              </a:ext>
            </a:extLst>
          </p:cNvPr>
          <p:cNvSpPr>
            <a:spLocks noGrp="1"/>
          </p:cNvSpPr>
          <p:nvPr>
            <p:ph idx="1"/>
          </p:nvPr>
        </p:nvSpPr>
        <p:spPr>
          <a:xfrm>
            <a:off x="122664" y="1393976"/>
            <a:ext cx="9021336" cy="5542083"/>
          </a:xfrm>
        </p:spPr>
        <p:txBody>
          <a:bodyPr>
            <a:normAutofit/>
          </a:bodyPr>
          <a:lstStyle/>
          <a:p>
            <a:pPr lvl="0">
              <a:lnSpc>
                <a:spcPct val="110000"/>
              </a:lnSpc>
              <a:spcBef>
                <a:spcPts val="0"/>
              </a:spcBef>
              <a:buFont typeface="Courier New" panose="02070309020205020404" pitchFamily="49" charset="0"/>
              <a:buChar char="o"/>
              <a:tabLst>
                <a:tab pos="228600" algn="l"/>
              </a:tabLst>
            </a:pP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MCA 2005 </a:t>
            </a:r>
            <a:r>
              <a:rPr lang="en-GB" sz="20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&amp; New Draft Code of Practice </a:t>
            </a:r>
            <a:r>
              <a:rPr lang="en-GB" sz="1400" dirty="0">
                <a:latin typeface="Aptos" panose="020B0004020202020204" pitchFamily="34" charset="0"/>
                <a:hlinkClick r:id="rId3"/>
              </a:rPr>
              <a:t>Draft MCA Code of Practice: summary - GOV.UK</a:t>
            </a:r>
            <a:endPar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lvl="0">
              <a:lnSpc>
                <a:spcPct val="110000"/>
              </a:lnSpc>
              <a:spcBef>
                <a:spcPts val="0"/>
              </a:spcBef>
              <a:buFont typeface="Courier New" panose="02070309020205020404" pitchFamily="49" charset="0"/>
              <a:buChar char="o"/>
              <a:tabLst>
                <a:tab pos="228600" algn="l"/>
              </a:tabLst>
            </a:pPr>
            <a:r>
              <a:rPr lang="en-US"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Empower people to make their own safeguarding decisions and outcomes </a:t>
            </a:r>
            <a:endParaRPr lang="en-GB" sz="2000" dirty="0">
              <a:latin typeface="Aptos" panose="020B0004020202020204" pitchFamily="34" charset="0"/>
              <a:ea typeface="Times New Roman" panose="02020603050405020304" pitchFamily="18" charset="0"/>
            </a:endParaRPr>
          </a:p>
          <a:p>
            <a:pPr lvl="0">
              <a:lnSpc>
                <a:spcPct val="110000"/>
              </a:lnSpc>
              <a:spcBef>
                <a:spcPts val="0"/>
              </a:spcBef>
              <a:buFont typeface="Courier New" panose="02070309020205020404" pitchFamily="49" charset="0"/>
              <a:buChar char="o"/>
              <a:tabLst>
                <a:tab pos="228600" algn="l"/>
              </a:tabLst>
            </a:pPr>
            <a:r>
              <a:rPr lang="en-US"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Protect rights and interests of people who lack capacity.</a:t>
            </a:r>
            <a:endParaRPr lang="en-GB" sz="2000" dirty="0">
              <a:latin typeface="Aptos" panose="020B0004020202020204" pitchFamily="34" charset="0"/>
              <a:ea typeface="Times New Roman" panose="02020603050405020304" pitchFamily="18" charset="0"/>
            </a:endParaRPr>
          </a:p>
          <a:p>
            <a:pPr lvl="0">
              <a:lnSpc>
                <a:spcPct val="110000"/>
              </a:lnSpc>
              <a:spcBef>
                <a:spcPts val="0"/>
              </a:spcBef>
              <a:buFont typeface="Courier New" panose="02070309020205020404" pitchFamily="49" charset="0"/>
              <a:buChar char="o"/>
              <a:tabLst>
                <a:tab pos="228600" algn="l"/>
              </a:tabLst>
            </a:pPr>
            <a:r>
              <a:rPr lang="en-GB" sz="20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Section 1 </a:t>
            </a: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Mental Capacity Act, principles:</a:t>
            </a:r>
            <a:endParaRPr lang="en-GB" sz="2000" dirty="0">
              <a:effectLst/>
              <a:latin typeface="Aptos" panose="020B0004020202020204" pitchFamily="34" charset="0"/>
              <a:ea typeface="Times New Roman" panose="02020603050405020304" pitchFamily="18" charset="0"/>
            </a:endParaRPr>
          </a:p>
          <a:p>
            <a:pPr lvl="1">
              <a:lnSpc>
                <a:spcPct val="110000"/>
              </a:lnSpc>
              <a:spcBef>
                <a:spcPts val="0"/>
              </a:spcBef>
              <a:buFont typeface="Courier New" panose="02070309020205020404" pitchFamily="49" charset="0"/>
              <a:buChar char="o"/>
              <a:tabLst>
                <a:tab pos="685800" algn="l"/>
              </a:tabLst>
            </a:pP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Assumed to have capacity (unless </a:t>
            </a:r>
            <a:r>
              <a:rPr lang="en-GB" sz="20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reasonable grounds to doubt</a:t>
            </a: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GB" sz="2000" dirty="0">
              <a:effectLst/>
              <a:latin typeface="Aptos" panose="020B0004020202020204" pitchFamily="34" charset="0"/>
              <a:ea typeface="Times New Roman" panose="02020603050405020304" pitchFamily="18" charset="0"/>
              <a:cs typeface="Times New Roman" panose="02020603050405020304" pitchFamily="18" charset="0"/>
            </a:endParaRPr>
          </a:p>
          <a:p>
            <a:pPr lvl="1">
              <a:lnSpc>
                <a:spcPct val="110000"/>
              </a:lnSpc>
              <a:spcBef>
                <a:spcPts val="0"/>
              </a:spcBef>
              <a:buFont typeface="Courier New" panose="02070309020205020404" pitchFamily="49" charset="0"/>
              <a:buChar char="o"/>
              <a:tabLst>
                <a:tab pos="685800" algn="l"/>
              </a:tabLst>
            </a:pP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All practicable steps </a:t>
            </a:r>
            <a:endParaRPr lang="en-GB" sz="2000" dirty="0">
              <a:effectLst/>
              <a:latin typeface="Aptos" panose="020B0004020202020204" pitchFamily="34" charset="0"/>
              <a:ea typeface="Times New Roman" panose="02020603050405020304" pitchFamily="18" charset="0"/>
              <a:cs typeface="Times New Roman" panose="02020603050405020304" pitchFamily="18" charset="0"/>
            </a:endParaRPr>
          </a:p>
          <a:p>
            <a:pPr lvl="1">
              <a:lnSpc>
                <a:spcPct val="110000"/>
              </a:lnSpc>
              <a:spcBef>
                <a:spcPts val="0"/>
              </a:spcBef>
              <a:buFont typeface="Courier New" panose="02070309020205020404" pitchFamily="49" charset="0"/>
              <a:buChar char="o"/>
              <a:tabLst>
                <a:tab pos="685800" algn="l"/>
              </a:tabLst>
            </a:pP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Unwise decisions </a:t>
            </a:r>
            <a:endParaRPr lang="en-GB" sz="2000" dirty="0">
              <a:effectLst/>
              <a:latin typeface="Aptos" panose="020B0004020202020204" pitchFamily="34" charset="0"/>
              <a:ea typeface="Times New Roman" panose="02020603050405020304" pitchFamily="18" charset="0"/>
              <a:cs typeface="Times New Roman" panose="02020603050405020304" pitchFamily="18" charset="0"/>
            </a:endParaRPr>
          </a:p>
          <a:p>
            <a:pPr lvl="1">
              <a:lnSpc>
                <a:spcPct val="110000"/>
              </a:lnSpc>
              <a:spcBef>
                <a:spcPts val="0"/>
              </a:spcBef>
              <a:buFont typeface="Courier New" panose="02070309020205020404" pitchFamily="49" charset="0"/>
              <a:buChar char="o"/>
              <a:tabLst>
                <a:tab pos="685800" algn="l"/>
              </a:tabLst>
            </a:pP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Best interests </a:t>
            </a:r>
            <a:endParaRPr lang="en-GB" sz="2000" dirty="0">
              <a:effectLst/>
              <a:latin typeface="Aptos" panose="020B0004020202020204" pitchFamily="34" charset="0"/>
              <a:ea typeface="Times New Roman" panose="02020603050405020304" pitchFamily="18" charset="0"/>
              <a:cs typeface="Times New Roman" panose="02020603050405020304" pitchFamily="18" charset="0"/>
            </a:endParaRPr>
          </a:p>
          <a:p>
            <a:pPr lvl="1">
              <a:lnSpc>
                <a:spcPct val="110000"/>
              </a:lnSpc>
              <a:spcBef>
                <a:spcPts val="0"/>
              </a:spcBef>
              <a:buFont typeface="Courier New" panose="02070309020205020404" pitchFamily="49" charset="0"/>
              <a:buChar char="o"/>
              <a:tabLst>
                <a:tab pos="685800" algn="l"/>
              </a:tabLst>
            </a:pP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Least restrictive </a:t>
            </a:r>
            <a:endParaRPr lang="en-GB" sz="2000" dirty="0">
              <a:effectLst/>
              <a:latin typeface="Aptos" panose="020B0004020202020204" pitchFamily="34" charset="0"/>
              <a:ea typeface="Times New Roman" panose="02020603050405020304" pitchFamily="18" charset="0"/>
              <a:cs typeface="Times New Roman" panose="02020603050405020304" pitchFamily="18" charset="0"/>
            </a:endParaRPr>
          </a:p>
          <a:p>
            <a:pPr lvl="0">
              <a:lnSpc>
                <a:spcPct val="110000"/>
              </a:lnSpc>
              <a:spcBef>
                <a:spcPts val="0"/>
              </a:spcBef>
              <a:buFont typeface="Courier New" panose="02070309020205020404" pitchFamily="49" charset="0"/>
              <a:buChar char="o"/>
              <a:tabLst>
                <a:tab pos="228600" algn="l"/>
              </a:tabLst>
            </a:pP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The latter two principles apply if on the </a:t>
            </a:r>
            <a:r>
              <a:rPr lang="en-GB" sz="2000" b="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balance of probability </a:t>
            </a: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person lacks capacity to decision in hand, then Best Interests approaches are led by the </a:t>
            </a:r>
            <a:r>
              <a:rPr lang="en-GB" sz="2000" u="sng" kern="1200"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person’s expressed wishes</a:t>
            </a: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with due regard to </a:t>
            </a:r>
            <a:r>
              <a:rPr lang="en-GB" sz="2000" u="sng" kern="1200"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proportionately</a:t>
            </a:r>
            <a:r>
              <a:rPr lang="en-GB" sz="2000" u="sng"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n-GB" sz="20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and </a:t>
            </a:r>
            <a:r>
              <a:rPr lang="en-GB" sz="2000" u="sng" kern="1200"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least restrictive principles</a:t>
            </a:r>
            <a:r>
              <a:rPr lang="en-GB" sz="2000" kern="1200"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GB" sz="2000" dirty="0">
              <a:solidFill>
                <a:schemeClr val="accent1"/>
              </a:solidFill>
              <a:effectLst/>
              <a:latin typeface="Aptos" panose="020B0004020202020204" pitchFamily="34" charset="0"/>
              <a:ea typeface="Times New Roman" panose="02020603050405020304" pitchFamily="18" charset="0"/>
            </a:endParaRPr>
          </a:p>
          <a:p>
            <a:pPr marL="0" indent="0">
              <a:buNone/>
            </a:pPr>
            <a:endParaRPr lang="en-GB"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GB" sz="1800" dirty="0">
              <a:effectLst/>
              <a:latin typeface="Times New Roman" panose="02020603050405020304" pitchFamily="18" charset="0"/>
              <a:ea typeface="Times New Roman" panose="02020603050405020304" pitchFamily="18" charset="0"/>
            </a:endParaRPr>
          </a:p>
          <a:p>
            <a:pPr lvl="2">
              <a:buFont typeface="Courier New" panose="02070309020205020404" pitchFamily="49" charset="0"/>
              <a:buChar char="o"/>
            </a:pPr>
            <a:endParaRPr lang="en-GB" sz="2400" dirty="0">
              <a:latin typeface="+mn-lt"/>
            </a:endParaRPr>
          </a:p>
          <a:p>
            <a:pPr marL="914400" lvl="2" indent="0">
              <a:buNone/>
            </a:pPr>
            <a:endParaRPr lang="en-GB" dirty="0">
              <a:latin typeface="+mj-lt"/>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1800" noProof="0" dirty="0">
              <a:latin typeface="+mj-lt"/>
            </a:endParaRPr>
          </a:p>
          <a:p>
            <a:pPr lvl="2">
              <a:buFont typeface="Courier New" panose="02070309020205020404" pitchFamily="49" charset="0"/>
              <a:buChar char="o"/>
            </a:pPr>
            <a:endParaRPr lang="en-GB" sz="1800" dirty="0"/>
          </a:p>
          <a:p>
            <a:pPr lvl="2">
              <a:buFont typeface="Courier New" panose="02070309020205020404" pitchFamily="49" charset="0"/>
              <a:buChar char="o"/>
            </a:pPr>
            <a:endParaRPr lang="en-GB" sz="1800" dirty="0"/>
          </a:p>
        </p:txBody>
      </p:sp>
    </p:spTree>
    <p:extLst>
      <p:ext uri="{BB962C8B-B14F-4D97-AF65-F5344CB8AC3E}">
        <p14:creationId xmlns:p14="http://schemas.microsoft.com/office/powerpoint/2010/main" val="180915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72B1-D831-F315-DD7A-F3115FB4EFF2}"/>
              </a:ext>
            </a:extLst>
          </p:cNvPr>
          <p:cNvSpPr>
            <a:spLocks noGrp="1"/>
          </p:cNvSpPr>
          <p:nvPr>
            <p:ph type="title"/>
          </p:nvPr>
        </p:nvSpPr>
        <p:spPr>
          <a:xfrm>
            <a:off x="453735" y="656544"/>
            <a:ext cx="7888188" cy="659373"/>
          </a:xfrm>
        </p:spPr>
        <p:txBody>
          <a:bodyPr>
            <a:normAutofit fontScale="90000"/>
          </a:bodyPr>
          <a:lstStyle/>
          <a:p>
            <a:pPr algn="ctr"/>
            <a:r>
              <a:rPr lang="en-GB" sz="3200" dirty="0">
                <a:solidFill>
                  <a:schemeClr val="accent1"/>
                </a:solidFill>
                <a:latin typeface="Aptos Black" panose="020B0004020202020204" pitchFamily="34" charset="0"/>
              </a:rPr>
              <a:t>Mental Capacity Act 2005 &amp; Safeguarding </a:t>
            </a:r>
          </a:p>
        </p:txBody>
      </p:sp>
      <p:sp>
        <p:nvSpPr>
          <p:cNvPr id="3" name="Content Placeholder 2">
            <a:extLst>
              <a:ext uri="{FF2B5EF4-FFF2-40B4-BE49-F238E27FC236}">
                <a16:creationId xmlns:a16="http://schemas.microsoft.com/office/drawing/2014/main" id="{6382A8F1-347B-2BB5-CFC1-708D13AD8AA0}"/>
              </a:ext>
            </a:extLst>
          </p:cNvPr>
          <p:cNvSpPr>
            <a:spLocks noGrp="1"/>
          </p:cNvSpPr>
          <p:nvPr>
            <p:ph idx="1"/>
          </p:nvPr>
        </p:nvSpPr>
        <p:spPr>
          <a:xfrm>
            <a:off x="0" y="1315917"/>
            <a:ext cx="9403080" cy="5542083"/>
          </a:xfrm>
        </p:spPr>
        <p:txBody>
          <a:bodyPr>
            <a:normAutofit/>
          </a:bodyPr>
          <a:lstStyle/>
          <a:p>
            <a:pPr lvl="0">
              <a:lnSpc>
                <a:spcPct val="110000"/>
              </a:lnSpc>
              <a:spcBef>
                <a:spcPts val="0"/>
              </a:spcBef>
              <a:buFont typeface="Courier New" panose="02070309020205020404" pitchFamily="49" charset="0"/>
              <a:buChar char="o"/>
              <a:tabLst>
                <a:tab pos="228600" algn="l"/>
              </a:tabLst>
            </a:pPr>
            <a:r>
              <a:rPr lang="en-GB" sz="2200" b="1" kern="1200"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Three-stage test</a:t>
            </a:r>
            <a:r>
              <a:rPr lang="en-GB" sz="2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functional, diagnostic &amp; causative nexus</a:t>
            </a:r>
            <a:endParaRPr lang="en-GB" sz="2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pPr lvl="1">
              <a:lnSpc>
                <a:spcPct val="110000"/>
              </a:lnSpc>
              <a:spcBef>
                <a:spcPts val="0"/>
              </a:spcBef>
              <a:buFont typeface="Courier New" panose="02070309020205020404" pitchFamily="49" charset="0"/>
              <a:buChar char="o"/>
              <a:tabLst>
                <a:tab pos="228600" algn="l"/>
              </a:tabLst>
            </a:pPr>
            <a:r>
              <a:rPr lang="en-GB" sz="22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Functional</a:t>
            </a:r>
            <a:r>
              <a:rPr lang="en-GB" sz="2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 Understand, retain, w</a:t>
            </a:r>
            <a:r>
              <a:rPr lang="en-GB" sz="2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eight up and communicate </a:t>
            </a:r>
          </a:p>
          <a:p>
            <a:pPr lvl="1">
              <a:lnSpc>
                <a:spcPct val="110000"/>
              </a:lnSpc>
              <a:spcBef>
                <a:spcPts val="0"/>
              </a:spcBef>
              <a:buFont typeface="Courier New" panose="02070309020205020404" pitchFamily="49" charset="0"/>
              <a:buChar char="o"/>
              <a:tabLst>
                <a:tab pos="228600" algn="l"/>
              </a:tabLst>
            </a:pPr>
            <a:r>
              <a:rPr lang="en-GB" sz="2200" b="1"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Diagnostic</a:t>
            </a:r>
            <a:r>
              <a:rPr lang="en-GB" sz="2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 Impairment or disturbance of the mind or brain </a:t>
            </a:r>
          </a:p>
          <a:p>
            <a:pPr lvl="1">
              <a:lnSpc>
                <a:spcPct val="110000"/>
              </a:lnSpc>
              <a:spcBef>
                <a:spcPts val="0"/>
              </a:spcBef>
              <a:buFont typeface="Courier New" panose="02070309020205020404" pitchFamily="49" charset="0"/>
              <a:buChar char="o"/>
              <a:tabLst>
                <a:tab pos="228600" algn="l"/>
              </a:tabLst>
            </a:pPr>
            <a:r>
              <a:rPr lang="en-GB" sz="2200" b="1"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Causative nexus </a:t>
            </a:r>
            <a:r>
              <a:rPr lang="en-GB" sz="2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Is the functional related to the diagnostic </a:t>
            </a:r>
          </a:p>
          <a:p>
            <a:pPr marL="457200" lvl="1" indent="0">
              <a:lnSpc>
                <a:spcPct val="110000"/>
              </a:lnSpc>
              <a:spcBef>
                <a:spcPts val="0"/>
              </a:spcBef>
              <a:buNone/>
              <a:tabLst>
                <a:tab pos="228600" algn="l"/>
              </a:tabLst>
            </a:pPr>
            <a:endParaRPr lang="en-GB" sz="2200" dirty="0">
              <a:effectLst/>
              <a:latin typeface="Aptos" panose="020B0004020202020204" pitchFamily="34" charset="0"/>
              <a:ea typeface="Times New Roman" panose="02020603050405020304" pitchFamily="18" charset="0"/>
            </a:endParaRPr>
          </a:p>
          <a:p>
            <a:pPr lvl="0">
              <a:lnSpc>
                <a:spcPct val="110000"/>
              </a:lnSpc>
              <a:spcBef>
                <a:spcPts val="0"/>
              </a:spcBef>
              <a:buFont typeface="Courier New" panose="02070309020205020404" pitchFamily="49" charset="0"/>
              <a:buChar char="o"/>
              <a:tabLst>
                <a:tab pos="228600" algn="l"/>
              </a:tabLst>
            </a:pPr>
            <a:r>
              <a:rPr lang="en-GB" sz="2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Be clear and </a:t>
            </a:r>
            <a:r>
              <a:rPr lang="en-GB" sz="2200" b="1" kern="1200"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define what is the decision(s</a:t>
            </a:r>
            <a:r>
              <a:rPr lang="en-GB" sz="2200" kern="1200"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 </a:t>
            </a:r>
            <a:r>
              <a:rPr lang="en-GB" sz="2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 hand</a:t>
            </a:r>
            <a:endParaRPr lang="en-GB" sz="2200" dirty="0">
              <a:effectLst/>
              <a:latin typeface="Aptos" panose="020B0004020202020204" pitchFamily="34" charset="0"/>
              <a:ea typeface="Times New Roman" panose="02020603050405020304" pitchFamily="18" charset="0"/>
            </a:endParaRPr>
          </a:p>
          <a:p>
            <a:pPr lvl="0">
              <a:lnSpc>
                <a:spcPct val="110000"/>
              </a:lnSpc>
              <a:spcBef>
                <a:spcPts val="0"/>
              </a:spcBef>
              <a:buFont typeface="Courier New" panose="02070309020205020404" pitchFamily="49" charset="0"/>
              <a:buChar char="o"/>
              <a:tabLst>
                <a:tab pos="228600" algn="l"/>
              </a:tabLst>
            </a:pPr>
            <a:r>
              <a:rPr lang="en-GB" sz="2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Provide relevant, </a:t>
            </a:r>
            <a:r>
              <a:rPr lang="en-GB" sz="2200" b="1" kern="1200"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salient information</a:t>
            </a:r>
            <a:r>
              <a:rPr lang="en-GB" sz="2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include options (Nature, reason, consequences of decision)</a:t>
            </a:r>
            <a:endParaRPr lang="en-GB" sz="2200" dirty="0">
              <a:effectLst/>
              <a:latin typeface="Aptos" panose="020B0004020202020204" pitchFamily="34" charset="0"/>
              <a:ea typeface="Times New Roman" panose="02020603050405020304" pitchFamily="18" charset="0"/>
            </a:endParaRPr>
          </a:p>
          <a:p>
            <a:pPr lvl="0">
              <a:lnSpc>
                <a:spcPct val="110000"/>
              </a:lnSpc>
              <a:spcBef>
                <a:spcPts val="0"/>
              </a:spcBef>
              <a:buFont typeface="Courier New" panose="02070309020205020404" pitchFamily="49" charset="0"/>
              <a:buChar char="o"/>
              <a:tabLst>
                <a:tab pos="228600" algn="l"/>
              </a:tabLst>
            </a:pPr>
            <a:r>
              <a:rPr lang="en-GB" sz="2200" b="1" kern="1200" dirty="0">
                <a:solidFill>
                  <a:schemeClr val="accent1"/>
                </a:solidFill>
                <a:effectLst/>
                <a:latin typeface="Aptos" panose="020B0004020202020204" pitchFamily="34" charset="0"/>
                <a:ea typeface="Times New Roman" panose="02020603050405020304" pitchFamily="18" charset="0"/>
                <a:cs typeface="Times New Roman" panose="02020603050405020304" pitchFamily="18" charset="0"/>
              </a:rPr>
              <a:t>Avoid Protective Imperative </a:t>
            </a:r>
            <a:r>
              <a:rPr lang="en-GB" sz="2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Not making threshold for decision-making too high</a:t>
            </a:r>
          </a:p>
          <a:p>
            <a:pPr lvl="0">
              <a:lnSpc>
                <a:spcPct val="110000"/>
              </a:lnSpc>
              <a:spcBef>
                <a:spcPts val="0"/>
              </a:spcBef>
              <a:buFont typeface="Courier New" panose="02070309020205020404" pitchFamily="49" charset="0"/>
              <a:buChar char="o"/>
              <a:tabLst>
                <a:tab pos="228600" algn="l"/>
              </a:tabLst>
            </a:pPr>
            <a:r>
              <a:rPr lang="en-GB" sz="2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Conclusions are on </a:t>
            </a:r>
            <a:r>
              <a:rPr lang="en-GB" sz="2200" b="1" dirty="0">
                <a:solidFill>
                  <a:schemeClr val="accent1"/>
                </a:solidFill>
                <a:latin typeface="Aptos" panose="020B0004020202020204" pitchFamily="34" charset="0"/>
                <a:ea typeface="Times New Roman" panose="02020603050405020304" pitchFamily="18" charset="0"/>
                <a:cs typeface="Times New Roman" panose="02020603050405020304" pitchFamily="18" charset="0"/>
              </a:rPr>
              <a:t>balance of probability</a:t>
            </a:r>
            <a:r>
              <a:rPr lang="en-GB" sz="22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N</a:t>
            </a:r>
            <a:r>
              <a:rPr lang="en-GB" sz="2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ot making broad statements i.e. </a:t>
            </a:r>
            <a:r>
              <a:rPr lang="en-GB" sz="22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“has full capacity”  </a:t>
            </a:r>
            <a:r>
              <a:rPr lang="en-GB" sz="2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or “</a:t>
            </a:r>
            <a:r>
              <a:rPr lang="en-GB" sz="22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has fluctuating capacity</a:t>
            </a:r>
            <a:r>
              <a:rPr lang="en-GB" sz="22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endParaRPr lang="en-GB" sz="2200" i="1"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lvl="0">
              <a:lnSpc>
                <a:spcPct val="110000"/>
              </a:lnSpc>
              <a:spcBef>
                <a:spcPts val="0"/>
              </a:spcBef>
              <a:buFont typeface="Courier New" panose="02070309020205020404" pitchFamily="49" charset="0"/>
              <a:buChar char="o"/>
              <a:tabLst>
                <a:tab pos="228600" algn="l"/>
              </a:tabLst>
            </a:pPr>
            <a:endParaRPr lang="en-GB" sz="2200" dirty="0">
              <a:effectLst/>
              <a:latin typeface="Aptos" panose="020B0004020202020204" pitchFamily="34" charset="0"/>
              <a:ea typeface="Times New Roman" panose="02020603050405020304" pitchFamily="18" charset="0"/>
            </a:endParaRPr>
          </a:p>
          <a:p>
            <a:pPr>
              <a:buFont typeface="Wingdings" panose="05000000000000000000" pitchFamily="2" charset="2"/>
              <a:buChar char="Ø"/>
            </a:pPr>
            <a:endParaRPr lang="en-GB" sz="1800"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Ø"/>
            </a:pPr>
            <a:endParaRPr lang="en-GB" sz="1800" dirty="0">
              <a:effectLst/>
              <a:latin typeface="Times New Roman" panose="02020603050405020304" pitchFamily="18" charset="0"/>
              <a:ea typeface="Times New Roman" panose="02020603050405020304" pitchFamily="18" charset="0"/>
            </a:endParaRPr>
          </a:p>
          <a:p>
            <a:pPr lvl="2">
              <a:buFont typeface="Courier New" panose="02070309020205020404" pitchFamily="49" charset="0"/>
              <a:buChar char="o"/>
            </a:pPr>
            <a:endParaRPr lang="en-GB" sz="2400" dirty="0">
              <a:latin typeface="+mn-lt"/>
            </a:endParaRPr>
          </a:p>
          <a:p>
            <a:pPr marL="914400" lvl="2" indent="0">
              <a:buNone/>
            </a:pPr>
            <a:endParaRPr lang="en-GB" dirty="0">
              <a:latin typeface="+mj-lt"/>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1800" noProof="0" dirty="0">
              <a:latin typeface="+mj-lt"/>
            </a:endParaRPr>
          </a:p>
          <a:p>
            <a:pPr lvl="2">
              <a:buFont typeface="Courier New" panose="02070309020205020404" pitchFamily="49" charset="0"/>
              <a:buChar char="o"/>
            </a:pPr>
            <a:endParaRPr lang="en-GB" sz="1800" dirty="0"/>
          </a:p>
          <a:p>
            <a:pPr lvl="2">
              <a:buFont typeface="Courier New" panose="02070309020205020404" pitchFamily="49" charset="0"/>
              <a:buChar char="o"/>
            </a:pPr>
            <a:endParaRPr lang="en-GB" sz="1800" dirty="0"/>
          </a:p>
        </p:txBody>
      </p:sp>
    </p:spTree>
    <p:extLst>
      <p:ext uri="{BB962C8B-B14F-4D97-AF65-F5344CB8AC3E}">
        <p14:creationId xmlns:p14="http://schemas.microsoft.com/office/powerpoint/2010/main" val="222742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9030-D83B-1E37-29AA-1A8027759F2F}"/>
              </a:ext>
            </a:extLst>
          </p:cNvPr>
          <p:cNvSpPr>
            <a:spLocks noGrp="1"/>
          </p:cNvSpPr>
          <p:nvPr>
            <p:ph type="title"/>
          </p:nvPr>
        </p:nvSpPr>
        <p:spPr>
          <a:xfrm>
            <a:off x="627907" y="752868"/>
            <a:ext cx="7888188" cy="420840"/>
          </a:xfrm>
        </p:spPr>
        <p:txBody>
          <a:bodyPr>
            <a:normAutofit fontScale="90000"/>
          </a:bodyPr>
          <a:lstStyle/>
          <a:p>
            <a:pPr algn="ctr"/>
            <a:r>
              <a:rPr lang="en-GB" sz="3200" dirty="0">
                <a:solidFill>
                  <a:schemeClr val="accent1"/>
                </a:solidFill>
                <a:latin typeface="Aptos Black" panose="020B0004020202020204" pitchFamily="34" charset="0"/>
              </a:rPr>
              <a:t>Mental Capacity Act 2005 &amp; Safeguarding </a:t>
            </a:r>
          </a:p>
        </p:txBody>
      </p:sp>
      <p:sp>
        <p:nvSpPr>
          <p:cNvPr id="3" name="Content Placeholder 2">
            <a:extLst>
              <a:ext uri="{FF2B5EF4-FFF2-40B4-BE49-F238E27FC236}">
                <a16:creationId xmlns:a16="http://schemas.microsoft.com/office/drawing/2014/main" id="{68B25855-EACE-059B-FCD2-F315A0E42CB3}"/>
              </a:ext>
            </a:extLst>
          </p:cNvPr>
          <p:cNvSpPr>
            <a:spLocks noGrp="1"/>
          </p:cNvSpPr>
          <p:nvPr>
            <p:ph idx="1"/>
          </p:nvPr>
        </p:nvSpPr>
        <p:spPr>
          <a:xfrm>
            <a:off x="-89339" y="1159747"/>
            <a:ext cx="9322676" cy="4931424"/>
          </a:xfrm>
        </p:spPr>
        <p:txBody>
          <a:bodyPr>
            <a:normAutofit/>
          </a:bodyPr>
          <a:lstStyle/>
          <a:p>
            <a:pPr>
              <a:spcBef>
                <a:spcPts val="0"/>
              </a:spcBef>
              <a:buFont typeface="Courier New" panose="02070309020205020404" pitchFamily="49" charset="0"/>
              <a:buChar char="o"/>
            </a:pPr>
            <a:r>
              <a:rPr lang="en-GB" sz="2000" b="1" dirty="0">
                <a:solidFill>
                  <a:schemeClr val="accent1"/>
                </a:solidFill>
                <a:latin typeface="Aptos" panose="020B0004020202020204" pitchFamily="34" charset="0"/>
              </a:rPr>
              <a:t>Challenges</a:t>
            </a:r>
            <a:r>
              <a:rPr lang="en-GB" sz="2000" dirty="0">
                <a:latin typeface="Aptos" panose="020B0004020202020204" pitchFamily="34" charset="0"/>
              </a:rPr>
              <a:t> when assessing capacity; </a:t>
            </a:r>
          </a:p>
          <a:p>
            <a:pPr lvl="1">
              <a:spcBef>
                <a:spcPts val="0"/>
              </a:spcBef>
              <a:buFont typeface="Arial" panose="020B0604020202020204" pitchFamily="34" charset="0"/>
              <a:buChar char="•"/>
            </a:pPr>
            <a:r>
              <a:rPr lang="en-GB" sz="2000" dirty="0">
                <a:latin typeface="Aptos" panose="020B0004020202020204" pitchFamily="34" charset="0"/>
              </a:rPr>
              <a:t>Alcohol use impairing decision-making abilities</a:t>
            </a:r>
          </a:p>
          <a:p>
            <a:pPr lvl="1">
              <a:spcBef>
                <a:spcPts val="0"/>
              </a:spcBef>
              <a:buFont typeface="Arial" panose="020B0604020202020204" pitchFamily="34" charset="0"/>
              <a:buChar char="•"/>
            </a:pPr>
            <a:r>
              <a:rPr lang="en-GB" sz="2000" dirty="0">
                <a:latin typeface="Aptos" panose="020B0004020202020204" pitchFamily="34" charset="0"/>
              </a:rPr>
              <a:t>Executive functioning (mismatch, words &amp; actions), </a:t>
            </a:r>
          </a:p>
          <a:p>
            <a:pPr lvl="1">
              <a:spcBef>
                <a:spcPts val="0"/>
              </a:spcBef>
              <a:buFont typeface="Arial" panose="020B0604020202020204" pitchFamily="34" charset="0"/>
              <a:buChar char="•"/>
            </a:pPr>
            <a:r>
              <a:rPr lang="en-GB" sz="2000" dirty="0">
                <a:latin typeface="Aptos" panose="020B0004020202020204" pitchFamily="34" charset="0"/>
              </a:rPr>
              <a:t>Disagreements between professionals over capacity</a:t>
            </a:r>
          </a:p>
          <a:p>
            <a:pPr lvl="1">
              <a:spcBef>
                <a:spcPts val="0"/>
              </a:spcBef>
              <a:buFont typeface="Arial" panose="020B0604020202020204" pitchFamily="34" charset="0"/>
              <a:buChar char="•"/>
            </a:pPr>
            <a:r>
              <a:rPr lang="en-GB" sz="2000" dirty="0">
                <a:latin typeface="Aptos" panose="020B0004020202020204" pitchFamily="34" charset="0"/>
              </a:rPr>
              <a:t>Self-Neglect, perceived as unwise decisions?</a:t>
            </a:r>
          </a:p>
          <a:p>
            <a:pPr lvl="1">
              <a:spcBef>
                <a:spcPts val="0"/>
              </a:spcBef>
              <a:buFont typeface="Arial" panose="020B0604020202020204" pitchFamily="34" charset="0"/>
              <a:buChar char="•"/>
            </a:pPr>
            <a:r>
              <a:rPr lang="en-GB" sz="2000" dirty="0">
                <a:latin typeface="Aptos" panose="020B0004020202020204" pitchFamily="34" charset="0"/>
              </a:rPr>
              <a:t>Making decisions placing self at great risk </a:t>
            </a:r>
          </a:p>
          <a:p>
            <a:pPr lvl="1">
              <a:spcBef>
                <a:spcPts val="0"/>
              </a:spcBef>
              <a:buFont typeface="Arial" panose="020B0604020202020204" pitchFamily="34" charset="0"/>
              <a:buChar char="•"/>
            </a:pPr>
            <a:r>
              <a:rPr lang="en-GB" sz="2000" dirty="0">
                <a:latin typeface="Aptos" panose="020B0004020202020204" pitchFamily="34" charset="0"/>
              </a:rPr>
              <a:t>Understanding the impacts of trauma</a:t>
            </a:r>
          </a:p>
          <a:p>
            <a:pPr lvl="1">
              <a:spcBef>
                <a:spcPts val="0"/>
              </a:spcBef>
              <a:buFont typeface="Courier New" panose="02070309020205020404" pitchFamily="49" charset="0"/>
              <a:buChar char="o"/>
            </a:pPr>
            <a:endParaRPr lang="en-GB" sz="2000" dirty="0">
              <a:latin typeface="Aptos" panose="020B0004020202020204" pitchFamily="34" charset="0"/>
            </a:endParaRPr>
          </a:p>
          <a:p>
            <a:pPr>
              <a:spcBef>
                <a:spcPts val="0"/>
              </a:spcBef>
              <a:buFont typeface="Courier New" panose="02070309020205020404" pitchFamily="49" charset="0"/>
              <a:buChar char="o"/>
            </a:pPr>
            <a:r>
              <a:rPr lang="en-GB" sz="2000" b="1" dirty="0">
                <a:solidFill>
                  <a:schemeClr val="accent1"/>
                </a:solidFill>
                <a:latin typeface="Aptos" panose="020B0004020202020204" pitchFamily="34" charset="0"/>
              </a:rPr>
              <a:t>Control, coercion &amp; undue influence </a:t>
            </a:r>
            <a:r>
              <a:rPr lang="en-GB" sz="2000" dirty="0">
                <a:latin typeface="Aptos" panose="020B0004020202020204" pitchFamily="34" charset="0"/>
              </a:rPr>
              <a:t>(</a:t>
            </a:r>
            <a:r>
              <a:rPr lang="en-GB" sz="2000" u="sng" dirty="0">
                <a:latin typeface="Aptos" panose="020B0004020202020204" pitchFamily="34" charset="0"/>
              </a:rPr>
              <a:t>DL v A Local Authority &amp; </a:t>
            </a:r>
            <a:r>
              <a:rPr lang="en-GB" sz="2000" u="sng" dirty="0" err="1">
                <a:latin typeface="Aptos" panose="020B0004020202020204" pitchFamily="34" charset="0"/>
              </a:rPr>
              <a:t>Ors</a:t>
            </a:r>
            <a:r>
              <a:rPr lang="en-GB" sz="2000" u="sng" dirty="0">
                <a:latin typeface="Aptos" panose="020B0004020202020204" pitchFamily="34" charset="0"/>
              </a:rPr>
              <a:t> (2012</a:t>
            </a:r>
            <a:r>
              <a:rPr lang="en-GB" sz="2000" dirty="0">
                <a:latin typeface="Aptos" panose="020B0004020202020204" pitchFamily="34" charset="0"/>
              </a:rPr>
              <a:t>))</a:t>
            </a:r>
          </a:p>
          <a:p>
            <a:pPr>
              <a:spcBef>
                <a:spcPts val="0"/>
              </a:spcBef>
              <a:buFont typeface="Courier New" panose="02070309020205020404" pitchFamily="49" charset="0"/>
              <a:buChar char="o"/>
            </a:pPr>
            <a:endParaRPr lang="en-GB" sz="2000" dirty="0">
              <a:latin typeface="Aptos" panose="020B0004020202020204" pitchFamily="34" charset="0"/>
            </a:endParaRPr>
          </a:p>
          <a:p>
            <a:pPr>
              <a:spcBef>
                <a:spcPts val="0"/>
              </a:spcBef>
              <a:buFont typeface="Courier New" panose="02070309020205020404" pitchFamily="49" charset="0"/>
              <a:buChar char="o"/>
            </a:pPr>
            <a:r>
              <a:rPr lang="en-GB" sz="2000" dirty="0">
                <a:latin typeface="Aptos" panose="020B0004020202020204" pitchFamily="34" charset="0"/>
              </a:rPr>
              <a:t>Criminal offence of </a:t>
            </a:r>
            <a:r>
              <a:rPr lang="en-GB" sz="2000" b="1" dirty="0">
                <a:solidFill>
                  <a:schemeClr val="accent1"/>
                </a:solidFill>
                <a:latin typeface="Aptos" panose="020B0004020202020204" pitchFamily="34" charset="0"/>
              </a:rPr>
              <a:t>ill-treatment/wilful neglect </a:t>
            </a:r>
            <a:r>
              <a:rPr lang="en-GB" sz="2000" dirty="0">
                <a:latin typeface="Aptos" panose="020B0004020202020204" pitchFamily="34" charset="0"/>
              </a:rPr>
              <a:t>of adults who lack capacity (</a:t>
            </a:r>
            <a:r>
              <a:rPr lang="en-GB" sz="2000" u="sng" dirty="0">
                <a:latin typeface="Aptos" panose="020B0004020202020204" pitchFamily="34" charset="0"/>
              </a:rPr>
              <a:t>S44</a:t>
            </a:r>
            <a:r>
              <a:rPr lang="en-GB" sz="2000" dirty="0">
                <a:latin typeface="Aptos" panose="020B0004020202020204" pitchFamily="34" charset="0"/>
              </a:rPr>
              <a:t>)</a:t>
            </a:r>
          </a:p>
          <a:p>
            <a:pPr>
              <a:spcBef>
                <a:spcPts val="0"/>
              </a:spcBef>
              <a:buFont typeface="Courier New" panose="02070309020205020404" pitchFamily="49" charset="0"/>
              <a:buChar char="o"/>
            </a:pPr>
            <a:endParaRPr lang="en-GB" sz="2000" dirty="0">
              <a:latin typeface="Aptos" panose="020B0004020202020204" pitchFamily="34" charset="0"/>
            </a:endParaRPr>
          </a:p>
          <a:p>
            <a:pPr>
              <a:spcBef>
                <a:spcPts val="0"/>
              </a:spcBef>
              <a:buFont typeface="Courier New" panose="02070309020205020404" pitchFamily="49" charset="0"/>
              <a:buChar char="o"/>
            </a:pPr>
            <a:r>
              <a:rPr lang="en-GB" sz="2000" dirty="0">
                <a:latin typeface="Aptos" panose="020B0004020202020204" pitchFamily="34" charset="0"/>
              </a:rPr>
              <a:t>The </a:t>
            </a:r>
            <a:r>
              <a:rPr lang="en-GB" sz="2000" b="1" dirty="0">
                <a:solidFill>
                  <a:schemeClr val="accent1"/>
                </a:solidFill>
                <a:latin typeface="Aptos" panose="020B0004020202020204" pitchFamily="34" charset="0"/>
              </a:rPr>
              <a:t>Office of Public Guardian (OPG) </a:t>
            </a:r>
            <a:r>
              <a:rPr lang="en-GB" sz="2000" dirty="0">
                <a:latin typeface="Aptos" panose="020B0004020202020204" pitchFamily="34" charset="0"/>
              </a:rPr>
              <a:t>investigate concerns about EPA, LPA or Court of Protection appointed Deputies.</a:t>
            </a:r>
          </a:p>
          <a:p>
            <a:pPr>
              <a:spcBef>
                <a:spcPts val="0"/>
              </a:spcBef>
              <a:buFont typeface="Courier New" panose="02070309020205020404" pitchFamily="49" charset="0"/>
              <a:buChar char="o"/>
            </a:pPr>
            <a:endParaRPr lang="en-GB" sz="2000" dirty="0">
              <a:latin typeface="Aptos" panose="020B0004020202020204" pitchFamily="34" charset="0"/>
            </a:endParaRPr>
          </a:p>
          <a:p>
            <a:pPr>
              <a:spcBef>
                <a:spcPts val="0"/>
              </a:spcBef>
              <a:buFont typeface="Courier New" panose="02070309020205020404" pitchFamily="49" charset="0"/>
              <a:buChar char="o"/>
            </a:pPr>
            <a:r>
              <a:rPr lang="en-GB" sz="2000" dirty="0">
                <a:latin typeface="Aptos" panose="020B0004020202020204" pitchFamily="34" charset="0"/>
              </a:rPr>
              <a:t>Safeguarding cannot override an MCA process</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GB" sz="1700" b="0" i="0" u="none" strike="noStrike" kern="1200" cap="none" spc="0" normalizeH="0" baseline="0" noProof="0" dirty="0">
              <a:ln>
                <a:noFill/>
              </a:ln>
              <a:solidFill>
                <a:prstClr val="black"/>
              </a:solidFill>
              <a:effectLst/>
              <a:uLnTx/>
              <a:uFillTx/>
              <a:latin typeface="Calibri"/>
              <a:ea typeface="+mn-ea"/>
              <a:cs typeface="+mn-cs"/>
            </a:endParaRPr>
          </a:p>
          <a:p>
            <a:endParaRPr lang="en-GB" dirty="0"/>
          </a:p>
        </p:txBody>
      </p:sp>
      <p:sp>
        <p:nvSpPr>
          <p:cNvPr id="4" name="Rectangle 3">
            <a:extLst>
              <a:ext uri="{FF2B5EF4-FFF2-40B4-BE49-F238E27FC236}">
                <a16:creationId xmlns:a16="http://schemas.microsoft.com/office/drawing/2014/main" id="{8BB1644D-CDCB-30C6-24C1-6CA72FAE86C0}"/>
              </a:ext>
            </a:extLst>
          </p:cNvPr>
          <p:cNvSpPr/>
          <p:nvPr/>
        </p:nvSpPr>
        <p:spPr>
          <a:xfrm>
            <a:off x="0" y="5902036"/>
            <a:ext cx="9143999" cy="9559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Aptos" panose="020B0004020202020204" pitchFamily="34" charset="0"/>
              </a:rPr>
              <a:t>If someone is declining safeguarding support and has capacity to make decisions that are placing them at risk of abuse and neglect, the responsibilities and duties of local authority ourselves or partner agencies does not necessarily end….</a:t>
            </a:r>
          </a:p>
        </p:txBody>
      </p:sp>
      <p:pic>
        <p:nvPicPr>
          <p:cNvPr id="5" name="Picture 4">
            <a:extLst>
              <a:ext uri="{FF2B5EF4-FFF2-40B4-BE49-F238E27FC236}">
                <a16:creationId xmlns:a16="http://schemas.microsoft.com/office/drawing/2014/main" id="{F577E693-6ACE-F61E-7F00-C7D44DF19833}"/>
              </a:ext>
            </a:extLst>
          </p:cNvPr>
          <p:cNvPicPr>
            <a:picLocks noChangeAspect="1"/>
          </p:cNvPicPr>
          <p:nvPr/>
        </p:nvPicPr>
        <p:blipFill>
          <a:blip r:embed="rId3"/>
          <a:stretch>
            <a:fillRect/>
          </a:stretch>
        </p:blipFill>
        <p:spPr>
          <a:xfrm>
            <a:off x="6590630" y="1415143"/>
            <a:ext cx="1925465" cy="1600200"/>
          </a:xfrm>
          <a:prstGeom prst="rect">
            <a:avLst/>
          </a:prstGeom>
        </p:spPr>
      </p:pic>
    </p:spTree>
    <p:extLst>
      <p:ext uri="{BB962C8B-B14F-4D97-AF65-F5344CB8AC3E}">
        <p14:creationId xmlns:p14="http://schemas.microsoft.com/office/powerpoint/2010/main" val="389911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A594-03A8-AE73-7961-8E37BC15649C}"/>
              </a:ext>
            </a:extLst>
          </p:cNvPr>
          <p:cNvSpPr>
            <a:spLocks noGrp="1"/>
          </p:cNvSpPr>
          <p:nvPr>
            <p:ph type="title"/>
          </p:nvPr>
        </p:nvSpPr>
        <p:spPr>
          <a:xfrm>
            <a:off x="627907" y="752867"/>
            <a:ext cx="7888188" cy="415533"/>
          </a:xfrm>
        </p:spPr>
        <p:txBody>
          <a:bodyPr>
            <a:normAutofit fontScale="90000"/>
          </a:bodyPr>
          <a:lstStyle/>
          <a:p>
            <a:pPr algn="ctr"/>
            <a:r>
              <a:rPr lang="en-GB" sz="3200" dirty="0">
                <a:solidFill>
                  <a:schemeClr val="accent1"/>
                </a:solidFill>
                <a:latin typeface="Aptos Black" panose="020B0004020202020204" pitchFamily="34" charset="0"/>
              </a:rPr>
              <a:t>Other key legislation could include</a:t>
            </a:r>
          </a:p>
        </p:txBody>
      </p:sp>
      <p:sp>
        <p:nvSpPr>
          <p:cNvPr id="3" name="Content Placeholder 2">
            <a:extLst>
              <a:ext uri="{FF2B5EF4-FFF2-40B4-BE49-F238E27FC236}">
                <a16:creationId xmlns:a16="http://schemas.microsoft.com/office/drawing/2014/main" id="{D9D48ADD-1E87-BA24-C646-2AA30A5FD433}"/>
              </a:ext>
            </a:extLst>
          </p:cNvPr>
          <p:cNvSpPr>
            <a:spLocks noGrp="1"/>
          </p:cNvSpPr>
          <p:nvPr>
            <p:ph idx="1"/>
          </p:nvPr>
        </p:nvSpPr>
        <p:spPr>
          <a:xfrm>
            <a:off x="627907" y="1473958"/>
            <a:ext cx="7888188" cy="4428078"/>
          </a:xfrm>
        </p:spPr>
        <p:txBody>
          <a:bodyPr>
            <a:normAutofit lnSpcReduction="10000"/>
          </a:bodyPr>
          <a:lstStyle/>
          <a:p>
            <a:r>
              <a:rPr lang="en-GB" sz="2400" b="1" dirty="0">
                <a:latin typeface="Aptos" panose="020B0004020202020204" pitchFamily="34" charset="0"/>
              </a:rPr>
              <a:t>Mental Health Act 1983 amended 2007 – Now 2025</a:t>
            </a:r>
          </a:p>
          <a:p>
            <a:r>
              <a:rPr lang="en-GB" sz="2400" b="1" dirty="0">
                <a:latin typeface="Aptos" panose="020B0004020202020204" pitchFamily="34" charset="0"/>
              </a:rPr>
              <a:t>Serious Crime Act 2015 </a:t>
            </a:r>
          </a:p>
          <a:p>
            <a:r>
              <a:rPr lang="en-GB" sz="2400" b="1" i="0" dirty="0">
                <a:effectLst/>
                <a:latin typeface="Aptos" panose="020B0004020202020204" pitchFamily="34" charset="0"/>
              </a:rPr>
              <a:t>Safeguarding Vulnerable Groups Act </a:t>
            </a:r>
            <a:r>
              <a:rPr lang="en-GB" sz="2400" b="1" dirty="0">
                <a:latin typeface="Aptos" panose="020B0004020202020204" pitchFamily="34" charset="0"/>
              </a:rPr>
              <a:t>2006</a:t>
            </a:r>
          </a:p>
          <a:p>
            <a:r>
              <a:rPr lang="en-GB" sz="2400" b="1" dirty="0">
                <a:latin typeface="Aptos" panose="020B0004020202020204" pitchFamily="34" charset="0"/>
              </a:rPr>
              <a:t>Sexual Offences Act 2003</a:t>
            </a:r>
          </a:p>
          <a:p>
            <a:r>
              <a:rPr lang="en-GB" sz="2400" b="1" dirty="0">
                <a:latin typeface="Aptos" panose="020B0004020202020204" pitchFamily="34" charset="0"/>
              </a:rPr>
              <a:t>Domestic Abuse Act 2021</a:t>
            </a:r>
            <a:endParaRPr lang="en-GB" sz="2400" dirty="0">
              <a:latin typeface="Aptos" panose="020B0004020202020204" pitchFamily="34" charset="0"/>
            </a:endParaRPr>
          </a:p>
          <a:p>
            <a:r>
              <a:rPr lang="en-GB" sz="2400" b="1" dirty="0">
                <a:latin typeface="Aptos" panose="020B0004020202020204" pitchFamily="34" charset="0"/>
              </a:rPr>
              <a:t>Youth Justice and Criminal Evidence Act 1999</a:t>
            </a:r>
          </a:p>
          <a:p>
            <a:r>
              <a:rPr lang="en-GB" sz="2400" b="1" dirty="0">
                <a:latin typeface="Aptos" panose="020B0004020202020204" pitchFamily="34" charset="0"/>
              </a:rPr>
              <a:t>Public Health Act (1984)</a:t>
            </a:r>
          </a:p>
          <a:p>
            <a:r>
              <a:rPr lang="en-GB" sz="2400" dirty="0">
                <a:latin typeface="Aptos" panose="020B0004020202020204" pitchFamily="34" charset="0"/>
              </a:rPr>
              <a:t>Cross over with </a:t>
            </a:r>
            <a:r>
              <a:rPr lang="en-GB" sz="2400" b="1" dirty="0">
                <a:latin typeface="Aptos" panose="020B0004020202020204" pitchFamily="34" charset="0"/>
              </a:rPr>
              <a:t>the Children Act 1989 (Think Family)</a:t>
            </a:r>
          </a:p>
          <a:p>
            <a:r>
              <a:rPr lang="en-GB" sz="2400" b="1" dirty="0">
                <a:latin typeface="Aptos" panose="020B0004020202020204" pitchFamily="34" charset="0"/>
              </a:rPr>
              <a:t>Immigration law &amp; No Recourse to Public Funds </a:t>
            </a:r>
          </a:p>
          <a:p>
            <a:r>
              <a:rPr lang="en-GB" sz="2400" b="1" dirty="0">
                <a:latin typeface="Aptos" panose="020B0004020202020204" pitchFamily="34" charset="0"/>
              </a:rPr>
              <a:t>Clare’s Law </a:t>
            </a:r>
            <a:r>
              <a:rPr lang="en-GB" sz="1200" dirty="0">
                <a:latin typeface="Aptos" panose="020B0004020202020204" pitchFamily="34" charset="0"/>
                <a:hlinkClick r:id="rId3"/>
              </a:rPr>
              <a:t>Request information under Clare's Law: Make a Domestic Violence Disclosure Scheme (DVDS) application | Metropolitan Police</a:t>
            </a:r>
            <a:endParaRPr lang="en-GB" sz="1200" dirty="0">
              <a:latin typeface="Aptos" panose="020B0004020202020204" pitchFamily="34" charset="0"/>
            </a:endParaRPr>
          </a:p>
          <a:p>
            <a:endParaRPr lang="en-GB" sz="1200" dirty="0">
              <a:latin typeface="Aptos" panose="020B0004020202020204" pitchFamily="34" charset="0"/>
            </a:endParaRPr>
          </a:p>
          <a:p>
            <a:endParaRPr lang="en-GB" sz="1800" dirty="0">
              <a:latin typeface="+mn-lt"/>
            </a:endParaRPr>
          </a:p>
          <a:p>
            <a:endParaRPr lang="en-GB" sz="1800" dirty="0">
              <a:latin typeface="+mn-lt"/>
            </a:endParaRPr>
          </a:p>
        </p:txBody>
      </p:sp>
    </p:spTree>
    <p:extLst>
      <p:ext uri="{BB962C8B-B14F-4D97-AF65-F5344CB8AC3E}">
        <p14:creationId xmlns:p14="http://schemas.microsoft.com/office/powerpoint/2010/main" val="351466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758E-5360-F593-CAA5-7B4E4F3F6A9D}"/>
              </a:ext>
            </a:extLst>
          </p:cNvPr>
          <p:cNvSpPr>
            <a:spLocks noGrp="1"/>
          </p:cNvSpPr>
          <p:nvPr>
            <p:ph type="title"/>
          </p:nvPr>
        </p:nvSpPr>
        <p:spPr>
          <a:xfrm>
            <a:off x="627907" y="752867"/>
            <a:ext cx="7888188" cy="771133"/>
          </a:xfrm>
        </p:spPr>
        <p:txBody>
          <a:bodyPr>
            <a:normAutofit/>
          </a:bodyPr>
          <a:lstStyle/>
          <a:p>
            <a:pPr algn="ctr"/>
            <a:r>
              <a:rPr lang="en-GB" sz="4000" dirty="0">
                <a:solidFill>
                  <a:schemeClr val="accent1"/>
                </a:solidFill>
                <a:latin typeface="Aptos Black" panose="020B0004020202020204" pitchFamily="34" charset="0"/>
              </a:rPr>
              <a:t>Criminal Offences</a:t>
            </a:r>
          </a:p>
        </p:txBody>
      </p:sp>
      <p:sp>
        <p:nvSpPr>
          <p:cNvPr id="3" name="Content Placeholder 2">
            <a:extLst>
              <a:ext uri="{FF2B5EF4-FFF2-40B4-BE49-F238E27FC236}">
                <a16:creationId xmlns:a16="http://schemas.microsoft.com/office/drawing/2014/main" id="{EF28983E-41BE-B597-23B1-A15C524DA63F}"/>
              </a:ext>
            </a:extLst>
          </p:cNvPr>
          <p:cNvSpPr>
            <a:spLocks noGrp="1"/>
          </p:cNvSpPr>
          <p:nvPr>
            <p:ph idx="1"/>
          </p:nvPr>
        </p:nvSpPr>
        <p:spPr>
          <a:xfrm>
            <a:off x="0" y="1524000"/>
            <a:ext cx="9144000" cy="4165599"/>
          </a:xfrm>
        </p:spPr>
        <p:txBody>
          <a:bodyPr>
            <a:normAutofit/>
          </a:bodyPr>
          <a:lstStyle/>
          <a:p>
            <a:r>
              <a:rPr lang="en-GB" sz="2000" b="1" dirty="0">
                <a:latin typeface="Aptos" panose="020B0004020202020204" pitchFamily="34" charset="0"/>
              </a:rPr>
              <a:t>Stat guide 14.83 </a:t>
            </a:r>
            <a:r>
              <a:rPr lang="en-GB" sz="2000" dirty="0">
                <a:latin typeface="Aptos" panose="020B0004020202020204" pitchFamily="34" charset="0"/>
              </a:rPr>
              <a:t>Everyone is entitled to protection of the law &amp; access to justice</a:t>
            </a:r>
          </a:p>
          <a:p>
            <a:r>
              <a:rPr lang="en-GB" sz="2000" dirty="0">
                <a:solidFill>
                  <a:schemeClr val="accent1"/>
                </a:solidFill>
                <a:latin typeface="Aptos" panose="020B0004020202020204" pitchFamily="34" charset="0"/>
              </a:rPr>
              <a:t>P</a:t>
            </a:r>
            <a:r>
              <a:rPr lang="en-GB" sz="2000" b="0" i="0" dirty="0">
                <a:solidFill>
                  <a:schemeClr val="accent1"/>
                </a:solidFill>
                <a:effectLst/>
                <a:latin typeface="Aptos" panose="020B0004020202020204" pitchFamily="34" charset="0"/>
              </a:rPr>
              <a:t>hysical</a:t>
            </a:r>
            <a:r>
              <a:rPr lang="en-GB" sz="2000" b="0" i="0" dirty="0">
                <a:solidFill>
                  <a:srgbClr val="0B0C0C"/>
                </a:solidFill>
                <a:effectLst/>
                <a:latin typeface="Aptos" panose="020B0004020202020204" pitchFamily="34" charset="0"/>
              </a:rPr>
              <a:t> or </a:t>
            </a:r>
            <a:r>
              <a:rPr lang="en-GB" sz="2000" b="0" i="0" dirty="0">
                <a:solidFill>
                  <a:schemeClr val="accent1"/>
                </a:solidFill>
                <a:effectLst/>
                <a:latin typeface="Aptos" panose="020B0004020202020204" pitchFamily="34" charset="0"/>
              </a:rPr>
              <a:t>sexual assault </a:t>
            </a:r>
            <a:r>
              <a:rPr lang="en-GB" sz="2000" b="0" i="0" dirty="0">
                <a:solidFill>
                  <a:srgbClr val="0B0C0C"/>
                </a:solidFill>
                <a:effectLst/>
                <a:latin typeface="Aptos" panose="020B0004020202020204" pitchFamily="34" charset="0"/>
              </a:rPr>
              <a:t>or </a:t>
            </a:r>
            <a:r>
              <a:rPr lang="en-GB" sz="2000" b="0" i="0" dirty="0">
                <a:solidFill>
                  <a:schemeClr val="accent1"/>
                </a:solidFill>
                <a:effectLst/>
                <a:latin typeface="Aptos" panose="020B0004020202020204" pitchFamily="34" charset="0"/>
              </a:rPr>
              <a:t>rape</a:t>
            </a:r>
            <a:r>
              <a:rPr lang="en-GB" sz="2000" b="0" i="0" dirty="0">
                <a:solidFill>
                  <a:srgbClr val="0B0C0C"/>
                </a:solidFill>
                <a:effectLst/>
                <a:latin typeface="Aptos" panose="020B0004020202020204" pitchFamily="34" charset="0"/>
              </a:rPr>
              <a:t>, </a:t>
            </a:r>
            <a:r>
              <a:rPr lang="en-GB" sz="2000" b="0" i="0" dirty="0">
                <a:solidFill>
                  <a:schemeClr val="accent1"/>
                </a:solidFill>
                <a:effectLst/>
                <a:latin typeface="Aptos" panose="020B0004020202020204" pitchFamily="34" charset="0"/>
              </a:rPr>
              <a:t>psychological abuse</a:t>
            </a:r>
            <a:r>
              <a:rPr lang="en-GB" sz="2000" b="0" i="0" dirty="0">
                <a:solidFill>
                  <a:srgbClr val="0B0C0C"/>
                </a:solidFill>
                <a:effectLst/>
                <a:latin typeface="Aptos" panose="020B0004020202020204" pitchFamily="34" charset="0"/>
              </a:rPr>
              <a:t>, </a:t>
            </a:r>
            <a:r>
              <a:rPr lang="en-GB" sz="2000" b="0" i="0" dirty="0">
                <a:solidFill>
                  <a:schemeClr val="accent1"/>
                </a:solidFill>
                <a:effectLst/>
                <a:latin typeface="Aptos" panose="020B0004020202020204" pitchFamily="34" charset="0"/>
              </a:rPr>
              <a:t>hate crime</a:t>
            </a:r>
            <a:r>
              <a:rPr lang="en-GB" sz="2000" b="0" i="0" dirty="0">
                <a:solidFill>
                  <a:srgbClr val="0B0C0C"/>
                </a:solidFill>
                <a:effectLst/>
                <a:latin typeface="Aptos" panose="020B0004020202020204" pitchFamily="34" charset="0"/>
              </a:rPr>
              <a:t>, </a:t>
            </a:r>
            <a:r>
              <a:rPr lang="en-GB" sz="2000" b="0" i="0" dirty="0">
                <a:solidFill>
                  <a:schemeClr val="accent1"/>
                </a:solidFill>
                <a:effectLst/>
                <a:latin typeface="Aptos" panose="020B0004020202020204" pitchFamily="34" charset="0"/>
              </a:rPr>
              <a:t>wilful neglect</a:t>
            </a:r>
            <a:r>
              <a:rPr lang="en-GB" sz="2000" b="0" i="0" dirty="0">
                <a:solidFill>
                  <a:srgbClr val="0B0C0C"/>
                </a:solidFill>
                <a:effectLst/>
                <a:latin typeface="Aptos" panose="020B0004020202020204" pitchFamily="34" charset="0"/>
              </a:rPr>
              <a:t>, </a:t>
            </a:r>
            <a:r>
              <a:rPr lang="en-GB" sz="2000" b="0" i="0" dirty="0">
                <a:solidFill>
                  <a:schemeClr val="accent1"/>
                </a:solidFill>
                <a:effectLst/>
                <a:latin typeface="Aptos" panose="020B0004020202020204" pitchFamily="34" charset="0"/>
              </a:rPr>
              <a:t>unlawful imprisonment</a:t>
            </a:r>
            <a:r>
              <a:rPr lang="en-GB" sz="2000" b="0" i="0" dirty="0">
                <a:solidFill>
                  <a:srgbClr val="0B0C0C"/>
                </a:solidFill>
                <a:effectLst/>
                <a:latin typeface="Aptos" panose="020B0004020202020204" pitchFamily="34" charset="0"/>
              </a:rPr>
              <a:t>, </a:t>
            </a:r>
            <a:r>
              <a:rPr lang="en-GB" sz="2000" b="0" i="0" dirty="0">
                <a:solidFill>
                  <a:schemeClr val="accent1"/>
                </a:solidFill>
                <a:effectLst/>
                <a:latin typeface="Aptos" panose="020B0004020202020204" pitchFamily="34" charset="0"/>
              </a:rPr>
              <a:t>theft</a:t>
            </a:r>
            <a:r>
              <a:rPr lang="en-GB" sz="2000" b="0" i="0" dirty="0">
                <a:solidFill>
                  <a:srgbClr val="0B0C0C"/>
                </a:solidFill>
                <a:effectLst/>
                <a:latin typeface="Aptos" panose="020B0004020202020204" pitchFamily="34" charset="0"/>
              </a:rPr>
              <a:t> and </a:t>
            </a:r>
            <a:r>
              <a:rPr lang="en-GB" sz="2000" b="0" i="0" dirty="0">
                <a:solidFill>
                  <a:schemeClr val="accent1"/>
                </a:solidFill>
                <a:effectLst/>
                <a:latin typeface="Aptos" panose="020B0004020202020204" pitchFamily="34" charset="0"/>
              </a:rPr>
              <a:t>fraud</a:t>
            </a:r>
            <a:r>
              <a:rPr lang="en-GB" sz="2000" b="0" i="0" dirty="0">
                <a:solidFill>
                  <a:srgbClr val="0B0C0C"/>
                </a:solidFill>
                <a:effectLst/>
                <a:latin typeface="Aptos" panose="020B0004020202020204" pitchFamily="34" charset="0"/>
              </a:rPr>
              <a:t> and certain forms of discrimination, often constitute specific </a:t>
            </a:r>
            <a:r>
              <a:rPr lang="en-GB" sz="2000" b="0" i="0" u="sng" dirty="0">
                <a:solidFill>
                  <a:srgbClr val="0B0C0C"/>
                </a:solidFill>
                <a:effectLst/>
                <a:latin typeface="Aptos" panose="020B0004020202020204" pitchFamily="34" charset="0"/>
              </a:rPr>
              <a:t>criminal offences </a:t>
            </a:r>
            <a:r>
              <a:rPr lang="en-GB" sz="2000" b="0" i="0" dirty="0">
                <a:solidFill>
                  <a:srgbClr val="0B0C0C"/>
                </a:solidFill>
                <a:effectLst/>
                <a:latin typeface="Aptos" panose="020B0004020202020204" pitchFamily="34" charset="0"/>
              </a:rPr>
              <a:t>under various pieces of legislation.</a:t>
            </a:r>
            <a:endParaRPr lang="en-GB" sz="4400" dirty="0">
              <a:latin typeface="Aptos" panose="020B0004020202020204" pitchFamily="34" charset="0"/>
            </a:endParaRPr>
          </a:p>
          <a:p>
            <a:r>
              <a:rPr lang="en-GB" sz="2000" dirty="0">
                <a:latin typeface="Aptos" panose="020B0004020202020204" pitchFamily="34" charset="0"/>
              </a:rPr>
              <a:t>The police are involved if there is potential a criminal act has been committed, and criminal investigations need to be undertaken; only they can decide.</a:t>
            </a:r>
            <a:endParaRPr lang="en-GB" sz="2400" dirty="0">
              <a:latin typeface="Aptos" panose="020B0004020202020204" pitchFamily="34" charset="0"/>
            </a:endParaRPr>
          </a:p>
          <a:p>
            <a:r>
              <a:rPr lang="en-GB" sz="2000" dirty="0">
                <a:latin typeface="Aptos" panose="020B0004020202020204" pitchFamily="34" charset="0"/>
              </a:rPr>
              <a:t>Salford ASC are closely linked with Salford GMP: regular vulnerability hub meetings to share information and planning. Forums such as MARAC &amp; MAPPA</a:t>
            </a:r>
          </a:p>
          <a:p>
            <a:pPr marL="0" indent="0">
              <a:buNone/>
            </a:pPr>
            <a:endParaRPr lang="en-GB" sz="1800" dirty="0">
              <a:latin typeface="+mj-lt"/>
            </a:endParaRPr>
          </a:p>
        </p:txBody>
      </p:sp>
      <p:pic>
        <p:nvPicPr>
          <p:cNvPr id="5" name="Picture 4">
            <a:extLst>
              <a:ext uri="{FF2B5EF4-FFF2-40B4-BE49-F238E27FC236}">
                <a16:creationId xmlns:a16="http://schemas.microsoft.com/office/drawing/2014/main" id="{4FFC23D4-5C5F-DA4F-6509-0C82754B4501}"/>
              </a:ext>
            </a:extLst>
          </p:cNvPr>
          <p:cNvPicPr>
            <a:picLocks noChangeAspect="1"/>
          </p:cNvPicPr>
          <p:nvPr/>
        </p:nvPicPr>
        <p:blipFill>
          <a:blip r:embed="rId3"/>
          <a:stretch>
            <a:fillRect/>
          </a:stretch>
        </p:blipFill>
        <p:spPr>
          <a:xfrm>
            <a:off x="3151947" y="4985508"/>
            <a:ext cx="3105150" cy="962025"/>
          </a:xfrm>
          <a:prstGeom prst="rect">
            <a:avLst/>
          </a:prstGeom>
        </p:spPr>
      </p:pic>
    </p:spTree>
    <p:extLst>
      <p:ext uri="{BB962C8B-B14F-4D97-AF65-F5344CB8AC3E}">
        <p14:creationId xmlns:p14="http://schemas.microsoft.com/office/powerpoint/2010/main" val="4245293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73B4-CBDD-8FA5-8D68-4D2024DEB4BC}"/>
              </a:ext>
            </a:extLst>
          </p:cNvPr>
          <p:cNvSpPr>
            <a:spLocks noGrp="1"/>
          </p:cNvSpPr>
          <p:nvPr>
            <p:ph type="title"/>
          </p:nvPr>
        </p:nvSpPr>
        <p:spPr>
          <a:xfrm>
            <a:off x="627907" y="752867"/>
            <a:ext cx="7888188" cy="469877"/>
          </a:xfrm>
        </p:spPr>
        <p:txBody>
          <a:bodyPr>
            <a:noAutofit/>
          </a:bodyPr>
          <a:lstStyle/>
          <a:p>
            <a:pPr algn="ctr"/>
            <a:r>
              <a:rPr lang="en-GB" sz="3200" b="1" dirty="0">
                <a:solidFill>
                  <a:schemeClr val="accent1"/>
                </a:solidFill>
                <a:latin typeface="Aptos Black" panose="020B0004020202020204" pitchFamily="34" charset="0"/>
              </a:rPr>
              <a:t>Safeguarding and Information-sharing</a:t>
            </a:r>
          </a:p>
        </p:txBody>
      </p:sp>
      <p:sp>
        <p:nvSpPr>
          <p:cNvPr id="3" name="Content Placeholder 2">
            <a:extLst>
              <a:ext uri="{FF2B5EF4-FFF2-40B4-BE49-F238E27FC236}">
                <a16:creationId xmlns:a16="http://schemas.microsoft.com/office/drawing/2014/main" id="{0C410230-6F56-F105-691D-6061818E206B}"/>
              </a:ext>
            </a:extLst>
          </p:cNvPr>
          <p:cNvSpPr>
            <a:spLocks noGrp="1"/>
          </p:cNvSpPr>
          <p:nvPr>
            <p:ph idx="1"/>
          </p:nvPr>
        </p:nvSpPr>
        <p:spPr>
          <a:xfrm>
            <a:off x="110836" y="1222744"/>
            <a:ext cx="9033163" cy="5635256"/>
          </a:xfrm>
        </p:spPr>
        <p:txBody>
          <a:bodyPr>
            <a:normAutofit/>
          </a:bodyPr>
          <a:lstStyle/>
          <a:p>
            <a:pPr>
              <a:spcBef>
                <a:spcPts val="0"/>
              </a:spcBef>
            </a:pPr>
            <a:r>
              <a:rPr lang="en-GB" sz="2000" dirty="0">
                <a:latin typeface="Aptos" panose="020B0004020202020204" pitchFamily="34" charset="0"/>
              </a:rPr>
              <a:t>Proportionate</a:t>
            </a:r>
            <a:r>
              <a:rPr lang="en-GB" sz="2000" b="0" i="0" dirty="0">
                <a:effectLst/>
                <a:latin typeface="Aptos" panose="020B0004020202020204" pitchFamily="34" charset="0"/>
              </a:rPr>
              <a:t> information can be shared during safeguarding procedures to protect adult and other potentially vulnerable individuals</a:t>
            </a:r>
          </a:p>
          <a:p>
            <a:pPr>
              <a:spcBef>
                <a:spcPts val="0"/>
              </a:spcBef>
            </a:pPr>
            <a:endParaRPr lang="en-GB" sz="1800" b="0" i="0" dirty="0">
              <a:effectLst/>
              <a:latin typeface="Aptos" panose="020B0004020202020204" pitchFamily="34" charset="0"/>
            </a:endParaRPr>
          </a:p>
          <a:p>
            <a:pPr>
              <a:spcBef>
                <a:spcPts val="0"/>
              </a:spcBef>
            </a:pPr>
            <a:r>
              <a:rPr lang="en-GB" sz="2000" dirty="0">
                <a:latin typeface="Aptos" panose="020B0004020202020204" pitchFamily="34" charset="0"/>
              </a:rPr>
              <a:t>Seven Golden Rules for Information Sharing </a:t>
            </a:r>
          </a:p>
          <a:p>
            <a:pPr marL="800100" lvl="1" indent="-342900">
              <a:spcBef>
                <a:spcPts val="0"/>
              </a:spcBef>
              <a:buFont typeface="+mj-lt"/>
              <a:buAutoNum type="arabicPeriod"/>
            </a:pPr>
            <a:r>
              <a:rPr lang="en-GB" sz="1800" b="0" i="0" dirty="0">
                <a:solidFill>
                  <a:schemeClr val="accent1"/>
                </a:solidFill>
                <a:effectLst/>
                <a:latin typeface="Aptos" panose="020B0004020202020204" pitchFamily="34" charset="0"/>
              </a:rPr>
              <a:t>GDPR is not a barrier</a:t>
            </a:r>
          </a:p>
          <a:p>
            <a:pPr marL="800100" lvl="1" indent="-342900">
              <a:spcBef>
                <a:spcPts val="0"/>
              </a:spcBef>
              <a:buFont typeface="+mj-lt"/>
              <a:buAutoNum type="arabicPeriod"/>
            </a:pPr>
            <a:r>
              <a:rPr lang="en-GB" sz="1800" dirty="0">
                <a:solidFill>
                  <a:schemeClr val="accent1"/>
                </a:solidFill>
                <a:latin typeface="Aptos" panose="020B0004020202020204" pitchFamily="34" charset="0"/>
              </a:rPr>
              <a:t>Be open and honest</a:t>
            </a:r>
          </a:p>
          <a:p>
            <a:pPr marL="800100" lvl="1" indent="-342900">
              <a:spcBef>
                <a:spcPts val="0"/>
              </a:spcBef>
              <a:buFont typeface="+mj-lt"/>
              <a:buAutoNum type="arabicPeriod"/>
            </a:pPr>
            <a:r>
              <a:rPr lang="en-GB" sz="1800" b="0" i="0" dirty="0">
                <a:solidFill>
                  <a:schemeClr val="accent1"/>
                </a:solidFill>
                <a:effectLst/>
                <a:latin typeface="Aptos" panose="020B0004020202020204" pitchFamily="34" charset="0"/>
              </a:rPr>
              <a:t>Seek</a:t>
            </a:r>
            <a:r>
              <a:rPr lang="en-GB" sz="1800" dirty="0">
                <a:solidFill>
                  <a:schemeClr val="accent1"/>
                </a:solidFill>
                <a:latin typeface="Aptos" panose="020B0004020202020204" pitchFamily="34" charset="0"/>
              </a:rPr>
              <a:t> advice if unsure</a:t>
            </a:r>
          </a:p>
          <a:p>
            <a:pPr marL="800100" lvl="1" indent="-342900">
              <a:spcBef>
                <a:spcPts val="0"/>
              </a:spcBef>
              <a:buFont typeface="+mj-lt"/>
              <a:buAutoNum type="arabicPeriod"/>
            </a:pPr>
            <a:r>
              <a:rPr lang="en-GB" sz="1800" dirty="0">
                <a:solidFill>
                  <a:schemeClr val="accent1"/>
                </a:solidFill>
                <a:latin typeface="Aptos" panose="020B0004020202020204" pitchFamily="34" charset="0"/>
              </a:rPr>
              <a:t>Share with consent where possible </a:t>
            </a:r>
          </a:p>
          <a:p>
            <a:pPr marL="800100" lvl="1" indent="-342900">
              <a:spcBef>
                <a:spcPts val="0"/>
              </a:spcBef>
              <a:buFont typeface="+mj-lt"/>
              <a:buAutoNum type="arabicPeriod"/>
            </a:pPr>
            <a:r>
              <a:rPr lang="en-GB" sz="1800" dirty="0">
                <a:solidFill>
                  <a:schemeClr val="accent1"/>
                </a:solidFill>
                <a:latin typeface="Aptos" panose="020B0004020202020204" pitchFamily="34" charset="0"/>
              </a:rPr>
              <a:t>Always consider safety and well-being </a:t>
            </a:r>
          </a:p>
          <a:p>
            <a:pPr marL="800100" lvl="1" indent="-342900">
              <a:spcBef>
                <a:spcPts val="0"/>
              </a:spcBef>
              <a:buFont typeface="+mj-lt"/>
              <a:buAutoNum type="arabicPeriod"/>
            </a:pPr>
            <a:r>
              <a:rPr lang="en-GB" sz="1800" dirty="0">
                <a:solidFill>
                  <a:schemeClr val="accent1"/>
                </a:solidFill>
                <a:latin typeface="Aptos" panose="020B0004020202020204" pitchFamily="34" charset="0"/>
              </a:rPr>
              <a:t>Necessary, proportionate, relevant, accurate, timely &amp; secure</a:t>
            </a:r>
          </a:p>
          <a:p>
            <a:pPr marL="800100" lvl="1" indent="-342900">
              <a:spcBef>
                <a:spcPts val="0"/>
              </a:spcBef>
              <a:buFont typeface="+mj-lt"/>
              <a:buAutoNum type="arabicPeriod"/>
            </a:pPr>
            <a:r>
              <a:rPr lang="en-GB" sz="1800" dirty="0">
                <a:solidFill>
                  <a:schemeClr val="accent1"/>
                </a:solidFill>
                <a:latin typeface="Aptos" panose="020B0004020202020204" pitchFamily="34" charset="0"/>
              </a:rPr>
              <a:t>Keep a record </a:t>
            </a:r>
          </a:p>
          <a:p>
            <a:pPr marL="457200" lvl="1" indent="0">
              <a:spcBef>
                <a:spcPts val="0"/>
              </a:spcBef>
              <a:buNone/>
            </a:pPr>
            <a:endParaRPr lang="en-GB" sz="1800" b="0" i="0" dirty="0">
              <a:effectLst/>
              <a:latin typeface="Aptos" panose="020B0004020202020204" pitchFamily="34" charset="0"/>
            </a:endParaRPr>
          </a:p>
          <a:p>
            <a:pPr>
              <a:spcBef>
                <a:spcPts val="0"/>
              </a:spcBef>
            </a:pPr>
            <a:r>
              <a:rPr lang="en-GB" sz="2000" b="1" dirty="0">
                <a:latin typeface="Aptos" panose="020B0004020202020204" pitchFamily="34" charset="0"/>
              </a:rPr>
              <a:t>Stat guide 14.132 </a:t>
            </a:r>
            <a:r>
              <a:rPr lang="en-GB" sz="2000" dirty="0">
                <a:latin typeface="Aptos" panose="020B0004020202020204" pitchFamily="34" charset="0"/>
              </a:rPr>
              <a:t>When sharing information about </a:t>
            </a:r>
            <a:r>
              <a:rPr lang="en-GB" sz="2000" b="1" dirty="0">
                <a:latin typeface="Aptos" panose="020B0004020202020204" pitchFamily="34" charset="0"/>
              </a:rPr>
              <a:t>adults, children </a:t>
            </a:r>
            <a:r>
              <a:rPr lang="en-GB" sz="2000" dirty="0">
                <a:latin typeface="Aptos" panose="020B0004020202020204" pitchFamily="34" charset="0"/>
              </a:rPr>
              <a:t>and </a:t>
            </a:r>
            <a:r>
              <a:rPr lang="en-GB" sz="2000" b="1" dirty="0">
                <a:latin typeface="Aptos" panose="020B0004020202020204" pitchFamily="34" charset="0"/>
              </a:rPr>
              <a:t>young people</a:t>
            </a:r>
            <a:r>
              <a:rPr lang="en-GB" sz="2000" dirty="0">
                <a:latin typeface="Aptos" panose="020B0004020202020204" pitchFamily="34" charset="0"/>
              </a:rPr>
              <a:t> at risk between agencies, it should only be shared under situations: </a:t>
            </a:r>
          </a:p>
          <a:p>
            <a:pPr lvl="1">
              <a:spcBef>
                <a:spcPts val="0"/>
              </a:spcBef>
            </a:pPr>
            <a:r>
              <a:rPr lang="en-GB" sz="2000" dirty="0">
                <a:latin typeface="Aptos" panose="020B0004020202020204" pitchFamily="34" charset="0"/>
              </a:rPr>
              <a:t>Where relevant and necessary</a:t>
            </a:r>
          </a:p>
          <a:p>
            <a:pPr lvl="1">
              <a:spcBef>
                <a:spcPts val="0"/>
              </a:spcBef>
            </a:pPr>
            <a:r>
              <a:rPr lang="en-GB" sz="2000" dirty="0">
                <a:latin typeface="Aptos" panose="020B0004020202020204" pitchFamily="34" charset="0"/>
              </a:rPr>
              <a:t>With the relevant individuals </a:t>
            </a:r>
          </a:p>
          <a:p>
            <a:pPr lvl="1">
              <a:spcBef>
                <a:spcPts val="0"/>
              </a:spcBef>
            </a:pPr>
            <a:r>
              <a:rPr lang="en-GB" sz="2000" dirty="0">
                <a:latin typeface="Aptos" panose="020B0004020202020204" pitchFamily="34" charset="0"/>
              </a:rPr>
              <a:t>When there is a specific need for the information to be shared at that time.</a:t>
            </a:r>
            <a:endParaRPr lang="en-GB" dirty="0">
              <a:latin typeface="Aptos" panose="020B0004020202020204" pitchFamily="34" charset="0"/>
            </a:endParaRPr>
          </a:p>
        </p:txBody>
      </p:sp>
      <p:pic>
        <p:nvPicPr>
          <p:cNvPr id="4" name="Picture 3">
            <a:extLst>
              <a:ext uri="{FF2B5EF4-FFF2-40B4-BE49-F238E27FC236}">
                <a16:creationId xmlns:a16="http://schemas.microsoft.com/office/drawing/2014/main" id="{DA7A77FC-EA79-EFE4-47CD-12B123787FF0}"/>
              </a:ext>
            </a:extLst>
          </p:cNvPr>
          <p:cNvPicPr>
            <a:picLocks noChangeAspect="1"/>
          </p:cNvPicPr>
          <p:nvPr/>
        </p:nvPicPr>
        <p:blipFill>
          <a:blip r:embed="rId3"/>
          <a:stretch>
            <a:fillRect/>
          </a:stretch>
        </p:blipFill>
        <p:spPr>
          <a:xfrm>
            <a:off x="6730817" y="1845265"/>
            <a:ext cx="2143125" cy="1956122"/>
          </a:xfrm>
          <a:prstGeom prst="rect">
            <a:avLst/>
          </a:prstGeom>
        </p:spPr>
      </p:pic>
    </p:spTree>
    <p:extLst>
      <p:ext uri="{BB962C8B-B14F-4D97-AF65-F5344CB8AC3E}">
        <p14:creationId xmlns:p14="http://schemas.microsoft.com/office/powerpoint/2010/main" val="3659218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7AED-45DA-2198-BADD-F3A96F3A9753}"/>
              </a:ext>
            </a:extLst>
          </p:cNvPr>
          <p:cNvSpPr>
            <a:spLocks noGrp="1"/>
          </p:cNvSpPr>
          <p:nvPr>
            <p:ph type="title"/>
          </p:nvPr>
        </p:nvSpPr>
        <p:spPr>
          <a:xfrm>
            <a:off x="627907" y="752867"/>
            <a:ext cx="7888188" cy="1064916"/>
          </a:xfrm>
        </p:spPr>
        <p:txBody>
          <a:bodyPr>
            <a:normAutofit/>
          </a:bodyPr>
          <a:lstStyle/>
          <a:p>
            <a:pPr algn="ctr"/>
            <a:r>
              <a:rPr lang="en-GB" sz="4000" dirty="0">
                <a:solidFill>
                  <a:schemeClr val="accent1"/>
                </a:solidFill>
                <a:latin typeface="Aptos Black" panose="020B0004020202020204" pitchFamily="34" charset="0"/>
              </a:rPr>
              <a:t>Housekeeping </a:t>
            </a:r>
          </a:p>
        </p:txBody>
      </p:sp>
      <p:sp>
        <p:nvSpPr>
          <p:cNvPr id="4" name="Rectangle 3">
            <a:extLst>
              <a:ext uri="{FF2B5EF4-FFF2-40B4-BE49-F238E27FC236}">
                <a16:creationId xmlns:a16="http://schemas.microsoft.com/office/drawing/2014/main" id="{E126CB5D-3AD5-8936-98EB-2FC47F26F41E}"/>
              </a:ext>
            </a:extLst>
          </p:cNvPr>
          <p:cNvSpPr/>
          <p:nvPr/>
        </p:nvSpPr>
        <p:spPr>
          <a:xfrm>
            <a:off x="1090670" y="1817783"/>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ptos" panose="020B0004020202020204" pitchFamily="34" charset="0"/>
              </a:rPr>
              <a:t>Time for Reflection</a:t>
            </a:r>
          </a:p>
        </p:txBody>
      </p:sp>
      <p:sp>
        <p:nvSpPr>
          <p:cNvPr id="5" name="Rectangle 4">
            <a:extLst>
              <a:ext uri="{FF2B5EF4-FFF2-40B4-BE49-F238E27FC236}">
                <a16:creationId xmlns:a16="http://schemas.microsoft.com/office/drawing/2014/main" id="{3907AC69-48A5-7252-1E25-DDA2A1C78100}"/>
              </a:ext>
            </a:extLst>
          </p:cNvPr>
          <p:cNvSpPr/>
          <p:nvPr/>
        </p:nvSpPr>
        <p:spPr>
          <a:xfrm>
            <a:off x="4819879" y="1817783"/>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ptos" panose="020B0004020202020204" pitchFamily="34" charset="0"/>
              </a:rPr>
              <a:t>Listening and partaking</a:t>
            </a:r>
          </a:p>
        </p:txBody>
      </p:sp>
      <p:sp>
        <p:nvSpPr>
          <p:cNvPr id="6" name="Rectangle 5">
            <a:extLst>
              <a:ext uri="{FF2B5EF4-FFF2-40B4-BE49-F238E27FC236}">
                <a16:creationId xmlns:a16="http://schemas.microsoft.com/office/drawing/2014/main" id="{1DB5969C-6CC8-346F-1BD6-153E118F1261}"/>
              </a:ext>
            </a:extLst>
          </p:cNvPr>
          <p:cNvSpPr/>
          <p:nvPr/>
        </p:nvSpPr>
        <p:spPr>
          <a:xfrm>
            <a:off x="1090669" y="3016645"/>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ptos" panose="020B0004020202020204" pitchFamily="34" charset="0"/>
              </a:rPr>
              <a:t>Respecting others' opinions</a:t>
            </a:r>
          </a:p>
        </p:txBody>
      </p:sp>
      <p:sp>
        <p:nvSpPr>
          <p:cNvPr id="7" name="Rectangle 6">
            <a:extLst>
              <a:ext uri="{FF2B5EF4-FFF2-40B4-BE49-F238E27FC236}">
                <a16:creationId xmlns:a16="http://schemas.microsoft.com/office/drawing/2014/main" id="{AB95C67E-0CB3-0E5E-F9E5-DAB5B2F5B027}"/>
              </a:ext>
            </a:extLst>
          </p:cNvPr>
          <p:cNvSpPr/>
          <p:nvPr/>
        </p:nvSpPr>
        <p:spPr>
          <a:xfrm>
            <a:off x="4819879" y="3016645"/>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ptos" panose="020B0004020202020204" pitchFamily="34" charset="0"/>
              </a:rPr>
              <a:t>Self-Care</a:t>
            </a:r>
          </a:p>
        </p:txBody>
      </p:sp>
      <p:sp>
        <p:nvSpPr>
          <p:cNvPr id="8" name="Rectangle 7">
            <a:extLst>
              <a:ext uri="{FF2B5EF4-FFF2-40B4-BE49-F238E27FC236}">
                <a16:creationId xmlns:a16="http://schemas.microsoft.com/office/drawing/2014/main" id="{41697812-E063-2950-1503-CAEF757AE0FB}"/>
              </a:ext>
            </a:extLst>
          </p:cNvPr>
          <p:cNvSpPr/>
          <p:nvPr/>
        </p:nvSpPr>
        <p:spPr>
          <a:xfrm>
            <a:off x="1090668" y="4215507"/>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ptos" panose="020B0004020202020204" pitchFamily="34" charset="0"/>
              </a:rPr>
              <a:t>Confidentiality</a:t>
            </a:r>
          </a:p>
        </p:txBody>
      </p:sp>
      <p:sp>
        <p:nvSpPr>
          <p:cNvPr id="9" name="Rectangle 8">
            <a:extLst>
              <a:ext uri="{FF2B5EF4-FFF2-40B4-BE49-F238E27FC236}">
                <a16:creationId xmlns:a16="http://schemas.microsoft.com/office/drawing/2014/main" id="{B47B1B2A-E60D-3D21-B231-51661B0F9CA8}"/>
              </a:ext>
            </a:extLst>
          </p:cNvPr>
          <p:cNvSpPr/>
          <p:nvPr/>
        </p:nvSpPr>
        <p:spPr>
          <a:xfrm>
            <a:off x="4789582" y="4215507"/>
            <a:ext cx="3316077" cy="8152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ptos" panose="020B0004020202020204" pitchFamily="34" charset="0"/>
              </a:rPr>
              <a:t>Phones on Silent</a:t>
            </a:r>
          </a:p>
        </p:txBody>
      </p:sp>
    </p:spTree>
    <p:extLst>
      <p:ext uri="{BB962C8B-B14F-4D97-AF65-F5344CB8AC3E}">
        <p14:creationId xmlns:p14="http://schemas.microsoft.com/office/powerpoint/2010/main" val="4205933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89A9E-28D9-736F-3433-BCA28CE4EBAF}"/>
              </a:ext>
            </a:extLst>
          </p:cNvPr>
          <p:cNvSpPr>
            <a:spLocks noGrp="1"/>
          </p:cNvSpPr>
          <p:nvPr>
            <p:ph type="title"/>
          </p:nvPr>
        </p:nvSpPr>
        <p:spPr/>
        <p:txBody>
          <a:bodyPr/>
          <a:lstStyle/>
          <a:p>
            <a:pPr algn="ctr"/>
            <a:r>
              <a:rPr lang="en-GB" dirty="0">
                <a:solidFill>
                  <a:schemeClr val="accent1"/>
                </a:solidFill>
                <a:latin typeface="Aptos Black" panose="020B0004020202020204" pitchFamily="34" charset="0"/>
              </a:rPr>
              <a:t>PART 2</a:t>
            </a:r>
            <a:endParaRPr lang="en-GB" dirty="0">
              <a:latin typeface="Aptos Black" panose="020B0004020202020204" pitchFamily="34" charset="0"/>
            </a:endParaRPr>
          </a:p>
        </p:txBody>
      </p:sp>
      <p:sp>
        <p:nvSpPr>
          <p:cNvPr id="3" name="Content Placeholder 2">
            <a:extLst>
              <a:ext uri="{FF2B5EF4-FFF2-40B4-BE49-F238E27FC236}">
                <a16:creationId xmlns:a16="http://schemas.microsoft.com/office/drawing/2014/main" id="{64CC8451-A0BD-3D08-483E-3861440C9BB3}"/>
              </a:ext>
            </a:extLst>
          </p:cNvPr>
          <p:cNvSpPr>
            <a:spLocks noGrp="1"/>
          </p:cNvSpPr>
          <p:nvPr>
            <p:ph idx="1"/>
          </p:nvPr>
        </p:nvSpPr>
        <p:spPr/>
        <p:txBody>
          <a:bodyPr>
            <a:normAutofit/>
          </a:bodyPr>
          <a:lstStyle/>
          <a:p>
            <a:pPr marL="0" indent="0" algn="ctr">
              <a:buNone/>
            </a:pPr>
            <a:r>
              <a:rPr lang="en-GB" sz="3600" dirty="0">
                <a:latin typeface="Aptos" panose="020B0004020202020204" pitchFamily="34" charset="0"/>
              </a:rPr>
              <a:t>Core Principles of Safeguarding</a:t>
            </a:r>
          </a:p>
        </p:txBody>
      </p:sp>
      <p:pic>
        <p:nvPicPr>
          <p:cNvPr id="4" name="Picture 3">
            <a:extLst>
              <a:ext uri="{FF2B5EF4-FFF2-40B4-BE49-F238E27FC236}">
                <a16:creationId xmlns:a16="http://schemas.microsoft.com/office/drawing/2014/main" id="{BDCE1B21-760B-8307-A256-B087122248DD}"/>
              </a:ext>
            </a:extLst>
          </p:cNvPr>
          <p:cNvPicPr>
            <a:picLocks noChangeAspect="1"/>
          </p:cNvPicPr>
          <p:nvPr/>
        </p:nvPicPr>
        <p:blipFill>
          <a:blip r:embed="rId3"/>
          <a:stretch>
            <a:fillRect/>
          </a:stretch>
        </p:blipFill>
        <p:spPr>
          <a:xfrm>
            <a:off x="2720340" y="3108960"/>
            <a:ext cx="3406140" cy="2116814"/>
          </a:xfrm>
          <a:prstGeom prst="rect">
            <a:avLst/>
          </a:prstGeom>
        </p:spPr>
      </p:pic>
      <p:sp>
        <p:nvSpPr>
          <p:cNvPr id="5" name="TextBox 4">
            <a:extLst>
              <a:ext uri="{FF2B5EF4-FFF2-40B4-BE49-F238E27FC236}">
                <a16:creationId xmlns:a16="http://schemas.microsoft.com/office/drawing/2014/main" id="{7C514B4E-BCE2-F985-64F6-EFB5993BB888}"/>
              </a:ext>
            </a:extLst>
          </p:cNvPr>
          <p:cNvSpPr txBox="1"/>
          <p:nvPr/>
        </p:nvSpPr>
        <p:spPr>
          <a:xfrm>
            <a:off x="937549" y="5376440"/>
            <a:ext cx="7685590" cy="369332"/>
          </a:xfrm>
          <a:prstGeom prst="rect">
            <a:avLst/>
          </a:prstGeom>
          <a:noFill/>
        </p:spPr>
        <p:txBody>
          <a:bodyPr wrap="square">
            <a:spAutoFit/>
          </a:bodyPr>
          <a:lstStyle/>
          <a:p>
            <a:r>
              <a:rPr lang="en-GB" dirty="0">
                <a:hlinkClick r:id="rId4"/>
              </a:rPr>
              <a:t>https://new.basw.co.uk/sites/default/files/2024-04/basw-code-of-ethics.pdf</a:t>
            </a:r>
            <a:r>
              <a:rPr lang="en-GB" dirty="0"/>
              <a:t> </a:t>
            </a:r>
          </a:p>
        </p:txBody>
      </p:sp>
    </p:spTree>
    <p:extLst>
      <p:ext uri="{BB962C8B-B14F-4D97-AF65-F5344CB8AC3E}">
        <p14:creationId xmlns:p14="http://schemas.microsoft.com/office/powerpoint/2010/main" val="347512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F8A4-400C-2004-7FAA-1E1C329549CE}"/>
              </a:ext>
            </a:extLst>
          </p:cNvPr>
          <p:cNvSpPr>
            <a:spLocks noGrp="1"/>
          </p:cNvSpPr>
          <p:nvPr>
            <p:ph type="title"/>
          </p:nvPr>
        </p:nvSpPr>
        <p:spPr>
          <a:xfrm>
            <a:off x="627907" y="278297"/>
            <a:ext cx="7888188" cy="1169504"/>
          </a:xfrm>
        </p:spPr>
        <p:txBody>
          <a:bodyPr>
            <a:normAutofit/>
          </a:bodyPr>
          <a:lstStyle/>
          <a:p>
            <a:pPr algn="ctr"/>
            <a:r>
              <a:rPr lang="en-GB" sz="3200" b="1" dirty="0">
                <a:solidFill>
                  <a:schemeClr val="accent1"/>
                </a:solidFill>
                <a:latin typeface="Aptos Black" panose="020B0004020202020204" pitchFamily="34" charset="0"/>
              </a:rPr>
              <a:t>6 Principles of Safeguarding</a:t>
            </a:r>
          </a:p>
        </p:txBody>
      </p:sp>
      <p:sp>
        <p:nvSpPr>
          <p:cNvPr id="3" name="Content Placeholder 2">
            <a:extLst>
              <a:ext uri="{FF2B5EF4-FFF2-40B4-BE49-F238E27FC236}">
                <a16:creationId xmlns:a16="http://schemas.microsoft.com/office/drawing/2014/main" id="{9C2DD2EC-B603-641D-9F5A-66770FFF9317}"/>
              </a:ext>
            </a:extLst>
          </p:cNvPr>
          <p:cNvSpPr>
            <a:spLocks noGrp="1"/>
          </p:cNvSpPr>
          <p:nvPr>
            <p:ph idx="1"/>
          </p:nvPr>
        </p:nvSpPr>
        <p:spPr>
          <a:xfrm>
            <a:off x="627905" y="1228085"/>
            <a:ext cx="7888188" cy="5034169"/>
          </a:xfrm>
        </p:spPr>
        <p:txBody>
          <a:bodyPr>
            <a:normAutofit fontScale="92500" lnSpcReduction="10000"/>
          </a:bodyPr>
          <a:lstStyle/>
          <a:p>
            <a:pPr marR="0" lvl="0" algn="l" defTabSz="914400" rtl="0" eaLnBrk="1" fontAlgn="auto" latinLnBrk="0" hangingPunct="1">
              <a:lnSpc>
                <a:spcPct val="107000"/>
              </a:lnSpc>
              <a:spcBef>
                <a:spcPts val="1000"/>
              </a:spcBef>
              <a:spcAft>
                <a:spcPts val="800"/>
              </a:spcAft>
              <a:buClrTx/>
              <a:buSzTx/>
              <a:buFont typeface="Courier New" panose="02070309020205020404" pitchFamily="49" charset="0"/>
              <a:buChar char="o"/>
              <a:tabLst/>
              <a:defRPr/>
            </a:pPr>
            <a:r>
              <a:rPr kumimoji="0" lang="en-GB" sz="20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Empowerment</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 - People being supported and encouraged to make their own decisions and informed consent. </a:t>
            </a:r>
            <a:endParaRPr lang="en-GB" sz="2000" noProof="0" dirty="0">
              <a:solidFill>
                <a:prstClr val="black"/>
              </a:solidFill>
              <a:latin typeface="Aptos" panose="020B0004020202020204" pitchFamily="34" charset="0"/>
              <a:ea typeface="Calibri" panose="020F0502020204030204" pitchFamily="34" charset="0"/>
              <a:cs typeface="Arial" panose="020B0604020202020204" pitchFamily="34" charset="0"/>
            </a:endParaRPr>
          </a:p>
          <a:p>
            <a:pPr marR="0" lvl="0" algn="l" defTabSz="914400" rtl="0" eaLnBrk="1" fontAlgn="auto" latinLnBrk="0" hangingPunct="1">
              <a:lnSpc>
                <a:spcPct val="107000"/>
              </a:lnSpc>
              <a:spcBef>
                <a:spcPts val="1000"/>
              </a:spcBef>
              <a:spcAft>
                <a:spcPts val="800"/>
              </a:spcAft>
              <a:buClrTx/>
              <a:buSzTx/>
              <a:buFont typeface="Courier New" panose="02070309020205020404" pitchFamily="49" charset="0"/>
              <a:buChar char="o"/>
              <a:tabLst/>
              <a:defRPr/>
            </a:pPr>
            <a:r>
              <a:rPr kumimoji="0" lang="en-GB" sz="20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Prevention </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 It is better to take action before harm occurs</a:t>
            </a:r>
            <a:r>
              <a:rPr kumimoji="0" lang="en-GB" sz="2000" b="0" i="1"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a:t>
            </a:r>
          </a:p>
          <a:p>
            <a:pPr marR="0" lvl="0" algn="l" defTabSz="914400" rtl="0" eaLnBrk="1" fontAlgn="auto" latinLnBrk="0" hangingPunct="1">
              <a:lnSpc>
                <a:spcPct val="107000"/>
              </a:lnSpc>
              <a:spcBef>
                <a:spcPts val="1000"/>
              </a:spcBef>
              <a:spcAft>
                <a:spcPts val="800"/>
              </a:spcAft>
              <a:buClrTx/>
              <a:buSzTx/>
              <a:buFont typeface="Courier New" panose="02070309020205020404" pitchFamily="49" charset="0"/>
              <a:buChar char="o"/>
              <a:tabLst/>
              <a:defRPr/>
            </a:pPr>
            <a:r>
              <a:rPr kumimoji="0" lang="en-GB" sz="20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Proportionality</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 - The least intrusive response appropriate to the risk presented. </a:t>
            </a:r>
          </a:p>
          <a:p>
            <a:pPr marR="0" lvl="0" algn="l" defTabSz="914400" rtl="0" eaLnBrk="1" fontAlgn="auto" latinLnBrk="0" hangingPunct="1">
              <a:lnSpc>
                <a:spcPct val="107000"/>
              </a:lnSpc>
              <a:spcBef>
                <a:spcPts val="1000"/>
              </a:spcBef>
              <a:spcAft>
                <a:spcPts val="800"/>
              </a:spcAft>
              <a:buClrTx/>
              <a:buSzTx/>
              <a:buFont typeface="Courier New" panose="02070309020205020404" pitchFamily="49" charset="0"/>
              <a:buChar char="o"/>
              <a:tabLst/>
              <a:defRPr/>
            </a:pPr>
            <a:r>
              <a:rPr kumimoji="0" lang="en-GB" sz="20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Protection</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 - Support and representation for those in greatest need</a:t>
            </a:r>
            <a:r>
              <a:rPr kumimoji="0" lang="en-GB" sz="2000" b="0" i="1"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 </a:t>
            </a:r>
          </a:p>
          <a:p>
            <a:pPr marR="0" lvl="0" algn="l" defTabSz="914400" rtl="0" eaLnBrk="1" fontAlgn="auto" latinLnBrk="0" hangingPunct="1">
              <a:lnSpc>
                <a:spcPct val="107000"/>
              </a:lnSpc>
              <a:spcBef>
                <a:spcPts val="1000"/>
              </a:spcBef>
              <a:spcAft>
                <a:spcPts val="800"/>
              </a:spcAft>
              <a:buClrTx/>
              <a:buSzTx/>
              <a:buFont typeface="Courier New" panose="02070309020205020404" pitchFamily="49" charset="0"/>
              <a:buChar char="o"/>
              <a:tabLst/>
              <a:defRPr/>
            </a:pPr>
            <a:r>
              <a:rPr kumimoji="0" lang="en-GB" sz="20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Partnership</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 - Local solutions through services working with their communities. Communities have a part to play in preventing, detecting, and reporting neglect and abuse. </a:t>
            </a:r>
          </a:p>
          <a:p>
            <a:pPr marR="0" lvl="0" algn="l" defTabSz="914400" rtl="0" eaLnBrk="1" fontAlgn="auto" latinLnBrk="0" hangingPunct="1">
              <a:lnSpc>
                <a:spcPct val="107000"/>
              </a:lnSpc>
              <a:spcBef>
                <a:spcPts val="1000"/>
              </a:spcBef>
              <a:spcAft>
                <a:spcPts val="800"/>
              </a:spcAft>
              <a:buClrTx/>
              <a:buSzTx/>
              <a:buFont typeface="Courier New" panose="02070309020205020404" pitchFamily="49" charset="0"/>
              <a:buChar char="o"/>
              <a:tabLst/>
              <a:defRPr/>
            </a:pPr>
            <a:r>
              <a:rPr kumimoji="0" lang="en-GB" sz="20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Accountability</a:t>
            </a:r>
            <a:r>
              <a:rPr kumimoji="0" lang="en-GB" sz="20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 – Accountability and transparency in delivering safeguarding. </a:t>
            </a:r>
          </a:p>
          <a:p>
            <a:pPr marL="0" marR="0" lvl="0" indent="0" algn="ctr" defTabSz="914400" rtl="0" eaLnBrk="1" fontAlgn="auto" latinLnBrk="0" hangingPunct="1">
              <a:lnSpc>
                <a:spcPct val="107000"/>
              </a:lnSpc>
              <a:spcBef>
                <a:spcPts val="1000"/>
              </a:spcBef>
              <a:spcAft>
                <a:spcPts val="800"/>
              </a:spcAft>
              <a:buClrTx/>
              <a:buSzTx/>
              <a:buNone/>
              <a:tabLst/>
              <a:defRPr/>
            </a:pPr>
            <a:r>
              <a:rPr lang="en-GB" sz="1800" b="1" dirty="0">
                <a:solidFill>
                  <a:schemeClr val="accent1"/>
                </a:solidFill>
                <a:latin typeface="Aptos" panose="020B0004020202020204" pitchFamily="34" charset="0"/>
                <a:ea typeface="Calibri" panose="020F0502020204030204" pitchFamily="34" charset="0"/>
                <a:cs typeface="Arial" panose="020B0604020202020204" pitchFamily="34" charset="0"/>
              </a:rPr>
              <a:t>Complete activity 4 in pairs or small groups</a:t>
            </a:r>
            <a:endParaRPr kumimoji="0" lang="en-GB" sz="1800" b="1" i="0" u="none" strike="noStrike" kern="1200" cap="none" spc="0" normalizeH="0" baseline="0" noProof="0" dirty="0">
              <a:ln>
                <a:noFill/>
              </a:ln>
              <a:solidFill>
                <a:schemeClr val="accent1"/>
              </a:solidFill>
              <a:effectLst/>
              <a:uLnTx/>
              <a:uFillTx/>
              <a:latin typeface="Aptos" panose="020B0004020202020204" pitchFamily="34" charset="0"/>
              <a:ea typeface="Calibri" panose="020F0502020204030204" pitchFamily="34" charset="0"/>
              <a:cs typeface="Arial" panose="020B0604020202020204" pitchFamily="34" charset="0"/>
            </a:endParaRPr>
          </a:p>
          <a:p>
            <a:pPr marR="0" lvl="0" algn="ctr" defTabSz="914400" rtl="0" eaLnBrk="1" fontAlgn="auto" latinLnBrk="0" hangingPunct="1">
              <a:lnSpc>
                <a:spcPct val="107000"/>
              </a:lnSpc>
              <a:spcBef>
                <a:spcPts val="1000"/>
              </a:spcBef>
              <a:spcAft>
                <a:spcPts val="80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1000"/>
              </a:spcBef>
              <a:spcAft>
                <a:spcPts val="800"/>
              </a:spcAft>
              <a:buClrTx/>
              <a:buSzTx/>
              <a:buNone/>
              <a:tabLst/>
              <a:defRPr/>
            </a:pPr>
            <a:endParaRPr lang="en-GB" dirty="0"/>
          </a:p>
        </p:txBody>
      </p:sp>
    </p:spTree>
    <p:extLst>
      <p:ext uri="{BB962C8B-B14F-4D97-AF65-F5344CB8AC3E}">
        <p14:creationId xmlns:p14="http://schemas.microsoft.com/office/powerpoint/2010/main" val="88132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9188-BA9E-4F8C-F348-BEB92F384665}"/>
              </a:ext>
            </a:extLst>
          </p:cNvPr>
          <p:cNvSpPr>
            <a:spLocks noGrp="1"/>
          </p:cNvSpPr>
          <p:nvPr>
            <p:ph type="title"/>
          </p:nvPr>
        </p:nvSpPr>
        <p:spPr>
          <a:xfrm>
            <a:off x="657519" y="741391"/>
            <a:ext cx="3448311" cy="1616203"/>
          </a:xfrm>
        </p:spPr>
        <p:txBody>
          <a:bodyPr vert="horz" lIns="91440" tIns="45720" rIns="91440" bIns="45720" rtlCol="0" anchor="b">
            <a:normAutofit/>
          </a:bodyPr>
          <a:lstStyle/>
          <a:p>
            <a:pPr algn="ctr"/>
            <a:r>
              <a:rPr lang="en-US" sz="2800" b="1" kern="1200" dirty="0">
                <a:solidFill>
                  <a:schemeClr val="accent1"/>
                </a:solidFill>
                <a:latin typeface="Aptos Black" panose="020B0004020202020204" pitchFamily="34" charset="0"/>
              </a:rPr>
              <a:t>Well-being Principle</a:t>
            </a:r>
            <a:br>
              <a:rPr lang="en-US" sz="2800" b="1" kern="1200" dirty="0">
                <a:solidFill>
                  <a:schemeClr val="tx1"/>
                </a:solidFill>
                <a:latin typeface="+mj-lt"/>
                <a:ea typeface="+mj-ea"/>
                <a:cs typeface="+mj-cs"/>
              </a:rPr>
            </a:br>
            <a:r>
              <a:rPr lang="en-US" sz="2800" b="1" kern="1200" dirty="0">
                <a:solidFill>
                  <a:schemeClr val="tx1"/>
                </a:solidFill>
                <a:latin typeface="+mj-lt"/>
                <a:ea typeface="+mj-ea"/>
                <a:cs typeface="+mj-cs"/>
              </a:rPr>
              <a:t> </a:t>
            </a:r>
          </a:p>
        </p:txBody>
      </p:sp>
      <p:sp>
        <p:nvSpPr>
          <p:cNvPr id="3" name="Content Placeholder 2">
            <a:extLst>
              <a:ext uri="{FF2B5EF4-FFF2-40B4-BE49-F238E27FC236}">
                <a16:creationId xmlns:a16="http://schemas.microsoft.com/office/drawing/2014/main" id="{2730258C-6103-D46A-C7E1-D98892454CEF}"/>
              </a:ext>
            </a:extLst>
          </p:cNvPr>
          <p:cNvSpPr>
            <a:spLocks noGrp="1"/>
          </p:cNvSpPr>
          <p:nvPr>
            <p:ph idx="1"/>
          </p:nvPr>
        </p:nvSpPr>
        <p:spPr>
          <a:xfrm>
            <a:off x="837628" y="2310465"/>
            <a:ext cx="3448310" cy="3806144"/>
          </a:xfrm>
        </p:spPr>
        <p:txBody>
          <a:bodyPr vert="horz" lIns="91440" tIns="45720" rIns="91440" bIns="45720" rtlCol="0" anchor="t">
            <a:normAutofit/>
          </a:bodyPr>
          <a:lstStyle/>
          <a:p>
            <a:pPr>
              <a:spcAft>
                <a:spcPts val="800"/>
              </a:spcAft>
              <a:buFont typeface="Courier New" panose="02070309020205020404" pitchFamily="49" charset="0"/>
              <a:buChar char="o"/>
            </a:pPr>
            <a:r>
              <a:rPr lang="en-US" sz="2000" dirty="0">
                <a:latin typeface="Aptos" panose="020B0004020202020204" pitchFamily="34" charset="0"/>
              </a:rPr>
              <a:t>The Well-being principle is integral in the Care Act 2014 (Section 1)</a:t>
            </a:r>
            <a:r>
              <a:rPr lang="en-US" sz="2000" dirty="0">
                <a:effectLst/>
                <a:latin typeface="Aptos" panose="020B0004020202020204" pitchFamily="34" charset="0"/>
              </a:rPr>
              <a:t>. </a:t>
            </a:r>
          </a:p>
          <a:p>
            <a:pPr>
              <a:spcAft>
                <a:spcPts val="800"/>
              </a:spcAft>
              <a:buFont typeface="Courier New" panose="02070309020205020404" pitchFamily="49" charset="0"/>
              <a:buChar char="o"/>
            </a:pPr>
            <a:r>
              <a:rPr lang="en-US" sz="2000" dirty="0">
                <a:effectLst/>
                <a:latin typeface="Aptos" panose="020B0004020202020204" pitchFamily="34" charset="0"/>
              </a:rPr>
              <a:t>The duty to promote individual Wellbeing always applies, this includes safeguarding.</a:t>
            </a:r>
          </a:p>
          <a:p>
            <a:pPr>
              <a:spcAft>
                <a:spcPts val="800"/>
              </a:spcAft>
              <a:buFont typeface="Courier New" panose="02070309020205020404" pitchFamily="49" charset="0"/>
              <a:buChar char="o"/>
            </a:pPr>
            <a:r>
              <a:rPr lang="en-US" sz="2000" dirty="0">
                <a:latin typeface="Aptos" panose="020B0004020202020204" pitchFamily="34" charset="0"/>
              </a:rPr>
              <a:t>9 well-being outcomes</a:t>
            </a:r>
            <a:endParaRPr lang="en-US" sz="2000" dirty="0">
              <a:effectLst/>
              <a:latin typeface="Aptos" panose="020B0004020202020204" pitchFamily="34" charset="0"/>
            </a:endParaRPr>
          </a:p>
          <a:p>
            <a:pPr marL="0">
              <a:spcAft>
                <a:spcPts val="800"/>
              </a:spcAft>
              <a:buFont typeface="Arial" panose="020B0604020202020204" pitchFamily="34" charset="0"/>
              <a:buChar char="•"/>
            </a:pPr>
            <a:endParaRPr lang="en-US" sz="1700" i="1" dirty="0">
              <a:effectLst/>
              <a:latin typeface="+mn-lt"/>
            </a:endParaRPr>
          </a:p>
        </p:txBody>
      </p:sp>
      <p:pic>
        <p:nvPicPr>
          <p:cNvPr id="8" name="Picture 7" descr="A diagram of different colored circles&#10;&#10;Description automatically generated">
            <a:extLst>
              <a:ext uri="{FF2B5EF4-FFF2-40B4-BE49-F238E27FC236}">
                <a16:creationId xmlns:a16="http://schemas.microsoft.com/office/drawing/2014/main" id="{B867090C-84D9-DA85-EE1E-99741AE2907C}"/>
              </a:ext>
            </a:extLst>
          </p:cNvPr>
          <p:cNvPicPr>
            <a:picLocks noChangeAspect="1"/>
          </p:cNvPicPr>
          <p:nvPr/>
        </p:nvPicPr>
        <p:blipFill>
          <a:blip r:embed="rId3"/>
          <a:stretch>
            <a:fillRect/>
          </a:stretch>
        </p:blipFill>
        <p:spPr>
          <a:xfrm>
            <a:off x="4858064" y="2505767"/>
            <a:ext cx="3448310" cy="2493310"/>
          </a:xfrm>
          <a:prstGeom prst="rect">
            <a:avLst/>
          </a:prstGeom>
        </p:spPr>
      </p:pic>
      <p:grpSp>
        <p:nvGrpSpPr>
          <p:cNvPr id="13" name="Group 12">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4" name="Rectangle 13">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2120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8B7B7-3B96-746C-AC76-B83DAE127A6F}"/>
              </a:ext>
            </a:extLst>
          </p:cNvPr>
          <p:cNvSpPr>
            <a:spLocks noGrp="1"/>
          </p:cNvSpPr>
          <p:nvPr>
            <p:ph type="title"/>
          </p:nvPr>
        </p:nvSpPr>
        <p:spPr>
          <a:xfrm>
            <a:off x="627907" y="752867"/>
            <a:ext cx="7888188" cy="767820"/>
          </a:xfrm>
        </p:spPr>
        <p:txBody>
          <a:bodyPr>
            <a:normAutofit/>
          </a:bodyPr>
          <a:lstStyle/>
          <a:p>
            <a:pPr algn="ctr"/>
            <a:r>
              <a:rPr lang="en-GB" sz="3200" b="1" dirty="0">
                <a:solidFill>
                  <a:schemeClr val="accent1"/>
                </a:solidFill>
                <a:latin typeface="Aptos Black" panose="020B0004020202020204" pitchFamily="34" charset="0"/>
              </a:rPr>
              <a:t>Making Safeguarding Personal (MSP)</a:t>
            </a:r>
          </a:p>
        </p:txBody>
      </p:sp>
      <p:sp>
        <p:nvSpPr>
          <p:cNvPr id="3" name="Content Placeholder 2">
            <a:extLst>
              <a:ext uri="{FF2B5EF4-FFF2-40B4-BE49-F238E27FC236}">
                <a16:creationId xmlns:a16="http://schemas.microsoft.com/office/drawing/2014/main" id="{F1C7B276-DCDA-CA9B-05FA-01D6601813B5}"/>
              </a:ext>
            </a:extLst>
          </p:cNvPr>
          <p:cNvSpPr>
            <a:spLocks noGrp="1"/>
          </p:cNvSpPr>
          <p:nvPr>
            <p:ph idx="1"/>
          </p:nvPr>
        </p:nvSpPr>
        <p:spPr>
          <a:xfrm>
            <a:off x="432831" y="1520687"/>
            <a:ext cx="6341805" cy="4448313"/>
          </a:xfrm>
        </p:spPr>
        <p:txBody>
          <a:bodyPr>
            <a:normAutofit fontScale="92500" lnSpcReduction="20000"/>
          </a:bodyPr>
          <a:lstStyle/>
          <a:p>
            <a:pPr>
              <a:spcBef>
                <a:spcPts val="600"/>
              </a:spcBef>
              <a:buFont typeface="Courier New" panose="02070309020205020404" pitchFamily="49" charset="0"/>
              <a:buChar char="o"/>
            </a:pPr>
            <a:r>
              <a:rPr lang="en-GB" sz="2200" dirty="0">
                <a:solidFill>
                  <a:srgbClr val="0B0C0C"/>
                </a:solidFill>
                <a:effectLst/>
                <a:latin typeface="Aptos" panose="020B0004020202020204" pitchFamily="34" charset="0"/>
                <a:ea typeface="Times New Roman" panose="02020603050405020304" pitchFamily="18" charset="0"/>
              </a:rPr>
              <a:t>Person-led and outcome-focused</a:t>
            </a:r>
            <a:endParaRPr lang="en-GB" sz="2200" dirty="0">
              <a:solidFill>
                <a:srgbClr val="0B0C0C"/>
              </a:solidFill>
              <a:latin typeface="Aptos" panose="020B0004020202020204" pitchFamily="34" charset="0"/>
              <a:ea typeface="Times New Roman" panose="02020603050405020304" pitchFamily="18" charset="0"/>
            </a:endParaRPr>
          </a:p>
          <a:p>
            <a:pPr>
              <a:spcBef>
                <a:spcPts val="600"/>
              </a:spcBef>
              <a:buFont typeface="Courier New" panose="02070309020205020404" pitchFamily="49" charset="0"/>
              <a:buChar char="o"/>
            </a:pPr>
            <a:r>
              <a:rPr lang="en-GB" sz="2200" dirty="0">
                <a:solidFill>
                  <a:srgbClr val="0B0C0C"/>
                </a:solidFill>
                <a:effectLst/>
                <a:latin typeface="Aptos" panose="020B0004020202020204" pitchFamily="34" charset="0"/>
                <a:ea typeface="Times New Roman" panose="02020603050405020304" pitchFamily="18" charset="0"/>
              </a:rPr>
              <a:t>Involvement</a:t>
            </a:r>
            <a:r>
              <a:rPr lang="en-GB" sz="2200" dirty="0">
                <a:solidFill>
                  <a:srgbClr val="0B0C0C"/>
                </a:solidFill>
                <a:latin typeface="Aptos" panose="020B0004020202020204" pitchFamily="34" charset="0"/>
                <a:ea typeface="Times New Roman" panose="02020603050405020304" pitchFamily="18" charset="0"/>
              </a:rPr>
              <a:t>, c</a:t>
            </a:r>
            <a:r>
              <a:rPr lang="en-GB" sz="2200" dirty="0">
                <a:solidFill>
                  <a:srgbClr val="0B0C0C"/>
                </a:solidFill>
                <a:effectLst/>
                <a:latin typeface="Aptos" panose="020B0004020202020204" pitchFamily="34" charset="0"/>
                <a:ea typeface="Times New Roman" panose="02020603050405020304" pitchFamily="18" charset="0"/>
              </a:rPr>
              <a:t>hoice and control </a:t>
            </a:r>
            <a:endParaRPr lang="en-GB" sz="2200" dirty="0">
              <a:solidFill>
                <a:srgbClr val="0B0C0C"/>
              </a:solidFill>
              <a:latin typeface="Aptos" panose="020B0004020202020204" pitchFamily="34" charset="0"/>
              <a:ea typeface="Times New Roman" panose="02020603050405020304" pitchFamily="18" charset="0"/>
            </a:endParaRPr>
          </a:p>
          <a:p>
            <a:pPr>
              <a:spcBef>
                <a:spcPts val="600"/>
              </a:spcBef>
              <a:buFont typeface="Courier New" panose="02070309020205020404" pitchFamily="49" charset="0"/>
              <a:buChar char="o"/>
            </a:pPr>
            <a:r>
              <a:rPr lang="en-GB" sz="2200" dirty="0">
                <a:solidFill>
                  <a:srgbClr val="0B0C0C"/>
                </a:solidFill>
                <a:effectLst/>
                <a:latin typeface="Aptos" panose="020B0004020202020204" pitchFamily="34" charset="0"/>
                <a:ea typeface="Times New Roman" panose="02020603050405020304" pitchFamily="18" charset="0"/>
              </a:rPr>
              <a:t>Identifying ways for </a:t>
            </a:r>
            <a:r>
              <a:rPr lang="en-GB" sz="2200" dirty="0">
                <a:solidFill>
                  <a:srgbClr val="0B0C0C"/>
                </a:solidFill>
                <a:latin typeface="Aptos" panose="020B0004020202020204" pitchFamily="34" charset="0"/>
                <a:ea typeface="Times New Roman" panose="02020603050405020304" pitchFamily="18" charset="0"/>
              </a:rPr>
              <a:t>adults</a:t>
            </a:r>
            <a:r>
              <a:rPr lang="en-GB" sz="2200" dirty="0">
                <a:solidFill>
                  <a:srgbClr val="0B0C0C"/>
                </a:solidFill>
                <a:effectLst/>
                <a:latin typeface="Aptos" panose="020B0004020202020204" pitchFamily="34" charset="0"/>
                <a:ea typeface="Times New Roman" panose="02020603050405020304" pitchFamily="18" charset="0"/>
              </a:rPr>
              <a:t> to protect themself </a:t>
            </a:r>
          </a:p>
          <a:p>
            <a:pPr>
              <a:spcBef>
                <a:spcPts val="600"/>
              </a:spcBef>
              <a:buFont typeface="Courier New" panose="02070309020205020404" pitchFamily="49" charset="0"/>
              <a:buChar char="o"/>
            </a:pPr>
            <a:r>
              <a:rPr lang="en-GB" sz="2200" dirty="0">
                <a:solidFill>
                  <a:srgbClr val="0B0C0C"/>
                </a:solidFill>
                <a:effectLst/>
                <a:latin typeface="Aptos" panose="020B0004020202020204" pitchFamily="34" charset="0"/>
                <a:ea typeface="Times New Roman" panose="02020603050405020304" pitchFamily="18" charset="0"/>
              </a:rPr>
              <a:t>Adults are treated as the expert of their situation </a:t>
            </a:r>
            <a:endParaRPr lang="en-GB" sz="2200" dirty="0">
              <a:solidFill>
                <a:srgbClr val="0B0C0C"/>
              </a:solidFill>
              <a:latin typeface="Aptos" panose="020B0004020202020204" pitchFamily="34" charset="0"/>
              <a:ea typeface="Times New Roman" panose="02020603050405020304" pitchFamily="18" charset="0"/>
            </a:endParaRPr>
          </a:p>
          <a:p>
            <a:pPr>
              <a:spcBef>
                <a:spcPts val="600"/>
              </a:spcBef>
              <a:buFont typeface="Courier New" panose="02070309020205020404" pitchFamily="49" charset="0"/>
              <a:buChar char="o"/>
            </a:pPr>
            <a:r>
              <a:rPr lang="en-GB" sz="2200" dirty="0">
                <a:solidFill>
                  <a:srgbClr val="0B0C0C"/>
                </a:solidFill>
                <a:effectLst/>
                <a:latin typeface="Aptos" panose="020B0004020202020204" pitchFamily="34" charset="0"/>
                <a:ea typeface="Times New Roman" panose="02020603050405020304" pitchFamily="18" charset="0"/>
              </a:rPr>
              <a:t>Not a one-size fits all approach</a:t>
            </a:r>
          </a:p>
          <a:p>
            <a:pPr>
              <a:spcBef>
                <a:spcPts val="600"/>
              </a:spcBef>
              <a:buFont typeface="Courier New" panose="02070309020205020404" pitchFamily="49" charset="0"/>
              <a:buChar char="o"/>
            </a:pPr>
            <a:r>
              <a:rPr lang="en-GB" sz="2200" dirty="0">
                <a:solidFill>
                  <a:srgbClr val="0B0C0C"/>
                </a:solidFill>
                <a:effectLst/>
                <a:latin typeface="Aptos" panose="020B0004020202020204" pitchFamily="34" charset="0"/>
                <a:ea typeface="Times New Roman" panose="02020603050405020304" pitchFamily="18" charset="0"/>
              </a:rPr>
              <a:t>Trust needed or people withdraw</a:t>
            </a:r>
          </a:p>
          <a:p>
            <a:pPr>
              <a:spcBef>
                <a:spcPts val="600"/>
              </a:spcBef>
              <a:buFont typeface="Courier New" panose="02070309020205020404" pitchFamily="49" charset="0"/>
              <a:buChar char="o"/>
            </a:pPr>
            <a:r>
              <a:rPr lang="en-GB" sz="2200" dirty="0">
                <a:solidFill>
                  <a:srgbClr val="0B0C0C"/>
                </a:solidFill>
                <a:latin typeface="Aptos" panose="020B0004020202020204" pitchFamily="34" charset="0"/>
              </a:rPr>
              <a:t>Avoiding risk averse approaches</a:t>
            </a:r>
          </a:p>
          <a:p>
            <a:pPr>
              <a:spcBef>
                <a:spcPts val="600"/>
              </a:spcBef>
              <a:buFont typeface="Courier New" panose="02070309020205020404" pitchFamily="49" charset="0"/>
              <a:buChar char="o"/>
            </a:pPr>
            <a:r>
              <a:rPr lang="en-GB" sz="2200" dirty="0">
                <a:solidFill>
                  <a:srgbClr val="0B0C0C"/>
                </a:solidFill>
                <a:latin typeface="Aptos" panose="020B0004020202020204" pitchFamily="34" charset="0"/>
              </a:rPr>
              <a:t>Promoting self-determination and autonomy</a:t>
            </a:r>
          </a:p>
          <a:p>
            <a:pPr>
              <a:spcBef>
                <a:spcPts val="600"/>
              </a:spcBef>
              <a:buFont typeface="Courier New" panose="02070309020205020404" pitchFamily="49" charset="0"/>
              <a:buChar char="o"/>
            </a:pPr>
            <a:r>
              <a:rPr lang="en-GB" sz="2200" dirty="0">
                <a:solidFill>
                  <a:srgbClr val="0B0C0C"/>
                </a:solidFill>
                <a:latin typeface="Aptos" panose="020B0004020202020204" pitchFamily="34" charset="0"/>
              </a:rPr>
              <a:t>Being non-judgemental and showing empathy </a:t>
            </a:r>
          </a:p>
          <a:p>
            <a:pPr>
              <a:spcBef>
                <a:spcPts val="600"/>
              </a:spcBef>
              <a:buFont typeface="Courier New" panose="02070309020205020404" pitchFamily="49" charset="0"/>
              <a:buChar char="o"/>
            </a:pPr>
            <a:r>
              <a:rPr lang="en-GB" sz="2200" dirty="0">
                <a:solidFill>
                  <a:srgbClr val="0B0C0C"/>
                </a:solidFill>
                <a:latin typeface="Aptos" panose="020B0004020202020204" pitchFamily="34" charset="0"/>
              </a:rPr>
              <a:t>Taking positive risks and proportionately </a:t>
            </a:r>
            <a:r>
              <a:rPr lang="en-GB" sz="2200" b="1" i="1" dirty="0">
                <a:solidFill>
                  <a:srgbClr val="0B0C0C"/>
                </a:solidFill>
                <a:latin typeface="Aptos" panose="020B0004020202020204" pitchFamily="34" charset="0"/>
              </a:rPr>
              <a:t>What good is making someone safer if it merely makes them miserable</a:t>
            </a:r>
            <a:r>
              <a:rPr lang="en-GB" sz="2200" i="1" dirty="0">
                <a:solidFill>
                  <a:srgbClr val="0B0C0C"/>
                </a:solidFill>
                <a:latin typeface="Aptos" panose="020B0004020202020204" pitchFamily="34" charset="0"/>
              </a:rPr>
              <a:t>? </a:t>
            </a:r>
            <a:r>
              <a:rPr lang="en-GB" sz="2200" dirty="0">
                <a:solidFill>
                  <a:srgbClr val="0B0C0C"/>
                </a:solidFill>
                <a:latin typeface="Aptos" panose="020B0004020202020204" pitchFamily="34" charset="0"/>
              </a:rPr>
              <a:t>(Munby, 2007) </a:t>
            </a:r>
          </a:p>
          <a:p>
            <a:pPr marL="0" indent="0" algn="ctr">
              <a:buNone/>
            </a:pPr>
            <a:r>
              <a:rPr lang="en-GB" sz="2400" dirty="0">
                <a:latin typeface="Aptos" panose="020B0004020202020204" pitchFamily="34" charset="0"/>
                <a:hlinkClick r:id="rId3"/>
              </a:rPr>
              <a:t>http://www.stopadultabuse.org.uk/home.aspx</a:t>
            </a:r>
            <a:r>
              <a:rPr lang="en-GB" sz="2400" dirty="0">
                <a:latin typeface="Aptos" panose="020B0004020202020204" pitchFamily="34" charset="0"/>
              </a:rPr>
              <a:t> </a:t>
            </a:r>
          </a:p>
          <a:p>
            <a:pPr marL="0" indent="0" algn="ctr">
              <a:buNone/>
            </a:pPr>
            <a:r>
              <a:rPr lang="en-GB" sz="2400" i="1" dirty="0">
                <a:latin typeface="Aptos" panose="020B0004020202020204" pitchFamily="34" charset="0"/>
              </a:rPr>
              <a:t>“The Spoken Word”</a:t>
            </a:r>
          </a:p>
          <a:p>
            <a:pPr marL="0" indent="0">
              <a:spcBef>
                <a:spcPts val="600"/>
              </a:spcBef>
              <a:buNone/>
            </a:pPr>
            <a:endParaRPr lang="en-GB" sz="2200" dirty="0">
              <a:latin typeface="Aptos" panose="020B0004020202020204" pitchFamily="34" charset="0"/>
            </a:endParaRPr>
          </a:p>
        </p:txBody>
      </p:sp>
      <p:pic>
        <p:nvPicPr>
          <p:cNvPr id="6" name="Picture 5">
            <a:extLst>
              <a:ext uri="{FF2B5EF4-FFF2-40B4-BE49-F238E27FC236}">
                <a16:creationId xmlns:a16="http://schemas.microsoft.com/office/drawing/2014/main" id="{9E694580-FFFC-048B-3AC3-A9F7B42EBFAB}"/>
              </a:ext>
            </a:extLst>
          </p:cNvPr>
          <p:cNvPicPr>
            <a:picLocks noChangeAspect="1"/>
          </p:cNvPicPr>
          <p:nvPr/>
        </p:nvPicPr>
        <p:blipFill>
          <a:blip r:embed="rId4"/>
          <a:stretch>
            <a:fillRect/>
          </a:stretch>
        </p:blipFill>
        <p:spPr>
          <a:xfrm>
            <a:off x="6969713" y="3986784"/>
            <a:ext cx="2174287" cy="2871216"/>
          </a:xfrm>
          <a:prstGeom prst="rect">
            <a:avLst/>
          </a:prstGeom>
        </p:spPr>
      </p:pic>
      <p:pic>
        <p:nvPicPr>
          <p:cNvPr id="8" name="Picture 7">
            <a:extLst>
              <a:ext uri="{FF2B5EF4-FFF2-40B4-BE49-F238E27FC236}">
                <a16:creationId xmlns:a16="http://schemas.microsoft.com/office/drawing/2014/main" id="{32736F24-AFD5-F75B-80F6-E9D77ACA5AFF}"/>
              </a:ext>
            </a:extLst>
          </p:cNvPr>
          <p:cNvPicPr>
            <a:picLocks noChangeAspect="1"/>
          </p:cNvPicPr>
          <p:nvPr/>
        </p:nvPicPr>
        <p:blipFill>
          <a:blip r:embed="rId5"/>
          <a:stretch>
            <a:fillRect/>
          </a:stretch>
        </p:blipFill>
        <p:spPr>
          <a:xfrm>
            <a:off x="6969712" y="1520687"/>
            <a:ext cx="2174288" cy="2234448"/>
          </a:xfrm>
          <a:prstGeom prst="rect">
            <a:avLst/>
          </a:prstGeom>
        </p:spPr>
      </p:pic>
    </p:spTree>
    <p:extLst>
      <p:ext uri="{BB962C8B-B14F-4D97-AF65-F5344CB8AC3E}">
        <p14:creationId xmlns:p14="http://schemas.microsoft.com/office/powerpoint/2010/main" val="1161174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B6A4-657F-EF3E-134D-F48BA706790D}"/>
              </a:ext>
            </a:extLst>
          </p:cNvPr>
          <p:cNvSpPr>
            <a:spLocks noGrp="1"/>
          </p:cNvSpPr>
          <p:nvPr>
            <p:ph type="title"/>
          </p:nvPr>
        </p:nvSpPr>
        <p:spPr>
          <a:xfrm>
            <a:off x="627907" y="752868"/>
            <a:ext cx="7888188" cy="688006"/>
          </a:xfrm>
        </p:spPr>
        <p:txBody>
          <a:bodyPr>
            <a:normAutofit/>
          </a:bodyPr>
          <a:lstStyle/>
          <a:p>
            <a:pPr algn="ctr"/>
            <a:r>
              <a:rPr lang="en-GB" sz="4000" dirty="0">
                <a:solidFill>
                  <a:schemeClr val="accent1"/>
                </a:solidFill>
                <a:latin typeface="Aptos Black" panose="020B0004020202020204" pitchFamily="34" charset="0"/>
              </a:rPr>
              <a:t>Voice of the Adult – Salford </a:t>
            </a:r>
          </a:p>
        </p:txBody>
      </p:sp>
      <p:pic>
        <p:nvPicPr>
          <p:cNvPr id="7" name="Picture 6">
            <a:extLst>
              <a:ext uri="{FF2B5EF4-FFF2-40B4-BE49-F238E27FC236}">
                <a16:creationId xmlns:a16="http://schemas.microsoft.com/office/drawing/2014/main" id="{C78FDF5D-EA66-8F52-5AE4-2004C2B19266}"/>
              </a:ext>
            </a:extLst>
          </p:cNvPr>
          <p:cNvPicPr>
            <a:picLocks noChangeAspect="1"/>
          </p:cNvPicPr>
          <p:nvPr/>
        </p:nvPicPr>
        <p:blipFill>
          <a:blip r:embed="rId3"/>
          <a:stretch>
            <a:fillRect/>
          </a:stretch>
        </p:blipFill>
        <p:spPr>
          <a:xfrm>
            <a:off x="138546" y="1498756"/>
            <a:ext cx="4281054" cy="3823853"/>
          </a:xfrm>
          <a:prstGeom prst="rect">
            <a:avLst/>
          </a:prstGeom>
        </p:spPr>
      </p:pic>
      <p:sp>
        <p:nvSpPr>
          <p:cNvPr id="11" name="TextBox 10">
            <a:extLst>
              <a:ext uri="{FF2B5EF4-FFF2-40B4-BE49-F238E27FC236}">
                <a16:creationId xmlns:a16="http://schemas.microsoft.com/office/drawing/2014/main" id="{C6AAEA00-6C2F-F090-2080-BB943AE9D776}"/>
              </a:ext>
            </a:extLst>
          </p:cNvPr>
          <p:cNvSpPr txBox="1"/>
          <p:nvPr/>
        </p:nvSpPr>
        <p:spPr>
          <a:xfrm>
            <a:off x="415636" y="5463616"/>
            <a:ext cx="8520546" cy="646331"/>
          </a:xfrm>
          <a:prstGeom prst="rect">
            <a:avLst/>
          </a:prstGeom>
          <a:noFill/>
        </p:spPr>
        <p:txBody>
          <a:bodyPr wrap="square">
            <a:spAutoFit/>
          </a:bodyPr>
          <a:lstStyle/>
          <a:p>
            <a:pPr algn="ctr"/>
            <a:r>
              <a:rPr lang="en-GB" dirty="0">
                <a:latin typeface="Aptos" panose="020B0004020202020204" pitchFamily="34" charset="0"/>
                <a:hlinkClick r:id="rId4"/>
              </a:rPr>
              <a:t>https://safeguardingadults.salford.gov.uk/media/3cclfqjt/sculpt_formatted_voice_of_the_adult_2024-2025.pdf</a:t>
            </a:r>
            <a:r>
              <a:rPr lang="en-GB" dirty="0">
                <a:latin typeface="Aptos" panose="020B0004020202020204" pitchFamily="34" charset="0"/>
              </a:rPr>
              <a:t> </a:t>
            </a:r>
          </a:p>
        </p:txBody>
      </p:sp>
      <p:pic>
        <p:nvPicPr>
          <p:cNvPr id="13" name="Picture 12">
            <a:extLst>
              <a:ext uri="{FF2B5EF4-FFF2-40B4-BE49-F238E27FC236}">
                <a16:creationId xmlns:a16="http://schemas.microsoft.com/office/drawing/2014/main" id="{2E5A7A94-BD4D-A1D8-B4C3-8859E2820A73}"/>
              </a:ext>
            </a:extLst>
          </p:cNvPr>
          <p:cNvPicPr>
            <a:picLocks noChangeAspect="1"/>
          </p:cNvPicPr>
          <p:nvPr/>
        </p:nvPicPr>
        <p:blipFill>
          <a:blip r:embed="rId5"/>
          <a:stretch>
            <a:fillRect/>
          </a:stretch>
        </p:blipFill>
        <p:spPr>
          <a:xfrm>
            <a:off x="4017818" y="2097969"/>
            <a:ext cx="5126182" cy="859847"/>
          </a:xfrm>
          <a:prstGeom prst="rect">
            <a:avLst/>
          </a:prstGeom>
        </p:spPr>
      </p:pic>
      <p:pic>
        <p:nvPicPr>
          <p:cNvPr id="15" name="Picture 14">
            <a:extLst>
              <a:ext uri="{FF2B5EF4-FFF2-40B4-BE49-F238E27FC236}">
                <a16:creationId xmlns:a16="http://schemas.microsoft.com/office/drawing/2014/main" id="{9E4FB6C8-888C-2828-EEEA-103A702E65FF}"/>
              </a:ext>
            </a:extLst>
          </p:cNvPr>
          <p:cNvPicPr>
            <a:picLocks noChangeAspect="1"/>
          </p:cNvPicPr>
          <p:nvPr/>
        </p:nvPicPr>
        <p:blipFill>
          <a:blip r:embed="rId6"/>
          <a:stretch>
            <a:fillRect/>
          </a:stretch>
        </p:blipFill>
        <p:spPr>
          <a:xfrm>
            <a:off x="4017818" y="3557029"/>
            <a:ext cx="5126182" cy="1906587"/>
          </a:xfrm>
          <a:prstGeom prst="rect">
            <a:avLst/>
          </a:prstGeom>
        </p:spPr>
      </p:pic>
      <p:sp>
        <p:nvSpPr>
          <p:cNvPr id="17" name="TextBox 16">
            <a:extLst>
              <a:ext uri="{FF2B5EF4-FFF2-40B4-BE49-F238E27FC236}">
                <a16:creationId xmlns:a16="http://schemas.microsoft.com/office/drawing/2014/main" id="{0DA76481-47BF-D0D1-46C8-82D3FADFC100}"/>
              </a:ext>
            </a:extLst>
          </p:cNvPr>
          <p:cNvSpPr txBox="1"/>
          <p:nvPr/>
        </p:nvSpPr>
        <p:spPr>
          <a:xfrm>
            <a:off x="5056909" y="1581881"/>
            <a:ext cx="4572000" cy="378565"/>
          </a:xfrm>
          <a:prstGeom prst="rect">
            <a:avLst/>
          </a:prstGeom>
          <a:noFill/>
        </p:spPr>
        <p:txBody>
          <a:bodyPr wrap="square">
            <a:spAutoFit/>
          </a:bodyPr>
          <a:lstStyle/>
          <a:p>
            <a:pPr>
              <a:lnSpc>
                <a:spcPct val="107000"/>
              </a:lnSpc>
              <a:spcAft>
                <a:spcPts val="800"/>
              </a:spcAft>
            </a:pPr>
            <a:r>
              <a:rPr lang="en-GB" sz="18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Example of what went well </a:t>
            </a:r>
          </a:p>
        </p:txBody>
      </p:sp>
      <p:sp>
        <p:nvSpPr>
          <p:cNvPr id="19" name="TextBox 18">
            <a:extLst>
              <a:ext uri="{FF2B5EF4-FFF2-40B4-BE49-F238E27FC236}">
                <a16:creationId xmlns:a16="http://schemas.microsoft.com/office/drawing/2014/main" id="{DDE8F928-6927-DE6C-6050-3B5C86B72711}"/>
              </a:ext>
            </a:extLst>
          </p:cNvPr>
          <p:cNvSpPr txBox="1"/>
          <p:nvPr/>
        </p:nvSpPr>
        <p:spPr>
          <a:xfrm>
            <a:off x="4315692" y="3178464"/>
            <a:ext cx="4828308" cy="378565"/>
          </a:xfrm>
          <a:prstGeom prst="rect">
            <a:avLst/>
          </a:prstGeom>
          <a:noFill/>
        </p:spPr>
        <p:txBody>
          <a:bodyPr wrap="square">
            <a:spAutoFit/>
          </a:bodyPr>
          <a:lstStyle/>
          <a:p>
            <a:pPr>
              <a:lnSpc>
                <a:spcPct val="107000"/>
              </a:lnSpc>
              <a:spcAft>
                <a:spcPts val="800"/>
              </a:spcAft>
            </a:pPr>
            <a:r>
              <a:rPr lang="en-GB" sz="1800" b="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Example of what could have been improved</a:t>
            </a:r>
          </a:p>
        </p:txBody>
      </p:sp>
    </p:spTree>
    <p:extLst>
      <p:ext uri="{BB962C8B-B14F-4D97-AF65-F5344CB8AC3E}">
        <p14:creationId xmlns:p14="http://schemas.microsoft.com/office/powerpoint/2010/main" val="389376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8EBB-B9A0-400F-1E08-D951384BCD0D}"/>
              </a:ext>
            </a:extLst>
          </p:cNvPr>
          <p:cNvSpPr>
            <a:spLocks noGrp="1"/>
          </p:cNvSpPr>
          <p:nvPr>
            <p:ph type="title"/>
          </p:nvPr>
        </p:nvSpPr>
        <p:spPr>
          <a:xfrm>
            <a:off x="627907" y="752867"/>
            <a:ext cx="7888188" cy="454141"/>
          </a:xfrm>
        </p:spPr>
        <p:txBody>
          <a:bodyPr>
            <a:noAutofit/>
          </a:bodyPr>
          <a:lstStyle/>
          <a:p>
            <a:pPr algn="ctr"/>
            <a:r>
              <a:rPr lang="en-GB" sz="3200" b="1" dirty="0">
                <a:solidFill>
                  <a:schemeClr val="accent1"/>
                </a:solidFill>
                <a:latin typeface="Aptos Black" panose="020B0004020202020204" pitchFamily="34" charset="0"/>
              </a:rPr>
              <a:t>Independent Advocacy</a:t>
            </a:r>
          </a:p>
        </p:txBody>
      </p:sp>
      <p:sp>
        <p:nvSpPr>
          <p:cNvPr id="3" name="Content Placeholder 2">
            <a:extLst>
              <a:ext uri="{FF2B5EF4-FFF2-40B4-BE49-F238E27FC236}">
                <a16:creationId xmlns:a16="http://schemas.microsoft.com/office/drawing/2014/main" id="{F7345A87-A882-B78A-7613-0E571080DF03}"/>
              </a:ext>
            </a:extLst>
          </p:cNvPr>
          <p:cNvSpPr>
            <a:spLocks noGrp="1"/>
          </p:cNvSpPr>
          <p:nvPr>
            <p:ph idx="1"/>
          </p:nvPr>
        </p:nvSpPr>
        <p:spPr>
          <a:xfrm>
            <a:off x="0" y="1400972"/>
            <a:ext cx="9144000" cy="4898125"/>
          </a:xfrm>
        </p:spPr>
        <p:txBody>
          <a:bodyPr>
            <a:normAutofit/>
          </a:bodyPr>
          <a:lstStyle/>
          <a:p>
            <a:pPr>
              <a:buFont typeface="Courier New" panose="02070309020205020404" pitchFamily="49" charset="0"/>
              <a:buChar char="o"/>
            </a:pPr>
            <a:r>
              <a:rPr lang="en-GB" sz="1800" dirty="0">
                <a:latin typeface="Aptos" panose="020B0004020202020204" pitchFamily="34" charset="0"/>
              </a:rPr>
              <a:t>Advocates help the adult to understand information, make decisions and communicate their  desired outcomes.</a:t>
            </a:r>
          </a:p>
          <a:p>
            <a:pPr>
              <a:buFont typeface="Courier New" panose="02070309020205020404" pitchFamily="49" charset="0"/>
              <a:buChar char="o"/>
            </a:pPr>
            <a:r>
              <a:rPr lang="en-GB" sz="1800" dirty="0">
                <a:latin typeface="Aptos" panose="020B0004020202020204" pitchFamily="34" charset="0"/>
              </a:rPr>
              <a:t>The Care Act (2014) </a:t>
            </a:r>
            <a:r>
              <a:rPr lang="en-GB" sz="1800" b="1" dirty="0">
                <a:latin typeface="Aptos" panose="020B0004020202020204" pitchFamily="34" charset="0"/>
              </a:rPr>
              <a:t>s68 Independent Advocacy (Safeguarding enquiries / reviews)</a:t>
            </a:r>
          </a:p>
          <a:p>
            <a:pPr>
              <a:buFont typeface="Courier New" panose="02070309020205020404" pitchFamily="49" charset="0"/>
              <a:buChar char="o"/>
            </a:pPr>
            <a:r>
              <a:rPr lang="en-GB" sz="1800" dirty="0">
                <a:latin typeface="Aptos" panose="020B0004020202020204" pitchFamily="34" charset="0"/>
              </a:rPr>
              <a:t>Possible situations to consider advocacy;</a:t>
            </a:r>
            <a:endParaRPr lang="en-GB" sz="1800" dirty="0">
              <a:latin typeface="Aptos" panose="020B0004020202020204" pitchFamily="34" charset="0"/>
              <a:hlinkClick r:id="rId3"/>
            </a:endParaRPr>
          </a:p>
          <a:p>
            <a:pPr>
              <a:buFont typeface="Courier New" panose="02070309020205020404" pitchFamily="49" charset="0"/>
              <a:buChar char="o"/>
            </a:pPr>
            <a:endParaRPr lang="en-GB" sz="1600" dirty="0">
              <a:latin typeface="Aptos" panose="020B0004020202020204" pitchFamily="34" charset="0"/>
              <a:hlinkClick r:id="rId3"/>
            </a:endParaRPr>
          </a:p>
          <a:p>
            <a:pPr>
              <a:buFont typeface="Courier New" panose="02070309020205020404" pitchFamily="49" charset="0"/>
              <a:buChar char="o"/>
            </a:pPr>
            <a:endParaRPr lang="en-GB" sz="1600" dirty="0">
              <a:latin typeface="Aptos" panose="020B0004020202020204" pitchFamily="34" charset="0"/>
              <a:hlinkClick r:id="rId3"/>
            </a:endParaRPr>
          </a:p>
          <a:p>
            <a:pPr>
              <a:buFont typeface="Courier New" panose="02070309020205020404" pitchFamily="49" charset="0"/>
              <a:buChar char="o"/>
            </a:pPr>
            <a:endParaRPr lang="en-GB" sz="1600" dirty="0">
              <a:latin typeface="Aptos" panose="020B0004020202020204" pitchFamily="34" charset="0"/>
              <a:hlinkClick r:id="rId3"/>
            </a:endParaRPr>
          </a:p>
          <a:p>
            <a:pPr>
              <a:buFont typeface="Courier New" panose="02070309020205020404" pitchFamily="49" charset="0"/>
              <a:buChar char="o"/>
            </a:pPr>
            <a:endParaRPr lang="en-GB" sz="1600" dirty="0">
              <a:latin typeface="Aptos" panose="020B0004020202020204" pitchFamily="34" charset="0"/>
              <a:hlinkClick r:id="rId3"/>
            </a:endParaRPr>
          </a:p>
          <a:p>
            <a:pPr>
              <a:buFont typeface="Courier New" panose="02070309020205020404" pitchFamily="49" charset="0"/>
              <a:buChar char="o"/>
            </a:pPr>
            <a:endParaRPr lang="en-GB" sz="1600" dirty="0">
              <a:latin typeface="Aptos" panose="020B0004020202020204" pitchFamily="34" charset="0"/>
              <a:hlinkClick r:id="rId3"/>
            </a:endParaRPr>
          </a:p>
          <a:p>
            <a:pPr>
              <a:buFont typeface="Courier New" panose="02070309020205020404" pitchFamily="49" charset="0"/>
              <a:buChar char="o"/>
            </a:pPr>
            <a:endParaRPr lang="en-GB" sz="1600" dirty="0">
              <a:latin typeface="Aptos" panose="020B0004020202020204" pitchFamily="34" charset="0"/>
              <a:hlinkClick r:id="rId3"/>
            </a:endParaRPr>
          </a:p>
          <a:p>
            <a:pPr>
              <a:buFont typeface="Courier New" panose="02070309020205020404" pitchFamily="49" charset="0"/>
              <a:buChar char="o"/>
            </a:pPr>
            <a:r>
              <a:rPr lang="en-GB" sz="1800" dirty="0">
                <a:latin typeface="Aptos" panose="020B0004020202020204" pitchFamily="34" charset="0"/>
                <a:hlinkClick r:id="rId3"/>
              </a:rPr>
              <a:t>Advocacy - Mind In Salford Mind In Salford</a:t>
            </a:r>
            <a:r>
              <a:rPr lang="en-GB" sz="1800" dirty="0">
                <a:latin typeface="Aptos" panose="020B0004020202020204" pitchFamily="34" charset="0"/>
              </a:rPr>
              <a:t> </a:t>
            </a:r>
            <a:r>
              <a:rPr lang="en-GB" sz="1800" dirty="0">
                <a:latin typeface="Aptos" panose="020B0004020202020204" pitchFamily="34" charset="0"/>
                <a:hlinkClick r:id="rId4"/>
              </a:rPr>
              <a:t>Safe in Salford - Salford Foundation</a:t>
            </a:r>
            <a:r>
              <a:rPr lang="en-GB" sz="1800" dirty="0">
                <a:latin typeface="Aptos" panose="020B0004020202020204" pitchFamily="34" charset="0"/>
              </a:rPr>
              <a:t> (IDVAs)</a:t>
            </a:r>
          </a:p>
          <a:p>
            <a:pPr>
              <a:buFont typeface="Courier New" panose="02070309020205020404" pitchFamily="49" charset="0"/>
              <a:buChar char="o"/>
            </a:pPr>
            <a:r>
              <a:rPr lang="en-GB" sz="1800" dirty="0">
                <a:latin typeface="Aptos" panose="020B0004020202020204" pitchFamily="34" charset="0"/>
              </a:rPr>
              <a:t>Individuals who cannot act as a representative (9.4) </a:t>
            </a:r>
            <a:r>
              <a:rPr lang="en-GB" sz="1800" dirty="0">
                <a:latin typeface="Aptos" panose="020B0004020202020204" pitchFamily="34" charset="0"/>
                <a:hlinkClick r:id="rId5"/>
              </a:rPr>
              <a:t>Responding to a Concern (trixonline.co.uk)</a:t>
            </a:r>
            <a:endParaRPr lang="en-GB" sz="1800" dirty="0">
              <a:latin typeface="Aptos" panose="020B0004020202020204" pitchFamily="34" charset="0"/>
            </a:endParaRPr>
          </a:p>
          <a:p>
            <a:pPr marL="0" indent="0">
              <a:buNone/>
            </a:pPr>
            <a:endParaRPr lang="en-GB" sz="1800" dirty="0"/>
          </a:p>
          <a:p>
            <a:pPr marL="0" indent="0">
              <a:buNone/>
            </a:pPr>
            <a:endParaRPr lang="en-GB" sz="1800" dirty="0"/>
          </a:p>
          <a:p>
            <a:pPr>
              <a:buFont typeface="Wingdings" panose="05000000000000000000" pitchFamily="2" charset="2"/>
              <a:buChar char="Ø"/>
            </a:pPr>
            <a:endParaRPr lang="en-GB" sz="1800" dirty="0"/>
          </a:p>
          <a:p>
            <a:pPr marL="0" indent="0">
              <a:buNone/>
            </a:pPr>
            <a:endParaRPr lang="en-GB" sz="1800" dirty="0"/>
          </a:p>
          <a:p>
            <a:pPr marL="0" indent="0">
              <a:buNone/>
            </a:pPr>
            <a:endParaRPr lang="en-GB" sz="1800" dirty="0"/>
          </a:p>
        </p:txBody>
      </p:sp>
      <p:sp>
        <p:nvSpPr>
          <p:cNvPr id="4" name="Rectangle 3">
            <a:extLst>
              <a:ext uri="{FF2B5EF4-FFF2-40B4-BE49-F238E27FC236}">
                <a16:creationId xmlns:a16="http://schemas.microsoft.com/office/drawing/2014/main" id="{EE35427C-9F37-8D1E-CF93-18CB53995E03}"/>
              </a:ext>
            </a:extLst>
          </p:cNvPr>
          <p:cNvSpPr/>
          <p:nvPr/>
        </p:nvSpPr>
        <p:spPr>
          <a:xfrm>
            <a:off x="512619" y="2673927"/>
            <a:ext cx="8003476" cy="206432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latin typeface="Aptos" panose="020B0004020202020204" pitchFamily="34" charset="0"/>
              </a:rPr>
              <a:t>The adult is experiencing </a:t>
            </a:r>
            <a:r>
              <a:rPr lang="en-GB" sz="1600" u="sng" dirty="0">
                <a:solidFill>
                  <a:schemeClr val="tx1"/>
                </a:solidFill>
                <a:latin typeface="Aptos" panose="020B0004020202020204" pitchFamily="34" charset="0"/>
              </a:rPr>
              <a:t>substantial difficulty </a:t>
            </a:r>
            <a:r>
              <a:rPr lang="en-GB" sz="1600" dirty="0">
                <a:solidFill>
                  <a:schemeClr val="tx1"/>
                </a:solidFill>
                <a:latin typeface="Aptos" panose="020B0004020202020204" pitchFamily="34" charset="0"/>
              </a:rPr>
              <a:t>understanding or participating in enquiry process (understand, retain, weight up and communicate)</a:t>
            </a:r>
          </a:p>
          <a:p>
            <a:pPr marL="285750" indent="-285750">
              <a:buFont typeface="Arial" panose="020B0604020202020204" pitchFamily="34" charset="0"/>
              <a:buChar char="•"/>
            </a:pPr>
            <a:r>
              <a:rPr lang="en-GB" sz="1600" dirty="0">
                <a:solidFill>
                  <a:schemeClr val="tx1"/>
                </a:solidFill>
                <a:latin typeface="Aptos" panose="020B0004020202020204" pitchFamily="34" charset="0"/>
              </a:rPr>
              <a:t>The adult lacks capacity to partake in an enquiry, their expressed views are needed.</a:t>
            </a:r>
          </a:p>
          <a:p>
            <a:pPr marL="285750" indent="-285750">
              <a:buFont typeface="Arial" panose="020B0604020202020204" pitchFamily="34" charset="0"/>
              <a:buChar char="•"/>
            </a:pPr>
            <a:r>
              <a:rPr lang="en-GB" sz="1600" dirty="0">
                <a:solidFill>
                  <a:schemeClr val="tx1"/>
                </a:solidFill>
                <a:latin typeface="Aptos" panose="020B0004020202020204" pitchFamily="34" charset="0"/>
              </a:rPr>
              <a:t>There would be a conflict of interest if a family member or friend advocated, as they may not fully represent the adults' views or may be the alleged source of risk </a:t>
            </a:r>
          </a:p>
          <a:p>
            <a:pPr marL="285750" indent="-285750">
              <a:buFont typeface="Arial" panose="020B0604020202020204" pitchFamily="34" charset="0"/>
              <a:buChar char="•"/>
            </a:pPr>
            <a:r>
              <a:rPr lang="en-GB" sz="1600" dirty="0">
                <a:solidFill>
                  <a:schemeClr val="tx1"/>
                </a:solidFill>
                <a:latin typeface="Aptos" panose="020B0004020202020204" pitchFamily="34" charset="0"/>
              </a:rPr>
              <a:t>There could be external forces and undue influence which could prevent individuals from making decisions.</a:t>
            </a:r>
          </a:p>
        </p:txBody>
      </p:sp>
    </p:spTree>
    <p:extLst>
      <p:ext uri="{BB962C8B-B14F-4D97-AF65-F5344CB8AC3E}">
        <p14:creationId xmlns:p14="http://schemas.microsoft.com/office/powerpoint/2010/main" val="1782546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6C69-1BF9-48D0-0828-E4CB7EC0671F}"/>
              </a:ext>
            </a:extLst>
          </p:cNvPr>
          <p:cNvSpPr>
            <a:spLocks noGrp="1"/>
          </p:cNvSpPr>
          <p:nvPr>
            <p:ph type="title"/>
          </p:nvPr>
        </p:nvSpPr>
        <p:spPr>
          <a:xfrm>
            <a:off x="627907" y="752867"/>
            <a:ext cx="7888188" cy="618733"/>
          </a:xfrm>
        </p:spPr>
        <p:txBody>
          <a:bodyPr>
            <a:normAutofit/>
          </a:bodyPr>
          <a:lstStyle/>
          <a:p>
            <a:pPr algn="ctr"/>
            <a:r>
              <a:rPr lang="en-GB" sz="3600" b="1" dirty="0">
                <a:solidFill>
                  <a:schemeClr val="accent1"/>
                </a:solidFill>
                <a:latin typeface="Aptos Black" panose="020B0004020202020204" pitchFamily="34" charset="0"/>
              </a:rPr>
              <a:t>Strengths-Based Approaches </a:t>
            </a:r>
          </a:p>
        </p:txBody>
      </p:sp>
      <p:pic>
        <p:nvPicPr>
          <p:cNvPr id="4" name="Content Placeholder 3">
            <a:extLst>
              <a:ext uri="{FF2B5EF4-FFF2-40B4-BE49-F238E27FC236}">
                <a16:creationId xmlns:a16="http://schemas.microsoft.com/office/drawing/2014/main" id="{9EDE3CBD-94D6-8D81-B563-DF46C086AEBB}"/>
              </a:ext>
            </a:extLst>
          </p:cNvPr>
          <p:cNvPicPr>
            <a:picLocks noGrp="1" noChangeAspect="1"/>
          </p:cNvPicPr>
          <p:nvPr>
            <p:ph sz="half" idx="1"/>
          </p:nvPr>
        </p:nvPicPr>
        <p:blipFill>
          <a:blip r:embed="rId3"/>
          <a:stretch>
            <a:fillRect/>
          </a:stretch>
        </p:blipFill>
        <p:spPr>
          <a:xfrm>
            <a:off x="5181600" y="1557498"/>
            <a:ext cx="3841590" cy="4234779"/>
          </a:xfrm>
          <a:prstGeom prst="rect">
            <a:avLst/>
          </a:prstGeom>
        </p:spPr>
      </p:pic>
      <p:sp>
        <p:nvSpPr>
          <p:cNvPr id="3" name="Content Placeholder 2">
            <a:extLst>
              <a:ext uri="{FF2B5EF4-FFF2-40B4-BE49-F238E27FC236}">
                <a16:creationId xmlns:a16="http://schemas.microsoft.com/office/drawing/2014/main" id="{06B95F30-C964-A257-FE6F-E3BA72541B9E}"/>
              </a:ext>
            </a:extLst>
          </p:cNvPr>
          <p:cNvSpPr>
            <a:spLocks noGrp="1"/>
          </p:cNvSpPr>
          <p:nvPr>
            <p:ph sz="half" idx="2"/>
          </p:nvPr>
        </p:nvSpPr>
        <p:spPr>
          <a:xfrm>
            <a:off x="627907" y="2062274"/>
            <a:ext cx="4443436" cy="4467402"/>
          </a:xfrm>
        </p:spPr>
        <p:txBody>
          <a:bodyPr>
            <a:normAutofit/>
          </a:bodyPr>
          <a:lstStyle/>
          <a:p>
            <a:pPr algn="l">
              <a:buFont typeface="Courier New" panose="02070309020205020404" pitchFamily="49" charset="0"/>
              <a:buChar char="o"/>
            </a:pPr>
            <a:r>
              <a:rPr lang="en-GB" sz="2000" b="0" i="0" dirty="0">
                <a:effectLst/>
                <a:latin typeface="Aptos" panose="020B0004020202020204" pitchFamily="34" charset="0"/>
              </a:rPr>
              <a:t>Safeguarding needs a strengths-based perspective, to empower adults to feel in control. </a:t>
            </a:r>
          </a:p>
          <a:p>
            <a:pPr algn="l">
              <a:buFont typeface="Courier New" panose="02070309020205020404" pitchFamily="49" charset="0"/>
              <a:buChar char="o"/>
            </a:pPr>
            <a:r>
              <a:rPr lang="en-GB" sz="2000" b="0" i="0" dirty="0">
                <a:effectLst/>
                <a:latin typeface="Aptos" panose="020B0004020202020204" pitchFamily="34" charset="0"/>
              </a:rPr>
              <a:t>Anything within the adult’s own power that they can do to help themselves.</a:t>
            </a:r>
          </a:p>
          <a:p>
            <a:pPr algn="l">
              <a:buFont typeface="Courier New" panose="02070309020205020404" pitchFamily="49" charset="0"/>
              <a:buChar char="o"/>
            </a:pPr>
            <a:r>
              <a:rPr lang="en-GB" sz="2000" b="0" i="0" dirty="0">
                <a:effectLst/>
                <a:latin typeface="Aptos" panose="020B0004020202020204" pitchFamily="34" charset="0"/>
              </a:rPr>
              <a:t>Anything within the power of their family, friends or community that they can use to help themselves.</a:t>
            </a:r>
          </a:p>
          <a:p>
            <a:pPr marL="0" indent="0" algn="l">
              <a:buNone/>
            </a:pPr>
            <a:endParaRPr lang="en-GB" sz="1800" b="0" i="0" dirty="0">
              <a:effectLst/>
              <a:latin typeface="+mn-lt"/>
            </a:endParaRPr>
          </a:p>
          <a:p>
            <a:pPr marL="0" indent="0" algn="l">
              <a:buNone/>
            </a:pPr>
            <a:endParaRPr lang="en-GB" dirty="0"/>
          </a:p>
        </p:txBody>
      </p:sp>
    </p:spTree>
    <p:extLst>
      <p:ext uri="{BB962C8B-B14F-4D97-AF65-F5344CB8AC3E}">
        <p14:creationId xmlns:p14="http://schemas.microsoft.com/office/powerpoint/2010/main" val="1178732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B0C2B-8147-15E2-B5F4-EF782020B186}"/>
              </a:ext>
            </a:extLst>
          </p:cNvPr>
          <p:cNvSpPr>
            <a:spLocks noGrp="1"/>
          </p:cNvSpPr>
          <p:nvPr>
            <p:ph type="title"/>
          </p:nvPr>
        </p:nvSpPr>
        <p:spPr>
          <a:xfrm>
            <a:off x="758846" y="812134"/>
            <a:ext cx="7888188" cy="415532"/>
          </a:xfrm>
        </p:spPr>
        <p:txBody>
          <a:bodyPr>
            <a:normAutofit fontScale="90000"/>
          </a:bodyPr>
          <a:lstStyle/>
          <a:p>
            <a:pPr algn="ctr"/>
            <a:r>
              <a:rPr lang="en-GB" sz="3200" b="1" dirty="0">
                <a:solidFill>
                  <a:schemeClr val="accent1"/>
                </a:solidFill>
                <a:latin typeface="Aptos Black" panose="020B0004020202020204" pitchFamily="34" charset="0"/>
              </a:rPr>
              <a:t>Equality, Diversity and Inclusion</a:t>
            </a:r>
          </a:p>
        </p:txBody>
      </p:sp>
      <p:sp>
        <p:nvSpPr>
          <p:cNvPr id="3" name="Content Placeholder 2">
            <a:extLst>
              <a:ext uri="{FF2B5EF4-FFF2-40B4-BE49-F238E27FC236}">
                <a16:creationId xmlns:a16="http://schemas.microsoft.com/office/drawing/2014/main" id="{6B102F43-6B78-48B4-4CDE-3C514768A294}"/>
              </a:ext>
            </a:extLst>
          </p:cNvPr>
          <p:cNvSpPr>
            <a:spLocks noGrp="1"/>
          </p:cNvSpPr>
          <p:nvPr>
            <p:ph idx="1"/>
          </p:nvPr>
        </p:nvSpPr>
        <p:spPr>
          <a:xfrm>
            <a:off x="0" y="1463193"/>
            <a:ext cx="9143999" cy="4757497"/>
          </a:xfrm>
        </p:spPr>
        <p:txBody>
          <a:bodyPr/>
          <a:lstStyle/>
          <a:p>
            <a:pPr>
              <a:buFont typeface="Courier New" panose="02070309020205020404" pitchFamily="49" charset="0"/>
              <a:buChar char="o"/>
            </a:pPr>
            <a:r>
              <a:rPr lang="en-GB" sz="2000" dirty="0">
                <a:latin typeface="Aptos" panose="020B0004020202020204" pitchFamily="34" charset="0"/>
                <a:ea typeface="Calibri" panose="020F0502020204030204" pitchFamily="34" charset="0"/>
              </a:rPr>
              <a:t>A</a:t>
            </a:r>
            <a:r>
              <a:rPr lang="en-GB" sz="2000" dirty="0">
                <a:effectLst/>
                <a:latin typeface="Aptos" panose="020B0004020202020204" pitchFamily="34" charset="0"/>
                <a:ea typeface="Calibri" panose="020F0502020204030204" pitchFamily="34" charset="0"/>
              </a:rPr>
              <a:t>nti-discriminatory and anti-oppressive principles</a:t>
            </a:r>
            <a:r>
              <a:rPr lang="en-GB" sz="2000" dirty="0">
                <a:latin typeface="Aptos" panose="020B0004020202020204" pitchFamily="34" charset="0"/>
                <a:ea typeface="Calibri" panose="020F0502020204030204" pitchFamily="34" charset="0"/>
              </a:rPr>
              <a:t>, link to MSP</a:t>
            </a:r>
          </a:p>
          <a:p>
            <a:pPr>
              <a:buFont typeface="Courier New" panose="02070309020205020404" pitchFamily="49" charset="0"/>
              <a:buChar char="o"/>
            </a:pPr>
            <a:r>
              <a:rPr lang="en-GB" sz="2000" dirty="0">
                <a:effectLst/>
                <a:latin typeface="Aptos" panose="020B0004020202020204" pitchFamily="34" charset="0"/>
                <a:ea typeface="Calibri" panose="020F0502020204030204" pitchFamily="34" charset="0"/>
              </a:rPr>
              <a:t>Legal </a:t>
            </a:r>
            <a:r>
              <a:rPr lang="en-GB" sz="2000" dirty="0">
                <a:latin typeface="Aptos" panose="020B0004020202020204" pitchFamily="34" charset="0"/>
                <a:ea typeface="Calibri" panose="020F0502020204030204" pitchFamily="34" charset="0"/>
              </a:rPr>
              <a:t>frameworks – Care Act 2014, Equality Act 2010, Human Rights 1994</a:t>
            </a:r>
            <a:endParaRPr lang="en-GB" sz="2000" dirty="0">
              <a:effectLst/>
              <a:latin typeface="Aptos" panose="020B0004020202020204" pitchFamily="34" charset="0"/>
              <a:ea typeface="Calibri" panose="020F0502020204030204" pitchFamily="34" charset="0"/>
            </a:endParaRPr>
          </a:p>
          <a:p>
            <a:pPr>
              <a:buFont typeface="Courier New" panose="02070309020205020404" pitchFamily="49" charset="0"/>
              <a:buChar char="o"/>
            </a:pPr>
            <a:r>
              <a:rPr lang="en-GB" sz="2000" dirty="0">
                <a:effectLst/>
                <a:latin typeface="Aptos" panose="020B0004020202020204" pitchFamily="34" charset="0"/>
                <a:ea typeface="Calibri" panose="020F0502020204030204" pitchFamily="34" charset="0"/>
              </a:rPr>
              <a:t>Diversity is multidimensional including race, disability, class, economic status, age, sexuality, and gender (including transgender), faith and belief, and intersection of this and other characteristics. </a:t>
            </a:r>
          </a:p>
          <a:p>
            <a:pPr>
              <a:buFont typeface="Courier New" panose="02070309020205020404" pitchFamily="49" charset="0"/>
              <a:buChar char="o"/>
            </a:pPr>
            <a:r>
              <a:rPr lang="en-GB" sz="2000" dirty="0">
                <a:latin typeface="Aptos" panose="020B0004020202020204" pitchFamily="34" charset="0"/>
              </a:rPr>
              <a:t>Salford is a diverse area: </a:t>
            </a:r>
            <a:r>
              <a:rPr lang="en-GB" sz="1800" u="sng" dirty="0">
                <a:solidFill>
                  <a:srgbClr val="0563C1"/>
                </a:solidFill>
                <a:effectLst/>
                <a:latin typeface="Aptos" panose="020B0004020202020204" pitchFamily="34" charset="0"/>
                <a:ea typeface="Calibri" panose="020F0502020204030204" pitchFamily="34" charset="0"/>
                <a:cs typeface="Times New Roman" panose="02020603050405020304" pitchFamily="18" charset="0"/>
                <a:hlinkClick r:id="rId3"/>
              </a:rPr>
              <a:t>How life has changed in Salford: Census 2021</a:t>
            </a:r>
            <a:endParaRPr lang="en-GB" sz="1800" dirty="0">
              <a:latin typeface="Aptos" panose="020B0004020202020204" pitchFamily="34" charset="0"/>
            </a:endParaRPr>
          </a:p>
          <a:p>
            <a:pPr>
              <a:buFont typeface="Courier New" panose="02070309020205020404" pitchFamily="49" charset="0"/>
              <a:buChar char="o"/>
            </a:pPr>
            <a:r>
              <a:rPr lang="en-GB" sz="2000" dirty="0">
                <a:latin typeface="Aptos" panose="020B0004020202020204" pitchFamily="34" charset="0"/>
              </a:rPr>
              <a:t>Increasing the need to be professionally curious, challenge personal bias, and adapt safeguarding approaches (cultural consciousness &amp; humility)</a:t>
            </a:r>
          </a:p>
          <a:p>
            <a:endParaRPr lang="en-GB" sz="1800" dirty="0">
              <a:latin typeface="+mj-lt"/>
            </a:endParaRPr>
          </a:p>
          <a:p>
            <a:pPr marL="0" indent="0">
              <a:buNone/>
            </a:pPr>
            <a:endParaRPr lang="en-GB" sz="1800" dirty="0">
              <a:latin typeface="+mj-lt"/>
            </a:endParaRPr>
          </a:p>
        </p:txBody>
      </p:sp>
      <p:pic>
        <p:nvPicPr>
          <p:cNvPr id="4" name="Picture 3" descr="Social GGRRAAACCEEESSS: self-reflection for family therapists">
            <a:extLst>
              <a:ext uri="{FF2B5EF4-FFF2-40B4-BE49-F238E27FC236}">
                <a16:creationId xmlns:a16="http://schemas.microsoft.com/office/drawing/2014/main" id="{B27D98FA-303E-D956-EAE1-B58142783C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9345" y="4193282"/>
            <a:ext cx="2957689" cy="1852584"/>
          </a:xfrm>
          <a:prstGeom prst="rect">
            <a:avLst/>
          </a:prstGeom>
          <a:noFill/>
          <a:ln>
            <a:noFill/>
          </a:ln>
        </p:spPr>
      </p:pic>
      <p:pic>
        <p:nvPicPr>
          <p:cNvPr id="9" name="Picture 8">
            <a:extLst>
              <a:ext uri="{FF2B5EF4-FFF2-40B4-BE49-F238E27FC236}">
                <a16:creationId xmlns:a16="http://schemas.microsoft.com/office/drawing/2014/main" id="{FAA1076E-FBFA-8980-CDDD-2D75A44BB3F2}"/>
              </a:ext>
            </a:extLst>
          </p:cNvPr>
          <p:cNvPicPr>
            <a:picLocks noChangeAspect="1"/>
          </p:cNvPicPr>
          <p:nvPr/>
        </p:nvPicPr>
        <p:blipFill>
          <a:blip r:embed="rId5"/>
          <a:stretch>
            <a:fillRect/>
          </a:stretch>
        </p:blipFill>
        <p:spPr>
          <a:xfrm>
            <a:off x="55796" y="4493751"/>
            <a:ext cx="5577754" cy="1852585"/>
          </a:xfrm>
          <a:prstGeom prst="rect">
            <a:avLst/>
          </a:prstGeom>
        </p:spPr>
      </p:pic>
    </p:spTree>
    <p:extLst>
      <p:ext uri="{BB962C8B-B14F-4D97-AF65-F5344CB8AC3E}">
        <p14:creationId xmlns:p14="http://schemas.microsoft.com/office/powerpoint/2010/main" val="1219717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7A23-9DCF-3BDA-6A0C-F1D7EB724F35}"/>
              </a:ext>
            </a:extLst>
          </p:cNvPr>
          <p:cNvSpPr>
            <a:spLocks noGrp="1"/>
          </p:cNvSpPr>
          <p:nvPr>
            <p:ph type="title"/>
          </p:nvPr>
        </p:nvSpPr>
        <p:spPr>
          <a:xfrm>
            <a:off x="627906" y="844228"/>
            <a:ext cx="7888188" cy="382250"/>
          </a:xfrm>
        </p:spPr>
        <p:txBody>
          <a:bodyPr>
            <a:normAutofit fontScale="90000"/>
          </a:bodyPr>
          <a:lstStyle/>
          <a:p>
            <a:pPr algn="ctr"/>
            <a:r>
              <a:rPr lang="en-GB" sz="3200" b="1" dirty="0">
                <a:solidFill>
                  <a:schemeClr val="accent1"/>
                </a:solidFill>
                <a:latin typeface="Aptos Black" panose="020B0004020202020204" pitchFamily="34" charset="0"/>
              </a:rPr>
              <a:t>Professional Curiosity </a:t>
            </a:r>
          </a:p>
        </p:txBody>
      </p:sp>
      <p:sp>
        <p:nvSpPr>
          <p:cNvPr id="4" name="Content Placeholder 3">
            <a:extLst>
              <a:ext uri="{FF2B5EF4-FFF2-40B4-BE49-F238E27FC236}">
                <a16:creationId xmlns:a16="http://schemas.microsoft.com/office/drawing/2014/main" id="{FEF2F405-BC9A-A1A3-4E1E-845DC4B62FD2}"/>
              </a:ext>
            </a:extLst>
          </p:cNvPr>
          <p:cNvSpPr>
            <a:spLocks noGrp="1"/>
          </p:cNvSpPr>
          <p:nvPr>
            <p:ph sz="half" idx="1"/>
          </p:nvPr>
        </p:nvSpPr>
        <p:spPr>
          <a:xfrm>
            <a:off x="142503" y="1478313"/>
            <a:ext cx="9136084" cy="4859317"/>
          </a:xfrm>
        </p:spPr>
        <p:txBody>
          <a:bodyPr>
            <a:normAutofit/>
          </a:bodyPr>
          <a:lstStyle/>
          <a:p>
            <a:pPr>
              <a:spcBef>
                <a:spcPts val="0"/>
              </a:spcBef>
              <a:buFont typeface="Courier New" panose="02070309020205020404" pitchFamily="49" charset="0"/>
              <a:buChar char="o"/>
            </a:pPr>
            <a:r>
              <a:rPr lang="en-GB" sz="2000" dirty="0">
                <a:latin typeface="Aptos" panose="020B0004020202020204" pitchFamily="34" charset="0"/>
              </a:rPr>
              <a:t>The capacity and skill to explore and understand what is happening for an individual vs making assumptions </a:t>
            </a:r>
          </a:p>
          <a:p>
            <a:pPr>
              <a:spcBef>
                <a:spcPts val="0"/>
              </a:spcBef>
              <a:buFont typeface="Courier New" panose="02070309020205020404" pitchFamily="49" charset="0"/>
              <a:buChar char="o"/>
            </a:pPr>
            <a:r>
              <a:rPr lang="en-GB" sz="2000" dirty="0">
                <a:latin typeface="Aptos" panose="020B0004020202020204" pitchFamily="34" charset="0"/>
              </a:rPr>
              <a:t>Professional curiosity helps to identify and respond to risk</a:t>
            </a:r>
          </a:p>
          <a:p>
            <a:pPr>
              <a:spcBef>
                <a:spcPts val="0"/>
              </a:spcBef>
              <a:buFont typeface="Courier New" panose="02070309020205020404" pitchFamily="49" charset="0"/>
              <a:buChar char="o"/>
            </a:pPr>
            <a:r>
              <a:rPr lang="en-GB" sz="2000" dirty="0">
                <a:latin typeface="Aptos" panose="020B0004020202020204" pitchFamily="34" charset="0"/>
              </a:rPr>
              <a:t>Thinking ‘</a:t>
            </a:r>
            <a:r>
              <a:rPr lang="en-GB" sz="2000" b="1" dirty="0">
                <a:solidFill>
                  <a:schemeClr val="accent1"/>
                </a:solidFill>
                <a:latin typeface="Aptos" panose="020B0004020202020204" pitchFamily="34" charset="0"/>
              </a:rPr>
              <a:t>outside of the box</a:t>
            </a:r>
            <a:r>
              <a:rPr lang="en-GB" sz="2000" dirty="0">
                <a:latin typeface="Aptos" panose="020B0004020202020204" pitchFamily="34" charset="0"/>
              </a:rPr>
              <a:t>’, including family and community approaches</a:t>
            </a:r>
          </a:p>
          <a:p>
            <a:pPr>
              <a:spcBef>
                <a:spcPts val="0"/>
              </a:spcBef>
              <a:buFont typeface="Courier New" panose="02070309020205020404" pitchFamily="49" charset="0"/>
              <a:buChar char="o"/>
            </a:pPr>
            <a:r>
              <a:rPr lang="en-GB" sz="2000" dirty="0">
                <a:latin typeface="Aptos" panose="020B0004020202020204" pitchFamily="34" charset="0"/>
              </a:rPr>
              <a:t>Triangulating information from visits, conversations and observations. </a:t>
            </a:r>
          </a:p>
          <a:p>
            <a:pPr>
              <a:spcBef>
                <a:spcPts val="0"/>
              </a:spcBef>
              <a:buFont typeface="Courier New" panose="02070309020205020404" pitchFamily="49" charset="0"/>
              <a:buChar char="o"/>
            </a:pPr>
            <a:r>
              <a:rPr lang="en-GB" sz="2000" dirty="0">
                <a:latin typeface="Aptos" panose="020B0004020202020204" pitchFamily="34" charset="0"/>
              </a:rPr>
              <a:t>Be willing to have difficult and challenging conversations</a:t>
            </a:r>
          </a:p>
          <a:p>
            <a:pPr>
              <a:spcBef>
                <a:spcPts val="0"/>
              </a:spcBef>
              <a:buFont typeface="Courier New" panose="02070309020205020404" pitchFamily="49" charset="0"/>
              <a:buChar char="o"/>
            </a:pPr>
            <a:r>
              <a:rPr lang="en-GB" sz="2000" dirty="0">
                <a:latin typeface="Aptos" panose="020B0004020202020204" pitchFamily="34" charset="0"/>
              </a:rPr>
              <a:t>Build </a:t>
            </a:r>
            <a:r>
              <a:rPr lang="en-GB" sz="2000" b="1" dirty="0">
                <a:solidFill>
                  <a:schemeClr val="accent1"/>
                </a:solidFill>
                <a:latin typeface="Aptos" panose="020B0004020202020204" pitchFamily="34" charset="0"/>
              </a:rPr>
              <a:t>self-awareness</a:t>
            </a:r>
            <a:r>
              <a:rPr lang="en-GB" sz="2000" dirty="0">
                <a:latin typeface="Aptos" panose="020B0004020202020204" pitchFamily="34" charset="0"/>
              </a:rPr>
              <a:t>, including the emotional impacts of safeguarding on self.</a:t>
            </a:r>
          </a:p>
          <a:p>
            <a:pPr>
              <a:spcBef>
                <a:spcPts val="0"/>
              </a:spcBef>
              <a:buFont typeface="Courier New" panose="02070309020205020404" pitchFamily="49" charset="0"/>
              <a:buChar char="o"/>
            </a:pPr>
            <a:r>
              <a:rPr lang="en-GB" sz="2000" dirty="0">
                <a:latin typeface="Aptos" panose="020B0004020202020204" pitchFamily="34" charset="0"/>
              </a:rPr>
              <a:t>Consider own </a:t>
            </a:r>
            <a:r>
              <a:rPr lang="en-GB" sz="2000" b="1" dirty="0">
                <a:solidFill>
                  <a:schemeClr val="accent1"/>
                </a:solidFill>
                <a:latin typeface="Aptos" panose="020B0004020202020204" pitchFamily="34" charset="0"/>
              </a:rPr>
              <a:t>competing value bases </a:t>
            </a:r>
            <a:r>
              <a:rPr lang="en-GB" sz="2000" dirty="0">
                <a:latin typeface="Aptos" panose="020B0004020202020204" pitchFamily="34" charset="0"/>
              </a:rPr>
              <a:t>and </a:t>
            </a:r>
            <a:r>
              <a:rPr lang="en-GB" sz="2000" b="1" dirty="0">
                <a:solidFill>
                  <a:schemeClr val="accent1"/>
                </a:solidFill>
                <a:latin typeface="Aptos" panose="020B0004020202020204" pitchFamily="34" charset="0"/>
              </a:rPr>
              <a:t>bias</a:t>
            </a:r>
          </a:p>
          <a:p>
            <a:pPr>
              <a:spcBef>
                <a:spcPts val="0"/>
              </a:spcBef>
              <a:buFont typeface="Courier New" panose="02070309020205020404" pitchFamily="49" charset="0"/>
              <a:buChar char="o"/>
            </a:pPr>
            <a:r>
              <a:rPr lang="en-GB" sz="2000" dirty="0">
                <a:latin typeface="Aptos" panose="020B0004020202020204" pitchFamily="34" charset="0"/>
              </a:rPr>
              <a:t>Use </a:t>
            </a:r>
            <a:r>
              <a:rPr lang="en-GB" sz="2000" b="1" dirty="0">
                <a:solidFill>
                  <a:schemeClr val="accent1"/>
                </a:solidFill>
                <a:latin typeface="Aptos" panose="020B0004020202020204" pitchFamily="34" charset="0"/>
              </a:rPr>
              <a:t>reflective supervision </a:t>
            </a:r>
            <a:r>
              <a:rPr lang="en-GB" sz="2000" dirty="0">
                <a:latin typeface="Aptos" panose="020B0004020202020204" pitchFamily="34" charset="0"/>
              </a:rPr>
              <a:t>to explore a deeper meaning and discuss different hypotheses, theories models and approaches.</a:t>
            </a:r>
          </a:p>
          <a:p>
            <a:pPr>
              <a:spcBef>
                <a:spcPts val="0"/>
              </a:spcBef>
              <a:buFont typeface="Courier New" panose="02070309020205020404" pitchFamily="49" charset="0"/>
              <a:buChar char="o"/>
            </a:pPr>
            <a:r>
              <a:rPr lang="en-GB" sz="2000" dirty="0">
                <a:latin typeface="Aptos" panose="020B0004020202020204" pitchFamily="34" charset="0"/>
              </a:rPr>
              <a:t>Trust instincts, gut feelings, something might feel wrong…explore further </a:t>
            </a:r>
          </a:p>
          <a:p>
            <a:pPr>
              <a:spcBef>
                <a:spcPts val="0"/>
              </a:spcBef>
              <a:buFont typeface="Courier New" panose="02070309020205020404" pitchFamily="49" charset="0"/>
              <a:buChar char="o"/>
            </a:pPr>
            <a:endParaRPr lang="en-GB" sz="2000" dirty="0">
              <a:latin typeface="Aptos" panose="020B0004020202020204" pitchFamily="34" charset="0"/>
            </a:endParaRPr>
          </a:p>
          <a:p>
            <a:pPr marL="0" indent="0" algn="ctr">
              <a:spcBef>
                <a:spcPts val="0"/>
              </a:spcBef>
              <a:buNone/>
            </a:pPr>
            <a:r>
              <a:rPr lang="en-GB" sz="2000" b="1" dirty="0">
                <a:solidFill>
                  <a:schemeClr val="accent1"/>
                </a:solidFill>
                <a:latin typeface="Aptos" panose="020B0004020202020204" pitchFamily="34" charset="0"/>
              </a:rPr>
              <a:t>Complete activity 5 in groups </a:t>
            </a:r>
            <a:endParaRPr lang="en-GB" sz="1800" b="1" dirty="0">
              <a:solidFill>
                <a:schemeClr val="accent1"/>
              </a:solidFill>
              <a:latin typeface="Aptos" panose="020B0004020202020204" pitchFamily="34" charset="0"/>
            </a:endParaRPr>
          </a:p>
          <a:p>
            <a:pPr marL="0" indent="0">
              <a:spcBef>
                <a:spcPts val="0"/>
              </a:spcBef>
              <a:buNone/>
            </a:pPr>
            <a:endParaRPr lang="en-GB" sz="1800" dirty="0">
              <a:latin typeface="Aptos" panose="020B0004020202020204" pitchFamily="34" charset="0"/>
            </a:endParaRPr>
          </a:p>
          <a:p>
            <a:pPr marL="0" indent="0">
              <a:spcBef>
                <a:spcPts val="0"/>
              </a:spcBef>
              <a:buNone/>
            </a:pPr>
            <a:r>
              <a:rPr lang="en-GB" sz="1800" b="1" dirty="0">
                <a:solidFill>
                  <a:schemeClr val="accent1"/>
                </a:solidFill>
                <a:latin typeface="Aptos" panose="020B0004020202020204" pitchFamily="34" charset="0"/>
              </a:rPr>
              <a:t>             </a:t>
            </a:r>
            <a:endParaRPr lang="en-GB" sz="1200" dirty="0">
              <a:latin typeface="+mj-lt"/>
            </a:endParaRPr>
          </a:p>
          <a:p>
            <a:endParaRPr lang="en-GB" sz="1200" dirty="0">
              <a:latin typeface="+mj-lt"/>
            </a:endParaRPr>
          </a:p>
        </p:txBody>
      </p:sp>
      <p:pic>
        <p:nvPicPr>
          <p:cNvPr id="6" name="Picture 5">
            <a:extLst>
              <a:ext uri="{FF2B5EF4-FFF2-40B4-BE49-F238E27FC236}">
                <a16:creationId xmlns:a16="http://schemas.microsoft.com/office/drawing/2014/main" id="{56150F7E-213C-EC23-B20B-7D54E146DFCF}"/>
              </a:ext>
            </a:extLst>
          </p:cNvPr>
          <p:cNvPicPr>
            <a:picLocks noChangeAspect="1"/>
          </p:cNvPicPr>
          <p:nvPr/>
        </p:nvPicPr>
        <p:blipFill>
          <a:blip r:embed="rId3"/>
          <a:stretch>
            <a:fillRect/>
          </a:stretch>
        </p:blipFill>
        <p:spPr>
          <a:xfrm>
            <a:off x="5242708" y="5522988"/>
            <a:ext cx="3901292" cy="1326755"/>
          </a:xfrm>
          <a:prstGeom prst="rect">
            <a:avLst/>
          </a:prstGeom>
        </p:spPr>
      </p:pic>
      <p:pic>
        <p:nvPicPr>
          <p:cNvPr id="7" name="Picture 6">
            <a:extLst>
              <a:ext uri="{FF2B5EF4-FFF2-40B4-BE49-F238E27FC236}">
                <a16:creationId xmlns:a16="http://schemas.microsoft.com/office/drawing/2014/main" id="{FD77E926-6910-014B-7460-D5E82F3EB32F}"/>
              </a:ext>
            </a:extLst>
          </p:cNvPr>
          <p:cNvPicPr>
            <a:picLocks noChangeAspect="1"/>
          </p:cNvPicPr>
          <p:nvPr/>
        </p:nvPicPr>
        <p:blipFill>
          <a:blip r:embed="rId4"/>
          <a:stretch>
            <a:fillRect/>
          </a:stretch>
        </p:blipFill>
        <p:spPr>
          <a:xfrm>
            <a:off x="0" y="5379687"/>
            <a:ext cx="5377295" cy="1544783"/>
          </a:xfrm>
          <a:prstGeom prst="rect">
            <a:avLst/>
          </a:prstGeom>
        </p:spPr>
      </p:pic>
    </p:spTree>
    <p:extLst>
      <p:ext uri="{BB962C8B-B14F-4D97-AF65-F5344CB8AC3E}">
        <p14:creationId xmlns:p14="http://schemas.microsoft.com/office/powerpoint/2010/main" val="2116065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8D94-3C1D-AE37-BFD6-DFA321523F62}"/>
              </a:ext>
            </a:extLst>
          </p:cNvPr>
          <p:cNvSpPr>
            <a:spLocks noGrp="1"/>
          </p:cNvSpPr>
          <p:nvPr>
            <p:ph type="title"/>
          </p:nvPr>
        </p:nvSpPr>
        <p:spPr>
          <a:xfrm>
            <a:off x="627906" y="696874"/>
            <a:ext cx="7888188" cy="310123"/>
          </a:xfrm>
        </p:spPr>
        <p:txBody>
          <a:bodyPr>
            <a:noAutofit/>
          </a:bodyPr>
          <a:lstStyle/>
          <a:p>
            <a:pPr algn="ctr"/>
            <a:r>
              <a:rPr lang="en-GB" sz="3200" dirty="0">
                <a:solidFill>
                  <a:schemeClr val="accent1"/>
                </a:solidFill>
                <a:latin typeface="Aptos Black" panose="020B0004020202020204" pitchFamily="34" charset="0"/>
              </a:rPr>
              <a:t>Risk Assessment Principles </a:t>
            </a:r>
          </a:p>
        </p:txBody>
      </p:sp>
      <p:sp>
        <p:nvSpPr>
          <p:cNvPr id="3" name="Content Placeholder 2">
            <a:extLst>
              <a:ext uri="{FF2B5EF4-FFF2-40B4-BE49-F238E27FC236}">
                <a16:creationId xmlns:a16="http://schemas.microsoft.com/office/drawing/2014/main" id="{8A723BFB-74F9-8D57-9D49-0AF2DA89C6BD}"/>
              </a:ext>
            </a:extLst>
          </p:cNvPr>
          <p:cNvSpPr>
            <a:spLocks noGrp="1"/>
          </p:cNvSpPr>
          <p:nvPr>
            <p:ph idx="1"/>
          </p:nvPr>
        </p:nvSpPr>
        <p:spPr>
          <a:xfrm>
            <a:off x="0" y="2410690"/>
            <a:ext cx="7384473" cy="4765963"/>
          </a:xfrm>
        </p:spPr>
        <p:txBody>
          <a:bodyPr>
            <a:normAutofit/>
          </a:bodyPr>
          <a:lstStyle/>
          <a:p>
            <a:endParaRPr lang="en-GB" sz="1800" dirty="0">
              <a:latin typeface="Aptos" panose="020B0004020202020204" pitchFamily="34" charset="0"/>
            </a:endParaRPr>
          </a:p>
          <a:p>
            <a:pPr>
              <a:spcBef>
                <a:spcPts val="0"/>
              </a:spcBef>
              <a:spcAft>
                <a:spcPts val="600"/>
              </a:spcAft>
            </a:pPr>
            <a:r>
              <a:rPr lang="en-GB" sz="1800" dirty="0">
                <a:latin typeface="Aptos" panose="020B0004020202020204" pitchFamily="34" charset="0"/>
              </a:rPr>
              <a:t>Risk assessments establish the </a:t>
            </a:r>
            <a:r>
              <a:rPr lang="en-GB" sz="1800" u="sng" dirty="0">
                <a:latin typeface="Aptos" panose="020B0004020202020204" pitchFamily="34" charset="0"/>
              </a:rPr>
              <a:t>nature</a:t>
            </a:r>
            <a:r>
              <a:rPr lang="en-GB" sz="1800" dirty="0">
                <a:latin typeface="Aptos" panose="020B0004020202020204" pitchFamily="34" charset="0"/>
              </a:rPr>
              <a:t> ,</a:t>
            </a:r>
            <a:r>
              <a:rPr lang="en-GB" sz="1800" u="sng" dirty="0">
                <a:latin typeface="Aptos" panose="020B0004020202020204" pitchFamily="34" charset="0"/>
              </a:rPr>
              <a:t>likelihood </a:t>
            </a:r>
            <a:r>
              <a:rPr lang="en-GB" sz="1800" dirty="0">
                <a:latin typeface="Aptos" panose="020B0004020202020204" pitchFamily="34" charset="0"/>
              </a:rPr>
              <a:t>and </a:t>
            </a:r>
            <a:r>
              <a:rPr lang="en-GB" sz="1800" u="sng" dirty="0">
                <a:latin typeface="Aptos" panose="020B0004020202020204" pitchFamily="34" charset="0"/>
              </a:rPr>
              <a:t>impact</a:t>
            </a:r>
            <a:r>
              <a:rPr lang="en-GB" sz="1800" dirty="0">
                <a:latin typeface="Aptos" panose="020B0004020202020204" pitchFamily="34" charset="0"/>
              </a:rPr>
              <a:t> of actual or potential hazard (abuse or neglect)</a:t>
            </a:r>
          </a:p>
          <a:p>
            <a:pPr>
              <a:spcBef>
                <a:spcPts val="0"/>
              </a:spcBef>
              <a:spcAft>
                <a:spcPts val="600"/>
              </a:spcAft>
            </a:pPr>
            <a:r>
              <a:rPr lang="en-GB" sz="1800" dirty="0">
                <a:latin typeface="Aptos" panose="020B0004020202020204" pitchFamily="34" charset="0"/>
              </a:rPr>
              <a:t>Past, current, future and foreseeable risks (non-static)</a:t>
            </a:r>
          </a:p>
          <a:p>
            <a:pPr>
              <a:spcBef>
                <a:spcPts val="0"/>
              </a:spcBef>
              <a:spcAft>
                <a:spcPts val="600"/>
              </a:spcAft>
            </a:pPr>
            <a:r>
              <a:rPr lang="en-GB" sz="1800" dirty="0">
                <a:latin typeface="Aptos" panose="020B0004020202020204" pitchFamily="34" charset="0"/>
              </a:rPr>
              <a:t>The </a:t>
            </a:r>
            <a:r>
              <a:rPr lang="en-GB" sz="1800" b="1" u="sng" dirty="0">
                <a:latin typeface="Aptos" panose="020B0004020202020204" pitchFamily="34" charset="0"/>
              </a:rPr>
              <a:t>desired outcomes of individual </a:t>
            </a:r>
            <a:r>
              <a:rPr lang="en-GB" sz="1800" dirty="0">
                <a:latin typeface="Aptos" panose="020B0004020202020204" pitchFamily="34" charset="0"/>
              </a:rPr>
              <a:t>are central to risk management</a:t>
            </a:r>
            <a:endParaRPr lang="en-GB" sz="1800" b="1" u="sng" dirty="0">
              <a:latin typeface="Aptos" panose="020B0004020202020204" pitchFamily="34" charset="0"/>
            </a:endParaRPr>
          </a:p>
          <a:p>
            <a:pPr>
              <a:spcBef>
                <a:spcPts val="0"/>
              </a:spcBef>
              <a:spcAft>
                <a:spcPts val="600"/>
              </a:spcAft>
            </a:pPr>
            <a:r>
              <a:rPr lang="en-GB" sz="1800" dirty="0">
                <a:latin typeface="Aptos" panose="020B0004020202020204" pitchFamily="34" charset="0"/>
              </a:rPr>
              <a:t>Strengths-based, protective &amp; mitigating factors, safeguarding self</a:t>
            </a:r>
          </a:p>
          <a:p>
            <a:pPr>
              <a:spcBef>
                <a:spcPts val="0"/>
              </a:spcBef>
              <a:spcAft>
                <a:spcPts val="600"/>
              </a:spcAft>
            </a:pPr>
            <a:r>
              <a:rPr lang="en-GB" sz="1800" b="1" dirty="0">
                <a:latin typeface="Aptos" panose="020B0004020202020204" pitchFamily="34" charset="0"/>
              </a:rPr>
              <a:t>Proportionate </a:t>
            </a:r>
            <a:r>
              <a:rPr lang="en-GB" sz="1800" dirty="0">
                <a:latin typeface="Aptos" panose="020B0004020202020204" pitchFamily="34" charset="0"/>
              </a:rPr>
              <a:t>and </a:t>
            </a:r>
            <a:r>
              <a:rPr lang="en-GB" sz="1800" b="1" dirty="0">
                <a:latin typeface="Aptos" panose="020B0004020202020204" pitchFamily="34" charset="0"/>
              </a:rPr>
              <a:t>least intrusive.</a:t>
            </a:r>
          </a:p>
          <a:p>
            <a:pPr>
              <a:spcBef>
                <a:spcPts val="0"/>
              </a:spcBef>
              <a:spcAft>
                <a:spcPts val="600"/>
              </a:spcAft>
            </a:pPr>
            <a:r>
              <a:rPr lang="en-GB" sz="1800" dirty="0">
                <a:latin typeface="Aptos" panose="020B0004020202020204" pitchFamily="34" charset="0"/>
              </a:rPr>
              <a:t>SMART goals, accountability, professional judgements, </a:t>
            </a:r>
            <a:r>
              <a:rPr lang="en-GB" sz="1800" b="1" dirty="0">
                <a:latin typeface="Aptos" panose="020B0004020202020204" pitchFamily="34" charset="0"/>
              </a:rPr>
              <a:t>not risk averse</a:t>
            </a:r>
          </a:p>
          <a:p>
            <a:pPr>
              <a:spcBef>
                <a:spcPts val="0"/>
              </a:spcBef>
              <a:spcAft>
                <a:spcPts val="600"/>
              </a:spcAft>
            </a:pPr>
            <a:r>
              <a:rPr lang="en-GB" sz="1800" i="1" dirty="0">
                <a:solidFill>
                  <a:schemeClr val="accent1"/>
                </a:solidFill>
                <a:latin typeface="Aptos" panose="020B0004020202020204" pitchFamily="34" charset="0"/>
              </a:rPr>
              <a:t>Positive risk taking </a:t>
            </a:r>
            <a:r>
              <a:rPr lang="en-GB" sz="1800" dirty="0">
                <a:latin typeface="Aptos" panose="020B0004020202020204" pitchFamily="34" charset="0"/>
              </a:rPr>
              <a:t>– important to recognise that risk is a normal everyday experience (includes</a:t>
            </a:r>
            <a:r>
              <a:rPr lang="en-GB" sz="1800" b="1" dirty="0">
                <a:latin typeface="Aptos" panose="020B0004020202020204" pitchFamily="34" charset="0"/>
              </a:rPr>
              <a:t> empowerment</a:t>
            </a:r>
            <a:r>
              <a:rPr lang="en-GB" sz="1800" dirty="0">
                <a:latin typeface="Aptos" panose="020B0004020202020204" pitchFamily="34" charset="0"/>
              </a:rPr>
              <a:t>)</a:t>
            </a:r>
          </a:p>
          <a:p>
            <a:pPr>
              <a:spcBef>
                <a:spcPts val="0"/>
              </a:spcBef>
              <a:spcAft>
                <a:spcPts val="600"/>
              </a:spcAft>
            </a:pPr>
            <a:r>
              <a:rPr lang="en-GB" sz="1800" dirty="0">
                <a:latin typeface="Aptos" panose="020B0004020202020204" pitchFamily="34" charset="0"/>
              </a:rPr>
              <a:t>Remember risk to other adults and children could require action</a:t>
            </a:r>
          </a:p>
        </p:txBody>
      </p:sp>
      <p:sp>
        <p:nvSpPr>
          <p:cNvPr id="4" name="Arrow: Right 3">
            <a:extLst>
              <a:ext uri="{FF2B5EF4-FFF2-40B4-BE49-F238E27FC236}">
                <a16:creationId xmlns:a16="http://schemas.microsoft.com/office/drawing/2014/main" id="{F9A37900-3FCF-F9CE-B2A6-567A78A9D64C}"/>
              </a:ext>
            </a:extLst>
          </p:cNvPr>
          <p:cNvSpPr/>
          <p:nvPr/>
        </p:nvSpPr>
        <p:spPr>
          <a:xfrm>
            <a:off x="803857" y="1147708"/>
            <a:ext cx="3768143" cy="125006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ptos" panose="020B0004020202020204" pitchFamily="34" charset="0"/>
              </a:rPr>
              <a:t>Hazard</a:t>
            </a:r>
            <a:r>
              <a:rPr lang="en-GB" dirty="0">
                <a:solidFill>
                  <a:schemeClr val="tx1"/>
                </a:solidFill>
                <a:latin typeface="Aptos" panose="020B0004020202020204" pitchFamily="34" charset="0"/>
              </a:rPr>
              <a:t> </a:t>
            </a:r>
            <a:r>
              <a:rPr lang="en-GB" sz="1400" dirty="0">
                <a:solidFill>
                  <a:schemeClr val="tx1"/>
                </a:solidFill>
                <a:latin typeface="Aptos" panose="020B0004020202020204" pitchFamily="34" charset="0"/>
              </a:rPr>
              <a:t>(Anything that can cause harm)</a:t>
            </a:r>
          </a:p>
        </p:txBody>
      </p:sp>
      <p:sp>
        <p:nvSpPr>
          <p:cNvPr id="5" name="Oval 4">
            <a:extLst>
              <a:ext uri="{FF2B5EF4-FFF2-40B4-BE49-F238E27FC236}">
                <a16:creationId xmlns:a16="http://schemas.microsoft.com/office/drawing/2014/main" id="{87885838-A61F-F8A2-CB02-510F081A2425}"/>
              </a:ext>
            </a:extLst>
          </p:cNvPr>
          <p:cNvSpPr/>
          <p:nvPr/>
        </p:nvSpPr>
        <p:spPr>
          <a:xfrm>
            <a:off x="4995949" y="1194647"/>
            <a:ext cx="3337560" cy="1250066"/>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Aptos" panose="020B0004020202020204" pitchFamily="34" charset="0"/>
              </a:rPr>
              <a:t>Risk</a:t>
            </a:r>
            <a:r>
              <a:rPr lang="en-GB" dirty="0">
                <a:solidFill>
                  <a:schemeClr val="tx1"/>
                </a:solidFill>
                <a:latin typeface="Aptos" panose="020B0004020202020204" pitchFamily="34" charset="0"/>
              </a:rPr>
              <a:t> </a:t>
            </a:r>
            <a:r>
              <a:rPr lang="en-GB" sz="1400" dirty="0">
                <a:solidFill>
                  <a:schemeClr val="tx1"/>
                </a:solidFill>
                <a:latin typeface="Aptos" panose="020B0004020202020204" pitchFamily="34" charset="0"/>
              </a:rPr>
              <a:t>(How great the chance that someone will be harmed by the hazard )</a:t>
            </a:r>
          </a:p>
        </p:txBody>
      </p:sp>
      <p:pic>
        <p:nvPicPr>
          <p:cNvPr id="6" name="Picture 5">
            <a:extLst>
              <a:ext uri="{FF2B5EF4-FFF2-40B4-BE49-F238E27FC236}">
                <a16:creationId xmlns:a16="http://schemas.microsoft.com/office/drawing/2014/main" id="{6C945C5D-A545-A4EE-12D2-C29FF48C083A}"/>
              </a:ext>
            </a:extLst>
          </p:cNvPr>
          <p:cNvPicPr>
            <a:picLocks noChangeAspect="1"/>
          </p:cNvPicPr>
          <p:nvPr/>
        </p:nvPicPr>
        <p:blipFill>
          <a:blip r:embed="rId3"/>
          <a:stretch>
            <a:fillRect/>
          </a:stretch>
        </p:blipFill>
        <p:spPr>
          <a:xfrm>
            <a:off x="7523018" y="2410690"/>
            <a:ext cx="1620982" cy="3283528"/>
          </a:xfrm>
          <a:prstGeom prst="rect">
            <a:avLst/>
          </a:prstGeom>
        </p:spPr>
      </p:pic>
    </p:spTree>
    <p:extLst>
      <p:ext uri="{BB962C8B-B14F-4D97-AF65-F5344CB8AC3E}">
        <p14:creationId xmlns:p14="http://schemas.microsoft.com/office/powerpoint/2010/main" val="179001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90AE-6728-6757-ECEC-CA8C90A5B40F}"/>
              </a:ext>
            </a:extLst>
          </p:cNvPr>
          <p:cNvSpPr>
            <a:spLocks noGrp="1"/>
          </p:cNvSpPr>
          <p:nvPr>
            <p:ph type="title"/>
          </p:nvPr>
        </p:nvSpPr>
        <p:spPr>
          <a:xfrm>
            <a:off x="627907" y="752867"/>
            <a:ext cx="7888188" cy="582773"/>
          </a:xfrm>
        </p:spPr>
        <p:txBody>
          <a:bodyPr>
            <a:normAutofit/>
          </a:bodyPr>
          <a:lstStyle/>
          <a:p>
            <a:pPr algn="ctr"/>
            <a:r>
              <a:rPr lang="en-GB" sz="3200" dirty="0">
                <a:solidFill>
                  <a:schemeClr val="accent1"/>
                </a:solidFill>
                <a:latin typeface="Aptos Black" panose="020B0004020202020204" pitchFamily="34" charset="0"/>
              </a:rPr>
              <a:t>Session Aims &amp; Agendas</a:t>
            </a:r>
          </a:p>
        </p:txBody>
      </p:sp>
      <p:sp>
        <p:nvSpPr>
          <p:cNvPr id="3" name="Subtitle 2">
            <a:extLst>
              <a:ext uri="{FF2B5EF4-FFF2-40B4-BE49-F238E27FC236}">
                <a16:creationId xmlns:a16="http://schemas.microsoft.com/office/drawing/2014/main" id="{E6340E42-6B92-AAD2-8581-54CE718A393B}"/>
              </a:ext>
            </a:extLst>
          </p:cNvPr>
          <p:cNvSpPr>
            <a:spLocks noGrp="1"/>
          </p:cNvSpPr>
          <p:nvPr>
            <p:ph idx="1"/>
          </p:nvPr>
        </p:nvSpPr>
        <p:spPr>
          <a:xfrm>
            <a:off x="482132" y="2703444"/>
            <a:ext cx="8033961" cy="3949148"/>
          </a:xfrm>
        </p:spPr>
        <p:txBody>
          <a:bodyPr>
            <a:normAutofit/>
          </a:bodyPr>
          <a:lstStyle/>
          <a:p>
            <a:pPr marL="0" indent="0">
              <a:buNone/>
            </a:pPr>
            <a:r>
              <a:rPr lang="en-GB" sz="2400" b="1" dirty="0">
                <a:solidFill>
                  <a:schemeClr val="accent1"/>
                </a:solidFill>
                <a:latin typeface="Aptos" panose="020B0004020202020204" pitchFamily="34" charset="0"/>
              </a:rPr>
              <a:t>Part 1 </a:t>
            </a:r>
            <a:r>
              <a:rPr lang="en-GB" sz="2400" dirty="0">
                <a:latin typeface="Aptos" panose="020B0004020202020204" pitchFamily="34" charset="0"/>
              </a:rPr>
              <a:t>– Introduction to Safeguarding Legal Frameworks </a:t>
            </a:r>
          </a:p>
          <a:p>
            <a:pPr marL="0" indent="0">
              <a:buNone/>
            </a:pPr>
            <a:r>
              <a:rPr lang="en-GB" sz="2400" b="1" dirty="0">
                <a:solidFill>
                  <a:schemeClr val="accent1"/>
                </a:solidFill>
                <a:latin typeface="Aptos" panose="020B0004020202020204" pitchFamily="34" charset="0"/>
              </a:rPr>
              <a:t>Part 2 </a:t>
            </a:r>
            <a:r>
              <a:rPr lang="en-GB" sz="2400" dirty="0">
                <a:latin typeface="Aptos" panose="020B0004020202020204" pitchFamily="34" charset="0"/>
              </a:rPr>
              <a:t>– Core Principles for Safeguarding</a:t>
            </a:r>
          </a:p>
          <a:p>
            <a:pPr marL="0" indent="0">
              <a:buNone/>
            </a:pPr>
            <a:r>
              <a:rPr lang="en-GB" sz="2400" b="1" dirty="0">
                <a:solidFill>
                  <a:schemeClr val="accent1"/>
                </a:solidFill>
                <a:latin typeface="Aptos" panose="020B0004020202020204" pitchFamily="34" charset="0"/>
              </a:rPr>
              <a:t>Part 3 </a:t>
            </a:r>
            <a:r>
              <a:rPr lang="en-GB" sz="2400" dirty="0">
                <a:latin typeface="Aptos" panose="020B0004020202020204" pitchFamily="34" charset="0"/>
              </a:rPr>
              <a:t>– Salford Safeguarding Adult Board (SSAB)</a:t>
            </a:r>
          </a:p>
          <a:p>
            <a:pPr marL="0" indent="0">
              <a:buNone/>
            </a:pPr>
            <a:r>
              <a:rPr lang="en-GB" sz="2400" b="1" dirty="0">
                <a:solidFill>
                  <a:schemeClr val="accent1"/>
                </a:solidFill>
                <a:latin typeface="Aptos" panose="020B0004020202020204" pitchFamily="34" charset="0"/>
              </a:rPr>
              <a:t>Part 4 </a:t>
            </a:r>
            <a:r>
              <a:rPr lang="en-GB" sz="2400" dirty="0">
                <a:latin typeface="Aptos" panose="020B0004020202020204" pitchFamily="34" charset="0"/>
              </a:rPr>
              <a:t>– Referrals and Enquiry procedures </a:t>
            </a:r>
          </a:p>
          <a:p>
            <a:pPr marL="0" indent="0" algn="ctr">
              <a:buNone/>
            </a:pPr>
            <a:endParaRPr lang="en-GB" sz="1400" b="1" dirty="0">
              <a:latin typeface="+mn-lt"/>
            </a:endParaRPr>
          </a:p>
          <a:p>
            <a:pPr marL="0" indent="0" algn="ctr">
              <a:buNone/>
            </a:pPr>
            <a:r>
              <a:rPr lang="en-GB" sz="2400" dirty="0">
                <a:latin typeface="Aptos" panose="020B0004020202020204" pitchFamily="34" charset="0"/>
              </a:rPr>
              <a:t>This accompanied by activities to complete in your own </a:t>
            </a:r>
            <a:r>
              <a:rPr lang="en-GB" sz="2400" b="1" u="sng" dirty="0">
                <a:solidFill>
                  <a:schemeClr val="accent1"/>
                </a:solidFill>
                <a:latin typeface="Aptos" panose="020B0004020202020204" pitchFamily="34" charset="0"/>
              </a:rPr>
              <a:t>reflective workbook</a:t>
            </a:r>
          </a:p>
        </p:txBody>
      </p:sp>
      <p:sp>
        <p:nvSpPr>
          <p:cNvPr id="5" name="TextBox 4">
            <a:extLst>
              <a:ext uri="{FF2B5EF4-FFF2-40B4-BE49-F238E27FC236}">
                <a16:creationId xmlns:a16="http://schemas.microsoft.com/office/drawing/2014/main" id="{FEF669EC-CB25-F4D2-3615-4251AA819114}"/>
              </a:ext>
            </a:extLst>
          </p:cNvPr>
          <p:cNvSpPr txBox="1"/>
          <p:nvPr/>
        </p:nvSpPr>
        <p:spPr>
          <a:xfrm>
            <a:off x="482132" y="1567367"/>
            <a:ext cx="8033961" cy="707886"/>
          </a:xfrm>
          <a:prstGeom prst="rect">
            <a:avLst/>
          </a:prstGeom>
          <a:solidFill>
            <a:schemeClr val="accent5">
              <a:lumMod val="20000"/>
              <a:lumOff val="80000"/>
            </a:schemeClr>
          </a:solidFill>
        </p:spPr>
        <p:txBody>
          <a:bodyPr wrap="square">
            <a:spAutoFit/>
          </a:bodyPr>
          <a:lstStyle/>
          <a:p>
            <a:pPr algn="ctr"/>
            <a:r>
              <a:rPr lang="en-GB" sz="2000" b="1" i="1" dirty="0">
                <a:solidFill>
                  <a:srgbClr val="212121"/>
                </a:solidFill>
                <a:effectLst/>
                <a:latin typeface="Aptos" panose="020B0004020202020204" pitchFamily="34" charset="0"/>
              </a:rPr>
              <a:t>Safeguarding </a:t>
            </a:r>
            <a:r>
              <a:rPr lang="en-GB" sz="2000" b="0" i="1" dirty="0">
                <a:solidFill>
                  <a:srgbClr val="212121"/>
                </a:solidFill>
                <a:effectLst/>
                <a:latin typeface="Aptos" panose="020B0004020202020204" pitchFamily="34" charset="0"/>
              </a:rPr>
              <a:t>means protecting people's health, wellbeing and human rights, and enabling them to live free from harm, abuse and neglect.</a:t>
            </a:r>
            <a:endParaRPr lang="en-GB" sz="2000" i="1" dirty="0">
              <a:latin typeface="Aptos" panose="020B0004020202020204" pitchFamily="34" charset="0"/>
            </a:endParaRPr>
          </a:p>
        </p:txBody>
      </p:sp>
    </p:spTree>
    <p:extLst>
      <p:ext uri="{BB962C8B-B14F-4D97-AF65-F5344CB8AC3E}">
        <p14:creationId xmlns:p14="http://schemas.microsoft.com/office/powerpoint/2010/main" val="3882110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124275-1425-5AC5-8E61-03AAFB5215B4}"/>
              </a:ext>
            </a:extLst>
          </p:cNvPr>
          <p:cNvSpPr>
            <a:spLocks noGrp="1"/>
          </p:cNvSpPr>
          <p:nvPr>
            <p:ph idx="1"/>
          </p:nvPr>
        </p:nvSpPr>
        <p:spPr>
          <a:xfrm>
            <a:off x="626419" y="2247780"/>
            <a:ext cx="7888188" cy="2532183"/>
          </a:xfrm>
        </p:spPr>
        <p:txBody>
          <a:bodyPr>
            <a:normAutofit/>
          </a:bodyPr>
          <a:lstStyle/>
          <a:p>
            <a:pPr marL="0" indent="0" algn="ctr">
              <a:buNone/>
            </a:pPr>
            <a:r>
              <a:rPr lang="en-GB" sz="4000" dirty="0">
                <a:latin typeface="+mn-lt"/>
              </a:rPr>
              <a:t>Salford Safeguarding Adult Board</a:t>
            </a:r>
          </a:p>
        </p:txBody>
      </p:sp>
      <p:sp>
        <p:nvSpPr>
          <p:cNvPr id="4" name="Title 1">
            <a:extLst>
              <a:ext uri="{FF2B5EF4-FFF2-40B4-BE49-F238E27FC236}">
                <a16:creationId xmlns:a16="http://schemas.microsoft.com/office/drawing/2014/main" id="{4F8ECF38-B454-9786-8A7F-B44BB3AF3932}"/>
              </a:ext>
            </a:extLst>
          </p:cNvPr>
          <p:cNvSpPr>
            <a:spLocks noGrp="1"/>
          </p:cNvSpPr>
          <p:nvPr>
            <p:ph type="title"/>
          </p:nvPr>
        </p:nvSpPr>
        <p:spPr>
          <a:xfrm>
            <a:off x="628650" y="752475"/>
            <a:ext cx="7886700" cy="1325563"/>
          </a:xfrm>
        </p:spPr>
        <p:txBody>
          <a:bodyPr>
            <a:normAutofit/>
          </a:bodyPr>
          <a:lstStyle/>
          <a:p>
            <a:pPr algn="ctr"/>
            <a:r>
              <a:rPr lang="en-GB" sz="4000" dirty="0">
                <a:solidFill>
                  <a:schemeClr val="accent1"/>
                </a:solidFill>
                <a:latin typeface="+mn-lt"/>
              </a:rPr>
              <a:t>PART 3</a:t>
            </a:r>
            <a:endParaRPr lang="en-GB" sz="4000" dirty="0"/>
          </a:p>
        </p:txBody>
      </p:sp>
      <p:pic>
        <p:nvPicPr>
          <p:cNvPr id="6" name="Picture 5">
            <a:extLst>
              <a:ext uri="{FF2B5EF4-FFF2-40B4-BE49-F238E27FC236}">
                <a16:creationId xmlns:a16="http://schemas.microsoft.com/office/drawing/2014/main" id="{5809985D-95AB-8D5F-E6DC-2CB542568729}"/>
              </a:ext>
            </a:extLst>
          </p:cNvPr>
          <p:cNvPicPr>
            <a:picLocks noChangeAspect="1"/>
          </p:cNvPicPr>
          <p:nvPr/>
        </p:nvPicPr>
        <p:blipFill>
          <a:blip r:embed="rId3"/>
          <a:stretch>
            <a:fillRect/>
          </a:stretch>
        </p:blipFill>
        <p:spPr>
          <a:xfrm>
            <a:off x="3124199" y="3055716"/>
            <a:ext cx="2857501" cy="1565839"/>
          </a:xfrm>
          <a:prstGeom prst="rect">
            <a:avLst/>
          </a:prstGeom>
        </p:spPr>
      </p:pic>
      <p:sp>
        <p:nvSpPr>
          <p:cNvPr id="5" name="TextBox 4">
            <a:extLst>
              <a:ext uri="{FF2B5EF4-FFF2-40B4-BE49-F238E27FC236}">
                <a16:creationId xmlns:a16="http://schemas.microsoft.com/office/drawing/2014/main" id="{B7EB0201-35D7-5746-0000-6DCCF71066EA}"/>
              </a:ext>
            </a:extLst>
          </p:cNvPr>
          <p:cNvSpPr txBox="1"/>
          <p:nvPr/>
        </p:nvSpPr>
        <p:spPr>
          <a:xfrm>
            <a:off x="2924694" y="5060159"/>
            <a:ext cx="4572000" cy="369332"/>
          </a:xfrm>
          <a:prstGeom prst="rect">
            <a:avLst/>
          </a:prstGeom>
          <a:noFill/>
        </p:spPr>
        <p:txBody>
          <a:bodyPr wrap="square">
            <a:spAutoFit/>
          </a:bodyPr>
          <a:lstStyle/>
          <a:p>
            <a:r>
              <a:rPr lang="en-GB" dirty="0">
                <a:hlinkClick r:id="rId4"/>
              </a:rPr>
              <a:t>Salford Safeguarding Adults Board</a:t>
            </a:r>
            <a:r>
              <a:rPr lang="en-GB" dirty="0"/>
              <a:t> </a:t>
            </a:r>
          </a:p>
        </p:txBody>
      </p:sp>
    </p:spTree>
    <p:extLst>
      <p:ext uri="{BB962C8B-B14F-4D97-AF65-F5344CB8AC3E}">
        <p14:creationId xmlns:p14="http://schemas.microsoft.com/office/powerpoint/2010/main" val="1351980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124275-1425-5AC5-8E61-03AAFB5215B4}"/>
              </a:ext>
            </a:extLst>
          </p:cNvPr>
          <p:cNvSpPr>
            <a:spLocks noGrp="1"/>
          </p:cNvSpPr>
          <p:nvPr>
            <p:ph idx="1"/>
          </p:nvPr>
        </p:nvSpPr>
        <p:spPr>
          <a:xfrm>
            <a:off x="626419" y="2247780"/>
            <a:ext cx="7888188" cy="3476544"/>
          </a:xfrm>
        </p:spPr>
        <p:txBody>
          <a:bodyPr>
            <a:normAutofit/>
          </a:bodyPr>
          <a:lstStyle/>
          <a:p>
            <a:pPr marL="0" indent="0" algn="ctr">
              <a:buNone/>
            </a:pPr>
            <a:r>
              <a:rPr lang="en-GB" sz="4000" dirty="0">
                <a:latin typeface="Aptos" panose="020B0004020202020204" pitchFamily="34" charset="0"/>
              </a:rPr>
              <a:t>Referral and Enquiry Procedures</a:t>
            </a:r>
          </a:p>
        </p:txBody>
      </p:sp>
      <p:sp>
        <p:nvSpPr>
          <p:cNvPr id="4" name="Title 1">
            <a:extLst>
              <a:ext uri="{FF2B5EF4-FFF2-40B4-BE49-F238E27FC236}">
                <a16:creationId xmlns:a16="http://schemas.microsoft.com/office/drawing/2014/main" id="{4F8ECF38-B454-9786-8A7F-B44BB3AF3932}"/>
              </a:ext>
            </a:extLst>
          </p:cNvPr>
          <p:cNvSpPr>
            <a:spLocks noGrp="1"/>
          </p:cNvSpPr>
          <p:nvPr>
            <p:ph type="title"/>
          </p:nvPr>
        </p:nvSpPr>
        <p:spPr>
          <a:xfrm>
            <a:off x="628650" y="752475"/>
            <a:ext cx="7886700" cy="1325563"/>
          </a:xfrm>
        </p:spPr>
        <p:txBody>
          <a:bodyPr>
            <a:normAutofit/>
          </a:bodyPr>
          <a:lstStyle/>
          <a:p>
            <a:pPr algn="ctr"/>
            <a:r>
              <a:rPr lang="en-GB" sz="4000" dirty="0">
                <a:solidFill>
                  <a:schemeClr val="accent1"/>
                </a:solidFill>
                <a:latin typeface="Aptos Black" panose="020B0004020202020204" pitchFamily="34" charset="0"/>
              </a:rPr>
              <a:t>PART 4</a:t>
            </a:r>
            <a:endParaRPr lang="en-GB" sz="4000" dirty="0">
              <a:latin typeface="Aptos Black" panose="020B0004020202020204" pitchFamily="34" charset="0"/>
            </a:endParaRPr>
          </a:p>
        </p:txBody>
      </p:sp>
      <p:pic>
        <p:nvPicPr>
          <p:cNvPr id="6" name="Picture 5">
            <a:extLst>
              <a:ext uri="{FF2B5EF4-FFF2-40B4-BE49-F238E27FC236}">
                <a16:creationId xmlns:a16="http://schemas.microsoft.com/office/drawing/2014/main" id="{94BC5791-B53B-CEC1-1DEC-0A4B0C657719}"/>
              </a:ext>
            </a:extLst>
          </p:cNvPr>
          <p:cNvPicPr>
            <a:picLocks noChangeAspect="1"/>
          </p:cNvPicPr>
          <p:nvPr/>
        </p:nvPicPr>
        <p:blipFill>
          <a:blip r:embed="rId3"/>
          <a:stretch>
            <a:fillRect/>
          </a:stretch>
        </p:blipFill>
        <p:spPr>
          <a:xfrm>
            <a:off x="3594200" y="3268749"/>
            <a:ext cx="1952625" cy="1955800"/>
          </a:xfrm>
          <a:prstGeom prst="rect">
            <a:avLst/>
          </a:prstGeom>
        </p:spPr>
      </p:pic>
    </p:spTree>
    <p:extLst>
      <p:ext uri="{BB962C8B-B14F-4D97-AF65-F5344CB8AC3E}">
        <p14:creationId xmlns:p14="http://schemas.microsoft.com/office/powerpoint/2010/main" val="2745046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9178-E88B-4099-8E7B-F7227A76B4A7}"/>
              </a:ext>
            </a:extLst>
          </p:cNvPr>
          <p:cNvSpPr>
            <a:spLocks noGrp="1"/>
          </p:cNvSpPr>
          <p:nvPr>
            <p:ph type="title"/>
          </p:nvPr>
        </p:nvSpPr>
        <p:spPr>
          <a:xfrm>
            <a:off x="627907" y="752867"/>
            <a:ext cx="7888188" cy="580174"/>
          </a:xfrm>
        </p:spPr>
        <p:txBody>
          <a:bodyPr>
            <a:normAutofit/>
          </a:bodyPr>
          <a:lstStyle/>
          <a:p>
            <a:pPr algn="ctr"/>
            <a:r>
              <a:rPr lang="en-GB" sz="3200" b="1" dirty="0">
                <a:solidFill>
                  <a:schemeClr val="accent1"/>
                </a:solidFill>
                <a:latin typeface="Aptos Black" panose="020B0004020202020204" pitchFamily="34" charset="0"/>
              </a:rPr>
              <a:t>Safeguarding Process Map</a:t>
            </a:r>
          </a:p>
        </p:txBody>
      </p:sp>
      <p:pic>
        <p:nvPicPr>
          <p:cNvPr id="4" name="Content Placeholder 3" descr="Safeguarding Adults Overall Process">
            <a:hlinkClick r:id="rId3" tooltip="&quot;Click to zoom&quot;"/>
            <a:extLst>
              <a:ext uri="{FF2B5EF4-FFF2-40B4-BE49-F238E27FC236}">
                <a16:creationId xmlns:a16="http://schemas.microsoft.com/office/drawing/2014/main" id="{9D4B7458-19E9-F3C7-C8CB-D6B74F08EB45}"/>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71599" y="1333041"/>
            <a:ext cx="6223001" cy="4494882"/>
          </a:xfrm>
          <a:prstGeom prst="rect">
            <a:avLst/>
          </a:prstGeom>
          <a:noFill/>
          <a:ln>
            <a:noFill/>
          </a:ln>
        </p:spPr>
      </p:pic>
    </p:spTree>
    <p:extLst>
      <p:ext uri="{BB962C8B-B14F-4D97-AF65-F5344CB8AC3E}">
        <p14:creationId xmlns:p14="http://schemas.microsoft.com/office/powerpoint/2010/main" val="98000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8E41-E441-8636-0528-75E07FAD5F47}"/>
              </a:ext>
            </a:extLst>
          </p:cNvPr>
          <p:cNvSpPr>
            <a:spLocks noGrp="1"/>
          </p:cNvSpPr>
          <p:nvPr>
            <p:ph type="title"/>
          </p:nvPr>
        </p:nvSpPr>
        <p:spPr>
          <a:xfrm>
            <a:off x="772021" y="568036"/>
            <a:ext cx="7888188" cy="868102"/>
          </a:xfrm>
        </p:spPr>
        <p:txBody>
          <a:bodyPr>
            <a:normAutofit/>
          </a:bodyPr>
          <a:lstStyle/>
          <a:p>
            <a:pPr algn="ctr"/>
            <a:r>
              <a:rPr lang="en-GB" sz="2800" b="1" dirty="0">
                <a:solidFill>
                  <a:schemeClr val="accent1"/>
                </a:solidFill>
                <a:latin typeface="Aptos Black" panose="020B0004020202020204" pitchFamily="34" charset="0"/>
              </a:rPr>
              <a:t>Referral &amp; Initial safeguarding planning</a:t>
            </a:r>
          </a:p>
        </p:txBody>
      </p:sp>
      <p:sp>
        <p:nvSpPr>
          <p:cNvPr id="3" name="Content Placeholder 2">
            <a:extLst>
              <a:ext uri="{FF2B5EF4-FFF2-40B4-BE49-F238E27FC236}">
                <a16:creationId xmlns:a16="http://schemas.microsoft.com/office/drawing/2014/main" id="{BDDAB727-9EA5-059E-7016-225D5A3F59C7}"/>
              </a:ext>
            </a:extLst>
          </p:cNvPr>
          <p:cNvSpPr>
            <a:spLocks noGrp="1"/>
          </p:cNvSpPr>
          <p:nvPr>
            <p:ph idx="1"/>
          </p:nvPr>
        </p:nvSpPr>
        <p:spPr>
          <a:xfrm>
            <a:off x="0" y="1686074"/>
            <a:ext cx="9144000" cy="5171926"/>
          </a:xfrm>
        </p:spPr>
        <p:txBody>
          <a:bodyPr>
            <a:normAutofit/>
          </a:bodyPr>
          <a:lstStyle/>
          <a:p>
            <a:pPr>
              <a:lnSpc>
                <a:spcPct val="100000"/>
              </a:lnSpc>
              <a:spcBef>
                <a:spcPts val="600"/>
              </a:spcBef>
              <a:buFont typeface="Courier New" panose="02070309020205020404" pitchFamily="49" charset="0"/>
              <a:buChar char="o"/>
            </a:pPr>
            <a:r>
              <a:rPr lang="en-GB" sz="1800" dirty="0">
                <a:latin typeface="Aptos" panose="020B0004020202020204" pitchFamily="34" charset="0"/>
              </a:rPr>
              <a:t>Following info gathering &amp; analysis, decision made if section 42 </a:t>
            </a:r>
            <a:r>
              <a:rPr lang="en-GB" sz="1800" u="sng" dirty="0">
                <a:latin typeface="Aptos" panose="020B0004020202020204" pitchFamily="34" charset="0"/>
              </a:rPr>
              <a:t>duty </a:t>
            </a:r>
            <a:r>
              <a:rPr lang="en-GB" sz="1800" dirty="0">
                <a:latin typeface="Aptos" panose="020B0004020202020204" pitchFamily="34" charset="0"/>
              </a:rPr>
              <a:t>applies</a:t>
            </a:r>
          </a:p>
          <a:p>
            <a:pPr>
              <a:lnSpc>
                <a:spcPct val="100000"/>
              </a:lnSpc>
              <a:spcBef>
                <a:spcPts val="600"/>
              </a:spcBef>
              <a:buFont typeface="Courier New" panose="02070309020205020404" pitchFamily="49" charset="0"/>
              <a:buChar char="o"/>
            </a:pPr>
            <a:r>
              <a:rPr lang="en-GB" sz="1800" dirty="0">
                <a:latin typeface="Aptos" panose="020B0004020202020204" pitchFamily="34" charset="0"/>
              </a:rPr>
              <a:t>Could include a single or a combination of responses, including </a:t>
            </a:r>
            <a:r>
              <a:rPr lang="en-GB" sz="1800" b="1" dirty="0">
                <a:latin typeface="Aptos" panose="020B0004020202020204" pitchFamily="34" charset="0"/>
              </a:rPr>
              <a:t>s9 needs assessment</a:t>
            </a:r>
          </a:p>
          <a:p>
            <a:pPr>
              <a:lnSpc>
                <a:spcPct val="100000"/>
              </a:lnSpc>
              <a:spcBef>
                <a:spcPts val="600"/>
              </a:spcBef>
              <a:buFont typeface="Courier New" panose="02070309020205020404" pitchFamily="49" charset="0"/>
              <a:buChar char="o"/>
            </a:pPr>
            <a:r>
              <a:rPr lang="en-GB" sz="1800" b="1" dirty="0">
                <a:latin typeface="Aptos" panose="020B0004020202020204" pitchFamily="34" charset="0"/>
              </a:rPr>
              <a:t>Urgent questions</a:t>
            </a:r>
            <a:r>
              <a:rPr lang="en-GB" sz="1800" dirty="0">
                <a:latin typeface="Aptos" panose="020B0004020202020204" pitchFamily="34" charset="0"/>
              </a:rPr>
              <a:t>; If adult (others, incl. children) in immediate danger, initial safeguards</a:t>
            </a:r>
          </a:p>
          <a:p>
            <a:pPr>
              <a:lnSpc>
                <a:spcPct val="100000"/>
              </a:lnSpc>
              <a:spcBef>
                <a:spcPts val="600"/>
              </a:spcBef>
              <a:buFont typeface="Courier New" panose="02070309020205020404" pitchFamily="49" charset="0"/>
              <a:buChar char="o"/>
            </a:pPr>
            <a:r>
              <a:rPr lang="en-GB" sz="1800" dirty="0">
                <a:latin typeface="Aptos" panose="020B0004020202020204" pitchFamily="34" charset="0"/>
              </a:rPr>
              <a:t>Police contacted if there has been indication of a crime/offence. Lateral checks</a:t>
            </a:r>
          </a:p>
          <a:p>
            <a:pPr>
              <a:lnSpc>
                <a:spcPct val="100000"/>
              </a:lnSpc>
              <a:spcBef>
                <a:spcPts val="600"/>
              </a:spcBef>
              <a:buFont typeface="Courier New" panose="02070309020205020404" pitchFamily="49" charset="0"/>
              <a:buChar char="o"/>
            </a:pPr>
            <a:r>
              <a:rPr lang="en-GB" sz="1800" dirty="0">
                <a:latin typeface="Aptos" panose="020B0004020202020204" pitchFamily="34" charset="0"/>
              </a:rPr>
              <a:t>Consent, views and wishes of the adult at referral point</a:t>
            </a:r>
          </a:p>
          <a:p>
            <a:pPr>
              <a:lnSpc>
                <a:spcPct val="100000"/>
              </a:lnSpc>
              <a:spcBef>
                <a:spcPts val="600"/>
              </a:spcBef>
              <a:buFont typeface="Courier New" panose="02070309020205020404" pitchFamily="49" charset="0"/>
              <a:buChar char="o"/>
            </a:pPr>
            <a:r>
              <a:rPr lang="en-GB" sz="1800" dirty="0">
                <a:latin typeface="Aptos" panose="020B0004020202020204" pitchFamily="34" charset="0"/>
              </a:rPr>
              <a:t>The adult needs to be informed of the decision for further enquiry (exempt circumstances informed at a later stage)</a:t>
            </a:r>
          </a:p>
          <a:p>
            <a:pPr>
              <a:lnSpc>
                <a:spcPct val="100000"/>
              </a:lnSpc>
              <a:spcBef>
                <a:spcPts val="600"/>
              </a:spcBef>
              <a:buFont typeface="Courier New" panose="02070309020205020404" pitchFamily="49" charset="0"/>
              <a:buChar char="o"/>
            </a:pPr>
            <a:r>
              <a:rPr lang="en-GB" sz="1800" dirty="0">
                <a:latin typeface="Aptos" panose="020B0004020202020204" pitchFamily="34" charset="0"/>
              </a:rPr>
              <a:t>Next step initial planning meeting  (</a:t>
            </a:r>
            <a:r>
              <a:rPr lang="en-GB" sz="1800" dirty="0">
                <a:solidFill>
                  <a:schemeClr val="accent6"/>
                </a:solidFill>
                <a:latin typeface="Aptos" panose="020B0004020202020204" pitchFamily="34" charset="0"/>
              </a:rPr>
              <a:t>no more than </a:t>
            </a:r>
            <a:r>
              <a:rPr lang="en-GB" sz="1800" b="1" u="sng" dirty="0">
                <a:solidFill>
                  <a:schemeClr val="accent6"/>
                </a:solidFill>
                <a:latin typeface="Aptos" panose="020B0004020202020204" pitchFamily="34" charset="0"/>
              </a:rPr>
              <a:t>5 days </a:t>
            </a:r>
            <a:r>
              <a:rPr lang="en-GB" sz="1800" dirty="0">
                <a:latin typeface="Aptos" panose="020B0004020202020204" pitchFamily="34" charset="0"/>
              </a:rPr>
              <a:t>of receiving referral)</a:t>
            </a:r>
          </a:p>
          <a:p>
            <a:pPr>
              <a:lnSpc>
                <a:spcPct val="100000"/>
              </a:lnSpc>
              <a:spcBef>
                <a:spcPts val="600"/>
              </a:spcBef>
              <a:buFont typeface="Courier New" panose="02070309020205020404" pitchFamily="49" charset="0"/>
              <a:buChar char="o"/>
            </a:pPr>
            <a:r>
              <a:rPr lang="en-GB" sz="1800" dirty="0">
                <a:latin typeface="Aptos" panose="020B0004020202020204" pitchFamily="34" charset="0"/>
              </a:rPr>
              <a:t>Safeguarding planning discussion to evaluate risks and deem key/general lines of enquiry</a:t>
            </a:r>
          </a:p>
          <a:p>
            <a:pPr>
              <a:lnSpc>
                <a:spcPct val="100000"/>
              </a:lnSpc>
              <a:spcBef>
                <a:spcPts val="600"/>
              </a:spcBef>
              <a:buFont typeface="Courier New" panose="02070309020205020404" pitchFamily="49" charset="0"/>
              <a:buChar char="o"/>
            </a:pPr>
            <a:r>
              <a:rPr lang="en-GB" sz="1800" dirty="0">
                <a:latin typeface="Aptos" panose="020B0004020202020204" pitchFamily="34" charset="0"/>
              </a:rPr>
              <a:t>Safeguarding decisions and actions, need to be </a:t>
            </a:r>
            <a:r>
              <a:rPr lang="en-GB" sz="1800" b="1" u="sng" dirty="0">
                <a:latin typeface="Aptos" panose="020B0004020202020204" pitchFamily="34" charset="0"/>
              </a:rPr>
              <a:t>timely</a:t>
            </a:r>
            <a:r>
              <a:rPr lang="en-GB" sz="1800" dirty="0">
                <a:latin typeface="Aptos" panose="020B0004020202020204" pitchFamily="34" charset="0"/>
              </a:rPr>
              <a:t> and </a:t>
            </a:r>
            <a:r>
              <a:rPr lang="en-GB" sz="1800" b="1" u="sng" dirty="0">
                <a:latin typeface="Aptos" panose="020B0004020202020204" pitchFamily="34" charset="0"/>
              </a:rPr>
              <a:t>proportionate</a:t>
            </a:r>
          </a:p>
          <a:p>
            <a:pPr>
              <a:lnSpc>
                <a:spcPct val="100000"/>
              </a:lnSpc>
              <a:spcBef>
                <a:spcPts val="600"/>
              </a:spcBef>
              <a:buFont typeface="Courier New" panose="02070309020205020404" pitchFamily="49" charset="0"/>
              <a:buChar char="o"/>
            </a:pPr>
            <a:r>
              <a:rPr lang="en-GB" sz="1800" dirty="0">
                <a:latin typeface="Aptos" panose="020B0004020202020204" pitchFamily="34" charset="0"/>
              </a:rPr>
              <a:t>In Salford, referrals go to Contact Team via Portal system                     Safeguarding team for Triage                        Then possible community and hospital-based teams for further enquiry</a:t>
            </a:r>
          </a:p>
        </p:txBody>
      </p:sp>
      <p:cxnSp>
        <p:nvCxnSpPr>
          <p:cNvPr id="5" name="Straight Arrow Connector 4">
            <a:extLst>
              <a:ext uri="{FF2B5EF4-FFF2-40B4-BE49-F238E27FC236}">
                <a16:creationId xmlns:a16="http://schemas.microsoft.com/office/drawing/2014/main" id="{883BB99C-23E3-F63D-AB8B-D8298F781F99}"/>
              </a:ext>
            </a:extLst>
          </p:cNvPr>
          <p:cNvCxnSpPr>
            <a:cxnSpLocks/>
          </p:cNvCxnSpPr>
          <p:nvPr/>
        </p:nvCxnSpPr>
        <p:spPr>
          <a:xfrm>
            <a:off x="5951913" y="5270269"/>
            <a:ext cx="781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D4742FD-02C6-0297-A074-928D2B17138F}"/>
              </a:ext>
            </a:extLst>
          </p:cNvPr>
          <p:cNvCxnSpPr>
            <a:cxnSpLocks/>
          </p:cNvCxnSpPr>
          <p:nvPr/>
        </p:nvCxnSpPr>
        <p:spPr>
          <a:xfrm>
            <a:off x="1033549" y="5555672"/>
            <a:ext cx="8950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942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16A2-44C4-87F0-9BDA-3531E4A6F78E}"/>
              </a:ext>
            </a:extLst>
          </p:cNvPr>
          <p:cNvSpPr>
            <a:spLocks noGrp="1"/>
          </p:cNvSpPr>
          <p:nvPr>
            <p:ph type="title"/>
          </p:nvPr>
        </p:nvSpPr>
        <p:spPr/>
        <p:txBody>
          <a:bodyPr>
            <a:normAutofit/>
          </a:bodyPr>
          <a:lstStyle/>
          <a:p>
            <a:pPr algn="ctr"/>
            <a:r>
              <a:rPr lang="en-GB" sz="3600" b="1" dirty="0">
                <a:solidFill>
                  <a:schemeClr val="accent1"/>
                </a:solidFill>
                <a:latin typeface="Aptos Black" panose="020B0004020202020204" pitchFamily="34" charset="0"/>
              </a:rPr>
              <a:t>Different forms of enquiries</a:t>
            </a:r>
          </a:p>
        </p:txBody>
      </p:sp>
      <p:sp>
        <p:nvSpPr>
          <p:cNvPr id="4" name="Content Placeholder 3">
            <a:extLst>
              <a:ext uri="{FF2B5EF4-FFF2-40B4-BE49-F238E27FC236}">
                <a16:creationId xmlns:a16="http://schemas.microsoft.com/office/drawing/2014/main" id="{9FB168B8-4FB5-56B0-1D74-62CC0C59B3D5}"/>
              </a:ext>
            </a:extLst>
          </p:cNvPr>
          <p:cNvSpPr>
            <a:spLocks noGrp="1"/>
          </p:cNvSpPr>
          <p:nvPr>
            <p:ph idx="1"/>
          </p:nvPr>
        </p:nvSpPr>
        <p:spPr>
          <a:xfrm>
            <a:off x="1757475" y="2341303"/>
            <a:ext cx="2220876" cy="1125648"/>
          </a:xfrm>
          <a:prstGeom prst="roundRect">
            <a:avLst/>
          </a:prstGeom>
          <a:solidFill>
            <a:srgbClr val="F8D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dirty="0">
                <a:solidFill>
                  <a:schemeClr val="tx1"/>
                </a:solidFill>
                <a:latin typeface="Aptos" panose="020B0004020202020204" pitchFamily="34" charset="0"/>
                <a:cs typeface="Arial" panose="020B0604020202020204" pitchFamily="34" charset="0"/>
              </a:rPr>
              <a:t>Multiple Agency</a:t>
            </a:r>
          </a:p>
        </p:txBody>
      </p:sp>
      <p:sp>
        <p:nvSpPr>
          <p:cNvPr id="6" name="Content Placeholder 3">
            <a:extLst>
              <a:ext uri="{FF2B5EF4-FFF2-40B4-BE49-F238E27FC236}">
                <a16:creationId xmlns:a16="http://schemas.microsoft.com/office/drawing/2014/main" id="{2803C17B-558E-CBB2-C5DA-FFBD563D3F13}"/>
              </a:ext>
            </a:extLst>
          </p:cNvPr>
          <p:cNvSpPr txBox="1">
            <a:spLocks/>
          </p:cNvSpPr>
          <p:nvPr/>
        </p:nvSpPr>
        <p:spPr>
          <a:xfrm>
            <a:off x="1757475" y="4122557"/>
            <a:ext cx="2220876" cy="11256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None/>
            </a:pPr>
            <a:r>
              <a:rPr lang="en-GB" sz="2000" dirty="0">
                <a:solidFill>
                  <a:schemeClr val="tx1"/>
                </a:solidFill>
                <a:latin typeface="Aptos" panose="020B0004020202020204" pitchFamily="34" charset="0"/>
                <a:cs typeface="Arial" panose="020B0604020202020204" pitchFamily="34" charset="0"/>
              </a:rPr>
              <a:t>Large Scale / Organisational Enquiry</a:t>
            </a:r>
          </a:p>
        </p:txBody>
      </p:sp>
      <p:sp>
        <p:nvSpPr>
          <p:cNvPr id="7" name="Content Placeholder 3">
            <a:extLst>
              <a:ext uri="{FF2B5EF4-FFF2-40B4-BE49-F238E27FC236}">
                <a16:creationId xmlns:a16="http://schemas.microsoft.com/office/drawing/2014/main" id="{AC43C26C-2EDD-CABA-00AC-29BA9E135F4D}"/>
              </a:ext>
            </a:extLst>
          </p:cNvPr>
          <p:cNvSpPr txBox="1">
            <a:spLocks/>
          </p:cNvSpPr>
          <p:nvPr/>
        </p:nvSpPr>
        <p:spPr>
          <a:xfrm>
            <a:off x="5077044" y="4122557"/>
            <a:ext cx="2220876" cy="11256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None/>
            </a:pPr>
            <a:r>
              <a:rPr lang="en-GB" sz="2000" dirty="0">
                <a:solidFill>
                  <a:schemeClr val="tx1"/>
                </a:solidFill>
                <a:latin typeface="Aptos" panose="020B0004020202020204" pitchFamily="34" charset="0"/>
                <a:cs typeface="Arial" panose="020B0604020202020204" pitchFamily="34" charset="0"/>
              </a:rPr>
              <a:t>Single Agency (LA or other)</a:t>
            </a:r>
          </a:p>
        </p:txBody>
      </p:sp>
      <p:sp>
        <p:nvSpPr>
          <p:cNvPr id="9" name="Content Placeholder 3">
            <a:extLst>
              <a:ext uri="{FF2B5EF4-FFF2-40B4-BE49-F238E27FC236}">
                <a16:creationId xmlns:a16="http://schemas.microsoft.com/office/drawing/2014/main" id="{26FE95F6-BEB7-8D1B-CAA1-9B475583C4C0}"/>
              </a:ext>
            </a:extLst>
          </p:cNvPr>
          <p:cNvSpPr txBox="1">
            <a:spLocks/>
          </p:cNvSpPr>
          <p:nvPr/>
        </p:nvSpPr>
        <p:spPr>
          <a:xfrm>
            <a:off x="4988440" y="2303352"/>
            <a:ext cx="2398085" cy="112564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buNone/>
            </a:pPr>
            <a:r>
              <a:rPr lang="en-GB" sz="2000" dirty="0">
                <a:solidFill>
                  <a:schemeClr val="tx1"/>
                </a:solidFill>
                <a:latin typeface="Aptos" panose="020B0004020202020204" pitchFamily="34" charset="0"/>
                <a:cs typeface="Arial" panose="020B0604020202020204" pitchFamily="34" charset="0"/>
              </a:rPr>
              <a:t>Police Led Criminal Investigation </a:t>
            </a:r>
          </a:p>
        </p:txBody>
      </p:sp>
    </p:spTree>
    <p:extLst>
      <p:ext uri="{BB962C8B-B14F-4D97-AF65-F5344CB8AC3E}">
        <p14:creationId xmlns:p14="http://schemas.microsoft.com/office/powerpoint/2010/main" val="381167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2AB8B-0924-72A0-69C1-69F892D93D20}"/>
              </a:ext>
            </a:extLst>
          </p:cNvPr>
          <p:cNvSpPr>
            <a:spLocks noGrp="1"/>
          </p:cNvSpPr>
          <p:nvPr>
            <p:ph type="title"/>
          </p:nvPr>
        </p:nvSpPr>
        <p:spPr>
          <a:xfrm>
            <a:off x="627907" y="752867"/>
            <a:ext cx="7888188" cy="466333"/>
          </a:xfrm>
        </p:spPr>
        <p:txBody>
          <a:bodyPr>
            <a:noAutofit/>
          </a:bodyPr>
          <a:lstStyle/>
          <a:p>
            <a:pPr algn="ctr"/>
            <a:r>
              <a:rPr lang="en-GB" sz="3600" dirty="0">
                <a:solidFill>
                  <a:schemeClr val="accent1"/>
                </a:solidFill>
                <a:latin typeface="Aptos Black" panose="020B0004020202020204" pitchFamily="34" charset="0"/>
                <a:cs typeface="Arial" panose="020B0604020202020204" pitchFamily="34" charset="0"/>
              </a:rPr>
              <a:t>Safeguarding </a:t>
            </a:r>
            <a:r>
              <a:rPr lang="en-GB" sz="3600" i="0" dirty="0">
                <a:solidFill>
                  <a:schemeClr val="accent1"/>
                </a:solidFill>
                <a:effectLst/>
                <a:latin typeface="Aptos Black" panose="020B0004020202020204" pitchFamily="34" charset="0"/>
                <a:cs typeface="Arial" panose="020B0604020202020204" pitchFamily="34" charset="0"/>
              </a:rPr>
              <a:t>Enquiries</a:t>
            </a:r>
            <a:endParaRPr lang="en-GB" sz="3600" dirty="0">
              <a:latin typeface="Aptos Black" panose="020B0004020202020204" pitchFamily="34" charset="0"/>
            </a:endParaRPr>
          </a:p>
        </p:txBody>
      </p:sp>
      <p:sp>
        <p:nvSpPr>
          <p:cNvPr id="3" name="Content Placeholder 2">
            <a:extLst>
              <a:ext uri="{FF2B5EF4-FFF2-40B4-BE49-F238E27FC236}">
                <a16:creationId xmlns:a16="http://schemas.microsoft.com/office/drawing/2014/main" id="{AF3D3341-3216-D589-5FB6-0767371E627A}"/>
              </a:ext>
            </a:extLst>
          </p:cNvPr>
          <p:cNvSpPr>
            <a:spLocks noGrp="1"/>
          </p:cNvSpPr>
          <p:nvPr>
            <p:ph sz="half" idx="1"/>
          </p:nvPr>
        </p:nvSpPr>
        <p:spPr>
          <a:xfrm>
            <a:off x="627907" y="1522323"/>
            <a:ext cx="8229600" cy="458281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26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Adapted from </a:t>
            </a:r>
            <a:r>
              <a:rPr kumimoji="0" lang="en-GB" sz="2600" b="1"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stat guide 14.94 </a:t>
            </a:r>
            <a:r>
              <a:rPr kumimoji="0" lang="en-GB" sz="26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 </a:t>
            </a:r>
            <a:r>
              <a:rPr kumimoji="0" lang="en-GB" sz="2600" b="1" i="0" u="none" strike="noStrike" kern="1200" cap="none" spc="0" normalizeH="0" baseline="0" noProof="0" dirty="0">
                <a:ln>
                  <a:noFill/>
                </a:ln>
                <a:solidFill>
                  <a:schemeClr val="accent1"/>
                </a:solidFill>
                <a:effectLst/>
                <a:uLnTx/>
                <a:uFillTx/>
                <a:latin typeface="Aptos" panose="020B0004020202020204" pitchFamily="34" charset="0"/>
                <a:cs typeface="Arial" panose="020B0604020202020204" pitchFamily="34" charset="0"/>
              </a:rPr>
              <a:t>Objectives of enquiry </a:t>
            </a:r>
          </a:p>
          <a:p>
            <a:pPr marL="228600" marR="0" lvl="0" indent="-2286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Establish facts </a:t>
            </a:r>
            <a:r>
              <a:rPr lang="en-GB" sz="2200" dirty="0">
                <a:solidFill>
                  <a:prstClr val="black"/>
                </a:solidFill>
                <a:latin typeface="Aptos" panose="020B0004020202020204" pitchFamily="34" charset="0"/>
                <a:cs typeface="Arial" panose="020B0604020202020204" pitchFamily="34" charset="0"/>
              </a:rPr>
              <a:t>&amp;</a:t>
            </a:r>
            <a:r>
              <a:rPr kumimoji="0" lang="en-GB" sz="22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 current well-being</a:t>
            </a:r>
          </a:p>
          <a:p>
            <a:pPr marL="228600" marR="0" lvl="0" indent="-2286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Ascertain the adults' views </a:t>
            </a:r>
            <a:r>
              <a:rPr lang="en-GB" sz="2200" dirty="0">
                <a:solidFill>
                  <a:prstClr val="black"/>
                </a:solidFill>
                <a:latin typeface="Aptos" panose="020B0004020202020204" pitchFamily="34" charset="0"/>
                <a:cs typeface="Arial" panose="020B0604020202020204" pitchFamily="34" charset="0"/>
              </a:rPr>
              <a:t>&amp; </a:t>
            </a:r>
            <a:r>
              <a:rPr kumimoji="0" lang="en-GB" sz="22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wishes; central to the enquiry. </a:t>
            </a:r>
          </a:p>
          <a:p>
            <a:pPr marL="228600" marR="0" lvl="0" indent="-2286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Assess the needs of the adult for protection, support and redress</a:t>
            </a:r>
          </a:p>
          <a:p>
            <a:pPr marL="228600" marR="0" lvl="0" indent="-2286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Protect from abuse </a:t>
            </a:r>
            <a:r>
              <a:rPr lang="en-GB" sz="2200" dirty="0">
                <a:solidFill>
                  <a:prstClr val="black"/>
                </a:solidFill>
                <a:latin typeface="Aptos" panose="020B0004020202020204" pitchFamily="34" charset="0"/>
                <a:cs typeface="Arial" panose="020B0604020202020204" pitchFamily="34" charset="0"/>
              </a:rPr>
              <a:t>&amp;</a:t>
            </a:r>
            <a:r>
              <a:rPr kumimoji="0" lang="en-GB" sz="22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 neglect in accordance with wishes of adult </a:t>
            </a:r>
          </a:p>
          <a:p>
            <a:pPr marL="228600" marR="0" lvl="0" indent="-2286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Make decisions and follow up action should be taken </a:t>
            </a:r>
          </a:p>
          <a:p>
            <a:pPr marL="228600" marR="0" lvl="0" indent="-2286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GB" sz="22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Enable the adult to achieve resolution &amp; recovery</a:t>
            </a:r>
          </a:p>
          <a:p>
            <a:pPr marL="228600" marR="0" lvl="0" indent="-2286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lang="en-GB" sz="2200" dirty="0">
                <a:solidFill>
                  <a:prstClr val="black"/>
                </a:solidFill>
                <a:latin typeface="Aptos" panose="020B0004020202020204" pitchFamily="34" charset="0"/>
                <a:cs typeface="Arial" panose="020B0604020202020204" pitchFamily="34" charset="0"/>
              </a:rPr>
              <a:t>Explore the safeguarding measures the adult is willing to explore and implement </a:t>
            </a:r>
          </a:p>
          <a:p>
            <a:pPr marL="0" marR="0" lvl="0" indent="0" algn="l" defTabSz="914400" rtl="0" eaLnBrk="1" fontAlgn="auto" latinLnBrk="0" hangingPunct="1">
              <a:lnSpc>
                <a:spcPct val="90000"/>
              </a:lnSpc>
              <a:spcBef>
                <a:spcPts val="1000"/>
              </a:spcBef>
              <a:spcAft>
                <a:spcPts val="0"/>
              </a:spcAft>
              <a:buClrTx/>
              <a:buSzTx/>
              <a:buNone/>
              <a:tabLst/>
              <a:defRPr/>
            </a:pPr>
            <a:endParaRPr lang="en-GB" sz="1800" dirty="0">
              <a:solidFill>
                <a:prstClr val="black"/>
              </a:solidFill>
              <a:latin typeface="+mj-lt"/>
              <a:cs typeface="Arial" panose="020B0604020202020204" pitchFamily="34" charset="0"/>
            </a:endParaRPr>
          </a:p>
        </p:txBody>
      </p:sp>
    </p:spTree>
    <p:extLst>
      <p:ext uri="{BB962C8B-B14F-4D97-AF65-F5344CB8AC3E}">
        <p14:creationId xmlns:p14="http://schemas.microsoft.com/office/powerpoint/2010/main" val="1262574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CDEC24-CC0F-381E-F4C5-75A5A45E609F}"/>
              </a:ext>
            </a:extLst>
          </p:cNvPr>
          <p:cNvSpPr>
            <a:spLocks noGrp="1"/>
          </p:cNvSpPr>
          <p:nvPr>
            <p:ph idx="1"/>
          </p:nvPr>
        </p:nvSpPr>
        <p:spPr>
          <a:xfrm>
            <a:off x="919843" y="1543957"/>
            <a:ext cx="7553597" cy="4694463"/>
          </a:xfrm>
        </p:spPr>
        <p:txBody>
          <a:bodyPr>
            <a:noAutofit/>
          </a:bodyPr>
          <a:lstStyle/>
          <a:p>
            <a:pPr marR="0" lvl="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effectLst/>
                <a:uLnTx/>
                <a:uFillTx/>
                <a:latin typeface="Aptos" panose="020B0004020202020204" pitchFamily="34" charset="0"/>
              </a:rPr>
              <a:t>Involve adult </a:t>
            </a:r>
            <a:r>
              <a:rPr lang="en-GB" sz="2000" dirty="0">
                <a:latin typeface="Aptos" panose="020B0004020202020204" pitchFamily="34" charset="0"/>
              </a:rPr>
              <a:t>and/or </a:t>
            </a:r>
            <a:r>
              <a:rPr kumimoji="0" lang="en-GB" sz="2000" b="0" i="0" u="none" strike="noStrike" kern="1200" cap="none" spc="0" normalizeH="0" baseline="0" noProof="0" dirty="0">
                <a:ln>
                  <a:noFill/>
                </a:ln>
                <a:effectLst/>
                <a:uLnTx/>
                <a:uFillTx/>
                <a:latin typeface="Aptos" panose="020B0004020202020204" pitchFamily="34" charset="0"/>
              </a:rPr>
              <a:t>representative/advocate in discussions &amp; meetings where appropriate. </a:t>
            </a:r>
          </a:p>
          <a:p>
            <a:pPr marR="0" lvl="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effectLst/>
                <a:uLnTx/>
                <a:uFillTx/>
                <a:latin typeface="Aptos" panose="020B0004020202020204" pitchFamily="34" charset="0"/>
              </a:rPr>
              <a:t>Consider </a:t>
            </a:r>
            <a:r>
              <a:rPr lang="en-GB" sz="2000" dirty="0">
                <a:latin typeface="Aptos" panose="020B0004020202020204" pitchFamily="34" charset="0"/>
              </a:rPr>
              <a:t>individual differences, including communication needs</a:t>
            </a:r>
            <a:endParaRPr kumimoji="0" lang="en-GB" sz="2000" b="0" i="0" u="none" strike="noStrike" kern="1200" cap="none" spc="0" normalizeH="0" baseline="0" noProof="0" dirty="0">
              <a:ln>
                <a:noFill/>
              </a:ln>
              <a:effectLst/>
              <a:uLnTx/>
              <a:uFillTx/>
              <a:latin typeface="Aptos" panose="020B0004020202020204" pitchFamily="34" charset="0"/>
            </a:endParaRPr>
          </a:p>
          <a:p>
            <a:pPr marR="0" lvl="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effectLst/>
                <a:uLnTx/>
                <a:uFillTx/>
                <a:latin typeface="Aptos" panose="020B0004020202020204" pitchFamily="34" charset="0"/>
              </a:rPr>
              <a:t>Ask professionals involved best ways to involve adult</a:t>
            </a:r>
          </a:p>
          <a:p>
            <a:pPr marR="0" lvl="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effectLst/>
                <a:uLnTx/>
                <a:uFillTx/>
                <a:latin typeface="Aptos" panose="020B0004020202020204" pitchFamily="34" charset="0"/>
              </a:rPr>
              <a:t>Strengths-based conversation</a:t>
            </a:r>
          </a:p>
          <a:p>
            <a:pPr marR="0" lvl="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effectLst/>
                <a:uLnTx/>
                <a:uFillTx/>
                <a:latin typeface="Aptos" panose="020B0004020202020204" pitchFamily="34" charset="0"/>
              </a:rPr>
              <a:t>Emotional intelligence &amp; reflexivity</a:t>
            </a:r>
          </a:p>
          <a:p>
            <a:pPr marR="0" lvl="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effectLst/>
                <a:uLnTx/>
                <a:uFillTx/>
                <a:latin typeface="Aptos" panose="020B0004020202020204" pitchFamily="34" charset="0"/>
              </a:rPr>
              <a:t>Questioning types </a:t>
            </a:r>
          </a:p>
          <a:p>
            <a:pPr marR="0" lvl="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lang="en-GB" sz="2000" dirty="0">
                <a:latin typeface="Aptos" panose="020B0004020202020204" pitchFamily="34" charset="0"/>
              </a:rPr>
              <a:t>Assessing</a:t>
            </a:r>
            <a:r>
              <a:rPr kumimoji="0" lang="en-GB" sz="2000" b="0" i="0" u="none" strike="noStrike" kern="1200" cap="none" spc="0" normalizeH="0" baseline="0" noProof="0" dirty="0">
                <a:ln>
                  <a:noFill/>
                </a:ln>
                <a:effectLst/>
                <a:uLnTx/>
                <a:uFillTx/>
                <a:latin typeface="Aptos" panose="020B0004020202020204" pitchFamily="34" charset="0"/>
              </a:rPr>
              <a:t> appropriateness of speaking </a:t>
            </a:r>
            <a:r>
              <a:rPr lang="en-GB" sz="2000" dirty="0">
                <a:latin typeface="Aptos" panose="020B0004020202020204" pitchFamily="34" charset="0"/>
              </a:rPr>
              <a:t>to perpetrator of abuse</a:t>
            </a:r>
          </a:p>
          <a:p>
            <a:pPr marR="0" lvl="0" algn="l" defTabSz="914400" rtl="0" eaLnBrk="1" fontAlgn="auto" latinLnBrk="0" hangingPunct="1">
              <a:lnSpc>
                <a:spcPct val="90000"/>
              </a:lnSpc>
              <a:spcBef>
                <a:spcPts val="0"/>
              </a:spcBef>
              <a:spcAft>
                <a:spcPts val="0"/>
              </a:spcAft>
              <a:buClrTx/>
              <a:buSzTx/>
              <a:buFont typeface="Courier New" panose="02070309020205020404" pitchFamily="49" charset="0"/>
              <a:buChar char="o"/>
              <a:tabLst/>
              <a:defRPr/>
            </a:pPr>
            <a:r>
              <a:rPr lang="en-GB" sz="2000" dirty="0">
                <a:latin typeface="Aptos" panose="020B0004020202020204" pitchFamily="34" charset="0"/>
              </a:rPr>
              <a:t>Being open, honest and transparent</a:t>
            </a:r>
            <a:endParaRPr kumimoji="0" lang="en-GB" sz="2000" b="0" i="0" u="none" strike="noStrike" kern="1200" cap="none" spc="0" normalizeH="0" baseline="0" noProof="0" dirty="0">
              <a:ln>
                <a:noFill/>
              </a:ln>
              <a:effectLst/>
              <a:uLnTx/>
              <a:uFillTx/>
              <a:latin typeface="Aptos" panose="020B00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endParaRPr kumimoji="0" lang="en-GB" sz="2000" b="0" i="0" u="none" strike="noStrike" kern="1200" cap="none" spc="0" normalizeH="0" baseline="0" noProof="0" dirty="0">
              <a:ln>
                <a:noFill/>
              </a:ln>
              <a:effectLst/>
              <a:uLnTx/>
              <a:uFillTx/>
              <a:latin typeface="Aptos" panose="020B00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endParaRPr lang="en-GB" sz="2000" dirty="0">
              <a:latin typeface="Aptos" panose="020B00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2000" b="0" i="0" u="none" strike="noStrike" kern="1200" cap="none" spc="0" normalizeH="0" baseline="0" noProof="0" dirty="0">
                <a:ln>
                  <a:noFill/>
                </a:ln>
                <a:effectLst/>
                <a:uLnTx/>
                <a:uFillTx/>
                <a:latin typeface="Aptos" panose="020B0004020202020204" pitchFamily="34" charset="0"/>
              </a:rPr>
              <a:t>Ascertaining desired outcomes -</a:t>
            </a:r>
          </a:p>
          <a:p>
            <a:pPr marL="0" marR="0" lvl="0" indent="0" algn="l" defTabSz="914400" rtl="0" eaLnBrk="1" fontAlgn="auto" latinLnBrk="0" hangingPunct="1">
              <a:lnSpc>
                <a:spcPct val="90000"/>
              </a:lnSpc>
              <a:spcBef>
                <a:spcPts val="0"/>
              </a:spcBef>
              <a:spcAft>
                <a:spcPts val="0"/>
              </a:spcAft>
              <a:buClrTx/>
              <a:buSzTx/>
              <a:buNone/>
              <a:tabLst/>
              <a:defRPr/>
            </a:pPr>
            <a:r>
              <a:rPr kumimoji="0" lang="en-GB" sz="2000" b="0" i="1" u="none" strike="noStrike" kern="1200" cap="none" spc="0" normalizeH="0" baseline="0" noProof="0" dirty="0">
                <a:ln>
                  <a:noFill/>
                </a:ln>
                <a:effectLst/>
                <a:uLnTx/>
                <a:uFillTx/>
                <a:latin typeface="Aptos" panose="020B0004020202020204" pitchFamily="34" charset="0"/>
              </a:rPr>
              <a:t>	1) </a:t>
            </a:r>
            <a:r>
              <a:rPr kumimoji="0" lang="en-GB" sz="2000" b="0" i="1" u="none" strike="noStrike" kern="1200" cap="none" spc="0" normalizeH="0" baseline="0" noProof="0" dirty="0">
                <a:ln>
                  <a:noFill/>
                </a:ln>
                <a:solidFill>
                  <a:srgbClr val="00B050"/>
                </a:solidFill>
                <a:effectLst/>
                <a:uLnTx/>
                <a:uFillTx/>
                <a:latin typeface="Aptos" panose="020B0004020202020204" pitchFamily="34" charset="0"/>
              </a:rPr>
              <a:t>Wants to achieve</a:t>
            </a:r>
            <a:r>
              <a:rPr kumimoji="0" lang="en-GB" sz="2000" b="0" i="1" u="none" strike="noStrike" kern="1200" cap="none" spc="0" normalizeH="0" baseline="0" noProof="0" dirty="0">
                <a:ln>
                  <a:noFill/>
                </a:ln>
                <a:effectLst/>
                <a:uLnTx/>
                <a:uFillTx/>
                <a:latin typeface="Aptos" panose="020B0004020202020204" pitchFamily="34" charset="0"/>
              </a:rPr>
              <a:t>; </a:t>
            </a:r>
          </a:p>
          <a:p>
            <a:pPr marL="0" marR="0" lvl="0" indent="0" algn="l" defTabSz="914400" rtl="0" eaLnBrk="1" fontAlgn="auto" latinLnBrk="0" hangingPunct="1">
              <a:lnSpc>
                <a:spcPct val="90000"/>
              </a:lnSpc>
              <a:spcBef>
                <a:spcPts val="0"/>
              </a:spcBef>
              <a:spcAft>
                <a:spcPts val="0"/>
              </a:spcAft>
              <a:buClrTx/>
              <a:buSzTx/>
              <a:buNone/>
              <a:tabLst/>
              <a:defRPr/>
            </a:pPr>
            <a:r>
              <a:rPr kumimoji="0" lang="en-GB" sz="2000" b="0" i="1" u="none" strike="noStrike" kern="1200" cap="none" spc="0" normalizeH="0" baseline="0" noProof="0" dirty="0">
                <a:ln>
                  <a:noFill/>
                </a:ln>
                <a:effectLst/>
                <a:uLnTx/>
                <a:uFillTx/>
                <a:latin typeface="Aptos" panose="020B0004020202020204" pitchFamily="34" charset="0"/>
              </a:rPr>
              <a:t>	2) </a:t>
            </a:r>
            <a:r>
              <a:rPr kumimoji="0" lang="en-GB" sz="2000" b="0" i="1" u="none" strike="noStrike" kern="1200" cap="none" spc="0" normalizeH="0" baseline="0" noProof="0" dirty="0">
                <a:ln>
                  <a:noFill/>
                </a:ln>
                <a:solidFill>
                  <a:srgbClr val="00B050"/>
                </a:solidFill>
                <a:effectLst/>
                <a:uLnTx/>
                <a:uFillTx/>
                <a:latin typeface="Aptos" panose="020B0004020202020204" pitchFamily="34" charset="0"/>
              </a:rPr>
              <a:t>Wants to change</a:t>
            </a:r>
            <a:r>
              <a:rPr kumimoji="0" lang="en-GB" sz="2000" b="0" i="1" u="none" strike="noStrike" kern="1200" cap="none" spc="0" normalizeH="0" baseline="0" noProof="0" dirty="0">
                <a:ln>
                  <a:noFill/>
                </a:ln>
                <a:effectLst/>
                <a:uLnTx/>
                <a:uFillTx/>
                <a:latin typeface="Aptos" panose="020B0004020202020204" pitchFamily="34" charset="0"/>
              </a:rPr>
              <a:t>; </a:t>
            </a:r>
            <a:endParaRPr lang="en-GB" sz="2000" i="1" dirty="0">
              <a:latin typeface="Aptos" panose="020B00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2000" b="0" i="1" u="none" strike="noStrike" kern="1200" cap="none" spc="0" normalizeH="0" baseline="0" noProof="0" dirty="0">
                <a:ln>
                  <a:noFill/>
                </a:ln>
                <a:effectLst/>
                <a:uLnTx/>
                <a:uFillTx/>
                <a:latin typeface="Aptos" panose="020B0004020202020204" pitchFamily="34" charset="0"/>
              </a:rPr>
              <a:t>	3) </a:t>
            </a:r>
            <a:r>
              <a:rPr kumimoji="0" lang="en-GB" sz="2000" b="0" i="1" u="none" strike="noStrike" kern="1200" cap="none" spc="0" normalizeH="0" baseline="0" noProof="0" dirty="0">
                <a:ln>
                  <a:noFill/>
                </a:ln>
                <a:solidFill>
                  <a:srgbClr val="00B050"/>
                </a:solidFill>
                <a:effectLst/>
                <a:uLnTx/>
                <a:uFillTx/>
                <a:latin typeface="Aptos" panose="020B0004020202020204" pitchFamily="34" charset="0"/>
              </a:rPr>
              <a:t>Wants to stay the same</a:t>
            </a:r>
            <a:endParaRPr kumimoji="0" lang="en-GB" sz="2000" b="0" i="1" u="sng" strike="noStrike" kern="1200" cap="none" spc="0" normalizeH="0" baseline="0" noProof="0" dirty="0">
              <a:ln>
                <a:noFill/>
              </a:ln>
              <a:solidFill>
                <a:srgbClr val="00B050"/>
              </a:solidFill>
              <a:effectLst/>
              <a:uLnTx/>
              <a:uFillTx/>
              <a:latin typeface="Aptos" panose="020B00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2BC8621-7F6F-A487-F9D3-3117092E975F}"/>
              </a:ext>
            </a:extLst>
          </p:cNvPr>
          <p:cNvSpPr>
            <a:spLocks noGrp="1"/>
          </p:cNvSpPr>
          <p:nvPr>
            <p:ph type="title"/>
          </p:nvPr>
        </p:nvSpPr>
        <p:spPr>
          <a:xfrm>
            <a:off x="326573" y="632732"/>
            <a:ext cx="8515350" cy="911225"/>
          </a:xfrm>
        </p:spPr>
        <p:txBody>
          <a:bodyPr>
            <a:normAutofit fontScale="90000"/>
          </a:bodyPr>
          <a:lstStyle/>
          <a:p>
            <a:pPr algn="ctr"/>
            <a:r>
              <a:rPr lang="en-GB" sz="3100" b="1" dirty="0">
                <a:solidFill>
                  <a:schemeClr val="accent1"/>
                </a:solidFill>
                <a:latin typeface="Aptos Black" panose="020B0004020202020204" pitchFamily="34" charset="0"/>
              </a:rPr>
              <a:t>Safeguarding Discussions &amp; Skilled Conversation </a:t>
            </a:r>
          </a:p>
        </p:txBody>
      </p:sp>
      <p:pic>
        <p:nvPicPr>
          <p:cNvPr id="2" name="Picture 1">
            <a:extLst>
              <a:ext uri="{FF2B5EF4-FFF2-40B4-BE49-F238E27FC236}">
                <a16:creationId xmlns:a16="http://schemas.microsoft.com/office/drawing/2014/main" id="{4D8B5AF4-34EF-00B5-58BE-4AE921746733}"/>
              </a:ext>
            </a:extLst>
          </p:cNvPr>
          <p:cNvPicPr>
            <a:picLocks noChangeAspect="1"/>
          </p:cNvPicPr>
          <p:nvPr/>
        </p:nvPicPr>
        <p:blipFill>
          <a:blip r:embed="rId3"/>
          <a:stretch>
            <a:fillRect/>
          </a:stretch>
        </p:blipFill>
        <p:spPr>
          <a:xfrm>
            <a:off x="5526913" y="4005943"/>
            <a:ext cx="1743733" cy="2087477"/>
          </a:xfrm>
          <a:prstGeom prst="rect">
            <a:avLst/>
          </a:prstGeom>
        </p:spPr>
      </p:pic>
    </p:spTree>
    <p:extLst>
      <p:ext uri="{BB962C8B-B14F-4D97-AF65-F5344CB8AC3E}">
        <p14:creationId xmlns:p14="http://schemas.microsoft.com/office/powerpoint/2010/main" val="2982387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7E5D0-EBBB-9F4C-3481-F76653E4A435}"/>
              </a:ext>
            </a:extLst>
          </p:cNvPr>
          <p:cNvSpPr>
            <a:spLocks noGrp="1"/>
          </p:cNvSpPr>
          <p:nvPr>
            <p:ph idx="1"/>
          </p:nvPr>
        </p:nvSpPr>
        <p:spPr>
          <a:xfrm>
            <a:off x="85344" y="876890"/>
            <a:ext cx="8422225" cy="4647609"/>
          </a:xfrm>
        </p:spPr>
        <p:txBody>
          <a:bodyPr>
            <a:normAutofit/>
          </a:bodyPr>
          <a:lstStyle/>
          <a:p>
            <a:pPr marL="0" marR="0" lvl="0" indent="0" algn="ctr" defTabSz="914400" rtl="0" eaLnBrk="1" fontAlgn="auto" latinLnBrk="0" hangingPunct="1">
              <a:lnSpc>
                <a:spcPct val="100000"/>
              </a:lnSpc>
              <a:spcBef>
                <a:spcPts val="1000"/>
              </a:spcBef>
              <a:spcAft>
                <a:spcPts val="0"/>
              </a:spcAft>
              <a:buClrTx/>
              <a:buSzTx/>
              <a:buFont typeface="Arial"/>
              <a:buNone/>
              <a:tabLst/>
              <a:defRPr/>
            </a:pPr>
            <a:r>
              <a:rPr kumimoji="0" lang="en-GB" b="0" i="0" u="none" strike="noStrike" kern="1200" cap="none" spc="0" normalizeH="0" baseline="0" noProof="0" dirty="0">
                <a:ln>
                  <a:noFill/>
                </a:ln>
                <a:solidFill>
                  <a:schemeClr val="accent1"/>
                </a:solidFill>
                <a:effectLst/>
                <a:uLnTx/>
                <a:uFillTx/>
                <a:latin typeface="Aptos Black" panose="020B0004020202020204" pitchFamily="34" charset="0"/>
                <a:cs typeface="Arial" panose="020B0604020202020204" pitchFamily="34" charset="0"/>
              </a:rPr>
              <a:t>SSAB General enquiry actions could include </a:t>
            </a:r>
            <a:r>
              <a:rPr kumimoji="0" lang="en-GB" b="0"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900" b="0" i="0" u="none" strike="noStrike" kern="1200" cap="none" spc="0" normalizeH="0" baseline="0" noProof="0" dirty="0">
              <a:ln>
                <a:noFill/>
              </a:ln>
              <a:effectLst/>
              <a:uLnTx/>
              <a:uFillTx/>
              <a:latin typeface="+mn-lt"/>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1200" cap="none" spc="0" normalizeH="0" baseline="0" noProof="0" dirty="0">
                <a:ln>
                  <a:noFill/>
                </a:ln>
                <a:effectLst/>
                <a:uLnTx/>
                <a:uFillTx/>
                <a:latin typeface="Aptos" panose="020B0004020202020204" pitchFamily="34" charset="0"/>
                <a:cs typeface="Arial" panose="020B0604020202020204" pitchFamily="34" charset="0"/>
              </a:rPr>
              <a:t>A conversation with a carer or family member;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1200" cap="none" spc="0" normalizeH="0" baseline="0" noProof="0" dirty="0">
                <a:ln>
                  <a:noFill/>
                </a:ln>
                <a:effectLst/>
                <a:uLnTx/>
                <a:uFillTx/>
                <a:latin typeface="Aptos" panose="020B0004020202020204" pitchFamily="34" charset="0"/>
                <a:cs typeface="Arial" panose="020B0604020202020204" pitchFamily="34" charset="0"/>
              </a:rPr>
              <a:t>A conversation with a professional or organisation;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1200" cap="none" spc="0" normalizeH="0" baseline="0" noProof="0" dirty="0">
                <a:ln>
                  <a:noFill/>
                </a:ln>
                <a:effectLst/>
                <a:uLnTx/>
                <a:uFillTx/>
                <a:latin typeface="Aptos" panose="020B0004020202020204" pitchFamily="34" charset="0"/>
                <a:cs typeface="Arial" panose="020B0604020202020204" pitchFamily="34" charset="0"/>
              </a:rPr>
              <a:t>A conversation with anyone deemed to be a witness to what may have happened;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1200" cap="none" spc="0" normalizeH="0" baseline="0" noProof="0" dirty="0">
                <a:ln>
                  <a:noFill/>
                </a:ln>
                <a:effectLst/>
                <a:uLnTx/>
                <a:uFillTx/>
                <a:latin typeface="Aptos" panose="020B0004020202020204" pitchFamily="34" charset="0"/>
                <a:cs typeface="Arial" panose="020B0604020202020204" pitchFamily="34" charset="0"/>
              </a:rPr>
              <a:t>A conversation with the person alleged to have caused harm;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1200" cap="none" spc="0" normalizeH="0" baseline="0" noProof="0" dirty="0">
                <a:ln>
                  <a:noFill/>
                </a:ln>
                <a:effectLst/>
                <a:uLnTx/>
                <a:uFillTx/>
                <a:latin typeface="Aptos" panose="020B0004020202020204" pitchFamily="34" charset="0"/>
                <a:cs typeface="Arial" panose="020B0604020202020204" pitchFamily="34" charset="0"/>
              </a:rPr>
              <a:t>An examination of records, including electronic records, Care Plans etc.</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1200" cap="none" spc="0" normalizeH="0" baseline="0" noProof="0" dirty="0">
                <a:ln>
                  <a:noFill/>
                </a:ln>
                <a:effectLst/>
                <a:uLnTx/>
                <a:uFillTx/>
                <a:latin typeface="Aptos" panose="020B0004020202020204" pitchFamily="34" charset="0"/>
                <a:cs typeface="Arial" panose="020B0604020202020204" pitchFamily="34" charset="0"/>
              </a:rPr>
              <a:t>An exploration into alternative options for meeting needs, including accommodation;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900" b="0" i="0" u="none" strike="noStrike" kern="1200" cap="none" spc="0" normalizeH="0" baseline="0" noProof="0" dirty="0">
                <a:ln>
                  <a:noFill/>
                </a:ln>
                <a:effectLst/>
                <a:uLnTx/>
                <a:uFillTx/>
                <a:latin typeface="Aptos" panose="020B0004020202020204" pitchFamily="34" charset="0"/>
                <a:cs typeface="Arial" panose="020B0604020202020204" pitchFamily="34" charset="0"/>
              </a:rPr>
              <a:t>An exploration into available support services;</a:t>
            </a:r>
          </a:p>
          <a:p>
            <a:pPr marL="0" marR="0" lvl="0" indent="0" algn="l" defTabSz="914400" rtl="0" eaLnBrk="1" fontAlgn="auto" latinLnBrk="0" hangingPunct="1">
              <a:lnSpc>
                <a:spcPct val="100000"/>
              </a:lnSpc>
              <a:spcBef>
                <a:spcPts val="0"/>
              </a:spcBef>
              <a:spcAft>
                <a:spcPts val="0"/>
              </a:spcAft>
              <a:buClrTx/>
              <a:buSzTx/>
              <a:buNone/>
              <a:tabLst/>
              <a:defRPr/>
            </a:pPr>
            <a:r>
              <a:rPr kumimoji="0" lang="en-GB" sz="1900" b="0" i="0" u="none" strike="noStrike" kern="1200" cap="none" spc="0" normalizeH="0" baseline="0" noProof="0" dirty="0">
                <a:ln>
                  <a:noFill/>
                </a:ln>
                <a:effectLst/>
                <a:uLnTx/>
                <a:uFillTx/>
                <a:latin typeface="Aptos" panose="020B0004020202020204" pitchFamily="34" charset="0"/>
                <a:cs typeface="Arial" panose="020B0604020202020204" pitchFamily="34" charset="0"/>
              </a:rPr>
              <a:t>8. A review of equipment</a:t>
            </a:r>
          </a:p>
          <a:p>
            <a:pPr marL="0" marR="0" lvl="0" indent="0" algn="l" defTabSz="914400" rtl="0" eaLnBrk="1" fontAlgn="auto" latinLnBrk="0" hangingPunct="1">
              <a:lnSpc>
                <a:spcPct val="100000"/>
              </a:lnSpc>
              <a:spcBef>
                <a:spcPts val="1000"/>
              </a:spcBef>
              <a:spcAft>
                <a:spcPts val="0"/>
              </a:spcAft>
              <a:buClrTx/>
              <a:buSzTx/>
              <a:buNone/>
              <a:tabLst/>
              <a:defRPr/>
            </a:pPr>
            <a:endParaRPr kumimoji="0" lang="en-GB" sz="2600" b="0" i="0" u="none" strike="noStrike" kern="1200" cap="none" spc="0" normalizeH="0" baseline="0" noProof="0" dirty="0">
              <a:ln>
                <a:noFill/>
              </a:ln>
              <a:effectLst/>
              <a:uLnTx/>
              <a:uFillTx/>
              <a:latin typeface="+mn-lt"/>
              <a:ea typeface="+mn-ea"/>
              <a:cs typeface="Arial" panose="020B0604020202020204" pitchFamily="34" charset="0"/>
            </a:endParaRPr>
          </a:p>
          <a:p>
            <a:endParaRPr lang="en-GB" dirty="0"/>
          </a:p>
        </p:txBody>
      </p:sp>
      <p:pic>
        <p:nvPicPr>
          <p:cNvPr id="6" name="Picture 5">
            <a:extLst>
              <a:ext uri="{FF2B5EF4-FFF2-40B4-BE49-F238E27FC236}">
                <a16:creationId xmlns:a16="http://schemas.microsoft.com/office/drawing/2014/main" id="{48B101C9-B448-D6B1-A257-2318196D3256}"/>
              </a:ext>
            </a:extLst>
          </p:cNvPr>
          <p:cNvPicPr>
            <a:picLocks noChangeAspect="1"/>
          </p:cNvPicPr>
          <p:nvPr/>
        </p:nvPicPr>
        <p:blipFill>
          <a:blip r:embed="rId3"/>
          <a:stretch>
            <a:fillRect/>
          </a:stretch>
        </p:blipFill>
        <p:spPr>
          <a:xfrm>
            <a:off x="7514785" y="1499191"/>
            <a:ext cx="1985211" cy="3859618"/>
          </a:xfrm>
          <a:prstGeom prst="rect">
            <a:avLst/>
          </a:prstGeom>
        </p:spPr>
      </p:pic>
      <p:sp>
        <p:nvSpPr>
          <p:cNvPr id="2" name="Rectangle 1">
            <a:extLst>
              <a:ext uri="{FF2B5EF4-FFF2-40B4-BE49-F238E27FC236}">
                <a16:creationId xmlns:a16="http://schemas.microsoft.com/office/drawing/2014/main" id="{5EF5EC43-430F-36AE-092D-24727389F1C6}"/>
              </a:ext>
            </a:extLst>
          </p:cNvPr>
          <p:cNvSpPr/>
          <p:nvPr/>
        </p:nvSpPr>
        <p:spPr>
          <a:xfrm>
            <a:off x="877258" y="4987119"/>
            <a:ext cx="6838395" cy="82180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Key lines of enquiry will </a:t>
            </a:r>
            <a:r>
              <a:rPr lang="en-GB" b="1" dirty="0">
                <a:solidFill>
                  <a:schemeClr val="tx1"/>
                </a:solidFill>
                <a:latin typeface="Aptos" panose="020B0004020202020204" pitchFamily="34" charset="0"/>
              </a:rPr>
              <a:t>vary</a:t>
            </a:r>
            <a:r>
              <a:rPr lang="en-GB" dirty="0">
                <a:solidFill>
                  <a:schemeClr val="tx1"/>
                </a:solidFill>
                <a:latin typeface="Aptos" panose="020B0004020202020204" pitchFamily="34" charset="0"/>
              </a:rPr>
              <a:t> based on the individual’s circumstances and nature of the alleged abuse or neglect.</a:t>
            </a:r>
          </a:p>
        </p:txBody>
      </p:sp>
    </p:spTree>
    <p:extLst>
      <p:ext uri="{BB962C8B-B14F-4D97-AF65-F5344CB8AC3E}">
        <p14:creationId xmlns:p14="http://schemas.microsoft.com/office/powerpoint/2010/main" val="374592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AC28-D1C0-52BB-F07E-B392EFD63A1F}"/>
              </a:ext>
            </a:extLst>
          </p:cNvPr>
          <p:cNvSpPr>
            <a:spLocks noGrp="1"/>
          </p:cNvSpPr>
          <p:nvPr>
            <p:ph type="title"/>
          </p:nvPr>
        </p:nvSpPr>
        <p:spPr>
          <a:xfrm>
            <a:off x="231648" y="752867"/>
            <a:ext cx="8778240" cy="827577"/>
          </a:xfrm>
        </p:spPr>
        <p:txBody>
          <a:bodyPr>
            <a:normAutofit/>
          </a:bodyPr>
          <a:lstStyle/>
          <a:p>
            <a:pPr algn="ctr"/>
            <a:r>
              <a:rPr lang="en-GB" sz="3200" dirty="0">
                <a:solidFill>
                  <a:schemeClr val="accent1"/>
                </a:solidFill>
                <a:latin typeface="Aptos Black" panose="020B0004020202020204" pitchFamily="34" charset="0"/>
              </a:rPr>
              <a:t>Establishing information &amp; evaluate findings </a:t>
            </a:r>
          </a:p>
        </p:txBody>
      </p:sp>
      <p:sp>
        <p:nvSpPr>
          <p:cNvPr id="3" name="Content Placeholder 2">
            <a:extLst>
              <a:ext uri="{FF2B5EF4-FFF2-40B4-BE49-F238E27FC236}">
                <a16:creationId xmlns:a16="http://schemas.microsoft.com/office/drawing/2014/main" id="{B8050125-7F3B-01B3-8107-F521CA31F9C2}"/>
              </a:ext>
            </a:extLst>
          </p:cNvPr>
          <p:cNvSpPr>
            <a:spLocks noGrp="1"/>
          </p:cNvSpPr>
          <p:nvPr>
            <p:ph sz="half" idx="1"/>
          </p:nvPr>
        </p:nvSpPr>
        <p:spPr>
          <a:xfrm>
            <a:off x="1" y="1707765"/>
            <a:ext cx="5960962" cy="4543156"/>
          </a:xfrm>
        </p:spPr>
        <p:txBody>
          <a:bodyPr>
            <a:normAutofit/>
          </a:bodyPr>
          <a:lstStyle/>
          <a:p>
            <a:pPr marL="514350" indent="-514350" algn="l">
              <a:spcBef>
                <a:spcPts val="0"/>
              </a:spcBef>
              <a:buAutoNum type="arabicPeriod"/>
            </a:pPr>
            <a:r>
              <a:rPr lang="en-GB" sz="1700" dirty="0">
                <a:latin typeface="Aptos" panose="020B0004020202020204" pitchFamily="34" charset="0"/>
              </a:rPr>
              <a:t>A</a:t>
            </a:r>
            <a:r>
              <a:rPr lang="en-GB" sz="1700" b="0" i="0" dirty="0">
                <a:effectLst/>
                <a:latin typeface="Aptos" panose="020B0004020202020204" pitchFamily="34" charset="0"/>
              </a:rPr>
              <a:t>dult's insight into the concern and situation? Capacity?</a:t>
            </a:r>
          </a:p>
          <a:p>
            <a:pPr marL="514350" indent="-514350" algn="l">
              <a:spcBef>
                <a:spcPts val="0"/>
              </a:spcBef>
              <a:buAutoNum type="arabicPeriod"/>
            </a:pPr>
            <a:r>
              <a:rPr lang="en-GB" sz="1700" b="0" i="0" dirty="0">
                <a:effectLst/>
                <a:latin typeface="Aptos" panose="020B0004020202020204" pitchFamily="34" charset="0"/>
              </a:rPr>
              <a:t>What does adult want to happen/not happen?</a:t>
            </a:r>
          </a:p>
          <a:p>
            <a:pPr marL="514350" indent="-514350" algn="l">
              <a:spcBef>
                <a:spcPts val="0"/>
              </a:spcBef>
              <a:buAutoNum type="arabicPeriod"/>
            </a:pPr>
            <a:r>
              <a:rPr lang="en-GB" sz="1700" b="0" i="0" dirty="0">
                <a:effectLst/>
                <a:latin typeface="Aptos" panose="020B0004020202020204" pitchFamily="34" charset="0"/>
              </a:rPr>
              <a:t>What was or is the impact of the abuse or neglect?</a:t>
            </a:r>
          </a:p>
          <a:p>
            <a:pPr marL="514350" indent="-514350" algn="l">
              <a:spcBef>
                <a:spcPts val="0"/>
              </a:spcBef>
              <a:buAutoNum type="arabicPeriod"/>
            </a:pPr>
            <a:r>
              <a:rPr lang="en-GB" sz="1700" b="0" i="0" dirty="0">
                <a:effectLst/>
                <a:latin typeface="Aptos" panose="020B0004020202020204" pitchFamily="34" charset="0"/>
              </a:rPr>
              <a:t>What is the nature/likelihood of the alleged concerns? Are there any other people at risk?</a:t>
            </a:r>
          </a:p>
          <a:p>
            <a:pPr marL="514350" indent="-514350" algn="l">
              <a:spcBef>
                <a:spcPts val="0"/>
              </a:spcBef>
              <a:buAutoNum type="arabicPeriod"/>
            </a:pPr>
            <a:r>
              <a:rPr lang="en-GB" sz="1700" b="0" i="0" dirty="0">
                <a:effectLst/>
                <a:latin typeface="Aptos" panose="020B0004020202020204" pitchFamily="34" charset="0"/>
              </a:rPr>
              <a:t>Who caused the alleged abuse or neglect? Do they still pose a risk?</a:t>
            </a:r>
          </a:p>
          <a:p>
            <a:pPr marL="514350" indent="-514350" algn="l">
              <a:spcBef>
                <a:spcPts val="0"/>
              </a:spcBef>
              <a:buAutoNum type="arabicPeriod"/>
            </a:pPr>
            <a:r>
              <a:rPr lang="en-GB" sz="1700" dirty="0">
                <a:latin typeface="Aptos" panose="020B0004020202020204" pitchFamily="34" charset="0"/>
              </a:rPr>
              <a:t>Are there patterns of abuse? Chronology </a:t>
            </a:r>
          </a:p>
          <a:p>
            <a:pPr marL="514350" indent="-514350" algn="l">
              <a:spcBef>
                <a:spcPts val="0"/>
              </a:spcBef>
              <a:buAutoNum type="arabicPeriod"/>
            </a:pPr>
            <a:r>
              <a:rPr lang="en-GB" sz="1700" b="0" i="0" dirty="0">
                <a:effectLst/>
                <a:latin typeface="Aptos" panose="020B0004020202020204" pitchFamily="34" charset="0"/>
              </a:rPr>
              <a:t>Is the alleged abuse likely to happen again? If so, how can this be mitigated?</a:t>
            </a:r>
          </a:p>
          <a:p>
            <a:pPr marL="514350" indent="-514350" algn="l">
              <a:spcBef>
                <a:spcPts val="0"/>
              </a:spcBef>
              <a:buAutoNum type="arabicPeriod"/>
            </a:pPr>
            <a:r>
              <a:rPr lang="en-GB" sz="1700" b="0" i="0" dirty="0">
                <a:effectLst/>
                <a:latin typeface="Aptos" panose="020B0004020202020204" pitchFamily="34" charset="0"/>
              </a:rPr>
              <a:t>Has a crime been committed? Police advise needed?</a:t>
            </a:r>
          </a:p>
          <a:p>
            <a:pPr marL="514350" indent="-514350" algn="l">
              <a:spcBef>
                <a:spcPts val="0"/>
              </a:spcBef>
              <a:buAutoNum type="arabicPeriod"/>
            </a:pPr>
            <a:r>
              <a:rPr lang="en-GB" sz="1700" b="0" i="0" dirty="0">
                <a:effectLst/>
                <a:latin typeface="Aptos" panose="020B0004020202020204" pitchFamily="34" charset="0"/>
              </a:rPr>
              <a:t>Is the adult able to protect themselves from further abuse?</a:t>
            </a:r>
          </a:p>
          <a:p>
            <a:endParaRPr lang="en-GB" dirty="0"/>
          </a:p>
        </p:txBody>
      </p:sp>
      <p:pic>
        <p:nvPicPr>
          <p:cNvPr id="4" name="Picture 3">
            <a:extLst>
              <a:ext uri="{FF2B5EF4-FFF2-40B4-BE49-F238E27FC236}">
                <a16:creationId xmlns:a16="http://schemas.microsoft.com/office/drawing/2014/main" id="{D9CF51A9-A211-67D6-B1EF-82A7E3CFEC10}"/>
              </a:ext>
            </a:extLst>
          </p:cNvPr>
          <p:cNvPicPr>
            <a:picLocks noChangeAspect="1"/>
          </p:cNvPicPr>
          <p:nvPr/>
        </p:nvPicPr>
        <p:blipFill>
          <a:blip r:embed="rId3"/>
          <a:stretch>
            <a:fillRect/>
          </a:stretch>
        </p:blipFill>
        <p:spPr>
          <a:xfrm>
            <a:off x="6041984" y="2054478"/>
            <a:ext cx="2555133" cy="2876337"/>
          </a:xfrm>
          <a:prstGeom prst="rect">
            <a:avLst/>
          </a:prstGeom>
        </p:spPr>
      </p:pic>
      <p:sp>
        <p:nvSpPr>
          <p:cNvPr id="5" name="Rectangle 4">
            <a:extLst>
              <a:ext uri="{FF2B5EF4-FFF2-40B4-BE49-F238E27FC236}">
                <a16:creationId xmlns:a16="http://schemas.microsoft.com/office/drawing/2014/main" id="{B518004A-7C3C-2F14-0B40-6148C899336C}"/>
              </a:ext>
            </a:extLst>
          </p:cNvPr>
          <p:cNvSpPr/>
          <p:nvPr/>
        </p:nvSpPr>
        <p:spPr>
          <a:xfrm>
            <a:off x="833376" y="5304909"/>
            <a:ext cx="7763741" cy="59601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ptos" panose="020B0004020202020204" pitchFamily="34" charset="0"/>
              </a:rPr>
              <a:t>Consider what are you are trying to ascertain during the enquiry? This could change during enquires taking place</a:t>
            </a:r>
          </a:p>
        </p:txBody>
      </p:sp>
    </p:spTree>
    <p:extLst>
      <p:ext uri="{BB962C8B-B14F-4D97-AF65-F5344CB8AC3E}">
        <p14:creationId xmlns:p14="http://schemas.microsoft.com/office/powerpoint/2010/main" val="4254108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8424-A544-5484-FFE4-54E88124D1AD}"/>
              </a:ext>
            </a:extLst>
          </p:cNvPr>
          <p:cNvSpPr>
            <a:spLocks noGrp="1"/>
          </p:cNvSpPr>
          <p:nvPr>
            <p:ph type="title"/>
          </p:nvPr>
        </p:nvSpPr>
        <p:spPr>
          <a:xfrm>
            <a:off x="1792706" y="2545573"/>
            <a:ext cx="6160168" cy="1324760"/>
          </a:xfrm>
        </p:spPr>
        <p:txBody>
          <a:bodyPr/>
          <a:lstStyle/>
          <a:p>
            <a:pPr algn="ctr"/>
            <a:r>
              <a:rPr lang="en-GB" b="1" dirty="0">
                <a:solidFill>
                  <a:schemeClr val="accent1">
                    <a:lumMod val="75000"/>
                  </a:schemeClr>
                </a:solidFill>
                <a:latin typeface="Aptos Black" panose="020B0004020202020204" pitchFamily="34" charset="0"/>
              </a:rPr>
              <a:t>Safeguarding Scenario  Activity 6</a:t>
            </a:r>
            <a:endParaRPr lang="en-GB" dirty="0">
              <a:solidFill>
                <a:schemeClr val="accent1">
                  <a:lumMod val="75000"/>
                </a:schemeClr>
              </a:solidFill>
              <a:latin typeface="Aptos Black" panose="020B0004020202020204" pitchFamily="34" charset="0"/>
            </a:endParaRPr>
          </a:p>
        </p:txBody>
      </p:sp>
    </p:spTree>
    <p:extLst>
      <p:ext uri="{BB962C8B-B14F-4D97-AF65-F5344CB8AC3E}">
        <p14:creationId xmlns:p14="http://schemas.microsoft.com/office/powerpoint/2010/main" val="122291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CB5C3-3C73-20A1-2A6E-7EB47FB004D2}"/>
              </a:ext>
            </a:extLst>
          </p:cNvPr>
          <p:cNvSpPr>
            <a:spLocks noGrp="1"/>
          </p:cNvSpPr>
          <p:nvPr>
            <p:ph type="title"/>
          </p:nvPr>
        </p:nvSpPr>
        <p:spPr>
          <a:xfrm>
            <a:off x="872559" y="0"/>
            <a:ext cx="7888188" cy="1324760"/>
          </a:xfrm>
        </p:spPr>
        <p:txBody>
          <a:bodyPr>
            <a:normAutofit/>
          </a:bodyPr>
          <a:lstStyle/>
          <a:p>
            <a:pPr algn="ctr"/>
            <a:r>
              <a:rPr lang="en-GB" sz="3200" b="1" dirty="0">
                <a:solidFill>
                  <a:schemeClr val="accent1"/>
                </a:solidFill>
                <a:latin typeface="Aptos Black" panose="020B0004020202020204" pitchFamily="34" charset="0"/>
              </a:rPr>
              <a:t>Initial Thoughts</a:t>
            </a:r>
          </a:p>
        </p:txBody>
      </p:sp>
      <p:sp>
        <p:nvSpPr>
          <p:cNvPr id="3" name="Content Placeholder 2">
            <a:extLst>
              <a:ext uri="{FF2B5EF4-FFF2-40B4-BE49-F238E27FC236}">
                <a16:creationId xmlns:a16="http://schemas.microsoft.com/office/drawing/2014/main" id="{340DF7C2-29BB-027C-ADDE-48094438E6A7}"/>
              </a:ext>
            </a:extLst>
          </p:cNvPr>
          <p:cNvSpPr>
            <a:spLocks noGrp="1"/>
          </p:cNvSpPr>
          <p:nvPr>
            <p:ph idx="1"/>
          </p:nvPr>
        </p:nvSpPr>
        <p:spPr>
          <a:xfrm>
            <a:off x="0" y="1324760"/>
            <a:ext cx="5128591" cy="4525841"/>
          </a:xfrm>
        </p:spPr>
        <p:txBody>
          <a:bodyPr>
            <a:normAutofit/>
          </a:bodyPr>
          <a:lstStyle/>
          <a:p>
            <a:pPr marL="0" indent="0">
              <a:lnSpc>
                <a:spcPct val="107000"/>
              </a:lnSpc>
              <a:spcAft>
                <a:spcPts val="800"/>
              </a:spcAft>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What comes to mind when you think of the word ‘</a:t>
            </a:r>
            <a:r>
              <a:rPr lang="en-GB" sz="1800" b="1" i="1" kern="100" dirty="0">
                <a:effectLst/>
                <a:latin typeface="Aptos" panose="020B0004020202020204" pitchFamily="34" charset="0"/>
                <a:ea typeface="Aptos" panose="020B0004020202020204" pitchFamily="34" charset="0"/>
                <a:cs typeface="Times New Roman" panose="02020603050405020304" pitchFamily="18" charset="0"/>
              </a:rPr>
              <a:t>safeguarding</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How do you think you can develop your knowledge and skills for safeguarding practice? </a:t>
            </a:r>
          </a:p>
          <a:p>
            <a:pPr marL="0" indent="0">
              <a:lnSpc>
                <a:spcPct val="107000"/>
              </a:lnSpc>
              <a:spcAft>
                <a:spcPts val="800"/>
              </a:spcAft>
              <a:buNone/>
            </a:pPr>
            <a:r>
              <a:rPr lang="en-GB" sz="1800" b="1" kern="100" dirty="0">
                <a:latin typeface="Aptos" panose="020B0004020202020204" pitchFamily="34" charset="0"/>
                <a:ea typeface="Aptos" panose="020B0004020202020204" pitchFamily="34" charset="0"/>
                <a:cs typeface="Times New Roman" panose="02020603050405020304" pitchFamily="18" charset="0"/>
              </a:rPr>
              <a:t>Which PCFs relate to safeguarding?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2400" dirty="0">
              <a:latin typeface="+mn-lt"/>
            </a:endParaRPr>
          </a:p>
          <a:p>
            <a:pPr marL="0" indent="0">
              <a:buNone/>
            </a:pPr>
            <a:endParaRPr lang="en-GB" sz="2400" dirty="0">
              <a:latin typeface="+mn-lt"/>
            </a:endParaRPr>
          </a:p>
          <a:p>
            <a:pPr marL="0" indent="0">
              <a:buNone/>
            </a:pPr>
            <a:endParaRPr lang="en-GB" sz="2400" dirty="0">
              <a:latin typeface="+mn-lt"/>
            </a:endParaRPr>
          </a:p>
          <a:p>
            <a:pPr marL="0" indent="0">
              <a:buNone/>
            </a:pPr>
            <a:endParaRPr lang="en-GB" sz="2000" i="1" dirty="0">
              <a:latin typeface="+mn-lt"/>
            </a:endParaRPr>
          </a:p>
        </p:txBody>
      </p:sp>
      <p:pic>
        <p:nvPicPr>
          <p:cNvPr id="5" name="Picture 2">
            <a:extLst>
              <a:ext uri="{FF2B5EF4-FFF2-40B4-BE49-F238E27FC236}">
                <a16:creationId xmlns:a16="http://schemas.microsoft.com/office/drawing/2014/main" id="{D53CC31C-5554-ECC6-7BF1-1C19698FEB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253" y="3741531"/>
            <a:ext cx="4062623" cy="219091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2B1677C4-F9E6-DD71-FD79-848C423422A5}"/>
              </a:ext>
            </a:extLst>
          </p:cNvPr>
          <p:cNvSpPr/>
          <p:nvPr/>
        </p:nvSpPr>
        <p:spPr>
          <a:xfrm>
            <a:off x="4572000" y="3429000"/>
            <a:ext cx="4314871" cy="2295112"/>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ptos" panose="020B0004020202020204" pitchFamily="34" charset="0"/>
              </a:rPr>
              <a:t>PQS/KSS 4</a:t>
            </a:r>
            <a:r>
              <a:rPr lang="en-GB" sz="1200" i="1" dirty="0">
                <a:solidFill>
                  <a:schemeClr val="tx1"/>
                </a:solidFill>
                <a:latin typeface="Aptos" panose="020B0004020202020204" pitchFamily="34" charset="0"/>
              </a:rPr>
              <a:t> Social workers must be able to </a:t>
            </a:r>
            <a:r>
              <a:rPr lang="en-GB" sz="1200" b="1" i="1" dirty="0">
                <a:solidFill>
                  <a:schemeClr val="tx1"/>
                </a:solidFill>
                <a:latin typeface="Aptos" panose="020B0004020202020204" pitchFamily="34" charset="0"/>
              </a:rPr>
              <a:t>recognise the risk indicators </a:t>
            </a:r>
            <a:r>
              <a:rPr lang="en-GB" sz="1200" i="1" dirty="0">
                <a:solidFill>
                  <a:schemeClr val="tx1"/>
                </a:solidFill>
                <a:latin typeface="Aptos" panose="020B0004020202020204" pitchFamily="34" charset="0"/>
              </a:rPr>
              <a:t>of different forms of abuse and neglect and their impact on individuals, their families or their support networks and should </a:t>
            </a:r>
            <a:r>
              <a:rPr lang="en-GB" sz="1200" b="1" i="1" dirty="0">
                <a:solidFill>
                  <a:schemeClr val="tx1"/>
                </a:solidFill>
                <a:latin typeface="Aptos" panose="020B0004020202020204" pitchFamily="34" charset="0"/>
              </a:rPr>
              <a:t>prioritise the protection </a:t>
            </a:r>
            <a:r>
              <a:rPr lang="en-GB" sz="1200" i="1" dirty="0">
                <a:solidFill>
                  <a:schemeClr val="tx1"/>
                </a:solidFill>
                <a:latin typeface="Aptos" panose="020B0004020202020204" pitchFamily="34" charset="0"/>
              </a:rPr>
              <a:t>of </a:t>
            </a:r>
            <a:r>
              <a:rPr lang="en-GB" sz="1200" i="1" u="sng" dirty="0">
                <a:solidFill>
                  <a:schemeClr val="tx1"/>
                </a:solidFill>
                <a:latin typeface="Aptos" panose="020B0004020202020204" pitchFamily="34" charset="0"/>
              </a:rPr>
              <a:t>children and adults </a:t>
            </a:r>
            <a:r>
              <a:rPr lang="en-GB" sz="1200" i="1" dirty="0">
                <a:solidFill>
                  <a:schemeClr val="tx1"/>
                </a:solidFill>
                <a:latin typeface="Aptos" panose="020B0004020202020204" pitchFamily="34" charset="0"/>
              </a:rPr>
              <a:t>in vulnerable situations whenever necessary. This includes working with those who self-neglect……</a:t>
            </a:r>
          </a:p>
        </p:txBody>
      </p:sp>
      <p:pic>
        <p:nvPicPr>
          <p:cNvPr id="9" name="Picture 8">
            <a:extLst>
              <a:ext uri="{FF2B5EF4-FFF2-40B4-BE49-F238E27FC236}">
                <a16:creationId xmlns:a16="http://schemas.microsoft.com/office/drawing/2014/main" id="{44C9F69A-61A1-49BA-0412-006A304D96AC}"/>
              </a:ext>
            </a:extLst>
          </p:cNvPr>
          <p:cNvPicPr>
            <a:picLocks noChangeAspect="1"/>
          </p:cNvPicPr>
          <p:nvPr/>
        </p:nvPicPr>
        <p:blipFill>
          <a:blip r:embed="rId4"/>
          <a:stretch>
            <a:fillRect/>
          </a:stretch>
        </p:blipFill>
        <p:spPr>
          <a:xfrm>
            <a:off x="5128591" y="1577009"/>
            <a:ext cx="4015409" cy="1579723"/>
          </a:xfrm>
          <a:prstGeom prst="rect">
            <a:avLst/>
          </a:prstGeom>
        </p:spPr>
      </p:pic>
    </p:spTree>
    <p:extLst>
      <p:ext uri="{BB962C8B-B14F-4D97-AF65-F5344CB8AC3E}">
        <p14:creationId xmlns:p14="http://schemas.microsoft.com/office/powerpoint/2010/main" val="197285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678FA-BE46-0505-FBD5-188BEC67628C}"/>
              </a:ext>
            </a:extLst>
          </p:cNvPr>
          <p:cNvSpPr>
            <a:spLocks noGrp="1"/>
          </p:cNvSpPr>
          <p:nvPr>
            <p:ph type="title"/>
          </p:nvPr>
        </p:nvSpPr>
        <p:spPr>
          <a:xfrm>
            <a:off x="556520" y="612956"/>
            <a:ext cx="7888188" cy="593048"/>
          </a:xfrm>
        </p:spPr>
        <p:txBody>
          <a:bodyPr>
            <a:normAutofit/>
          </a:bodyPr>
          <a:lstStyle/>
          <a:p>
            <a:pPr algn="ctr"/>
            <a:r>
              <a:rPr lang="en-GB" sz="3200" b="1" dirty="0">
                <a:solidFill>
                  <a:schemeClr val="accent1"/>
                </a:solidFill>
                <a:latin typeface="Aptos Black" panose="020B0004020202020204" pitchFamily="34" charset="0"/>
              </a:rPr>
              <a:t>Safeguarding &amp; protective measures </a:t>
            </a:r>
          </a:p>
        </p:txBody>
      </p:sp>
      <p:pic>
        <p:nvPicPr>
          <p:cNvPr id="4" name="Picture 3">
            <a:extLst>
              <a:ext uri="{FF2B5EF4-FFF2-40B4-BE49-F238E27FC236}">
                <a16:creationId xmlns:a16="http://schemas.microsoft.com/office/drawing/2014/main" id="{0AC10236-56EB-C58B-D53E-78FBC8AC9932}"/>
              </a:ext>
            </a:extLst>
          </p:cNvPr>
          <p:cNvPicPr>
            <a:picLocks noChangeAspect="1"/>
          </p:cNvPicPr>
          <p:nvPr/>
        </p:nvPicPr>
        <p:blipFill>
          <a:blip r:embed="rId3"/>
          <a:stretch>
            <a:fillRect/>
          </a:stretch>
        </p:blipFill>
        <p:spPr>
          <a:xfrm>
            <a:off x="3680742" y="2979876"/>
            <a:ext cx="2085011" cy="1377033"/>
          </a:xfrm>
          <a:prstGeom prst="rect">
            <a:avLst/>
          </a:prstGeom>
        </p:spPr>
      </p:pic>
      <p:sp>
        <p:nvSpPr>
          <p:cNvPr id="5" name="Line 33">
            <a:extLst>
              <a:ext uri="{FF2B5EF4-FFF2-40B4-BE49-F238E27FC236}">
                <a16:creationId xmlns:a16="http://schemas.microsoft.com/office/drawing/2014/main" id="{4031FC78-7037-4F08-90ED-0BFE73C54774}"/>
              </a:ext>
            </a:extLst>
          </p:cNvPr>
          <p:cNvSpPr>
            <a:spLocks noChangeShapeType="1"/>
          </p:cNvSpPr>
          <p:nvPr/>
        </p:nvSpPr>
        <p:spPr bwMode="auto">
          <a:xfrm flipV="1">
            <a:off x="5763819" y="3091724"/>
            <a:ext cx="1222607" cy="574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000">
              <a:latin typeface="Arial" panose="020B0604020202020204" pitchFamily="34" charset="0"/>
              <a:cs typeface="Arial" panose="020B0604020202020204" pitchFamily="34" charset="0"/>
            </a:endParaRPr>
          </a:p>
        </p:txBody>
      </p:sp>
      <p:sp>
        <p:nvSpPr>
          <p:cNvPr id="6" name="Line 33">
            <a:extLst>
              <a:ext uri="{FF2B5EF4-FFF2-40B4-BE49-F238E27FC236}">
                <a16:creationId xmlns:a16="http://schemas.microsoft.com/office/drawing/2014/main" id="{AA24F644-EBA7-B0A2-9715-430B48105CC1}"/>
              </a:ext>
            </a:extLst>
          </p:cNvPr>
          <p:cNvSpPr>
            <a:spLocks noChangeShapeType="1"/>
          </p:cNvSpPr>
          <p:nvPr/>
        </p:nvSpPr>
        <p:spPr bwMode="auto">
          <a:xfrm>
            <a:off x="5763820" y="3766277"/>
            <a:ext cx="1027702" cy="369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0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3A1B19D-5D79-856A-B5AE-32615C34C797}"/>
              </a:ext>
            </a:extLst>
          </p:cNvPr>
          <p:cNvPicPr>
            <a:picLocks noChangeAspect="1"/>
          </p:cNvPicPr>
          <p:nvPr/>
        </p:nvPicPr>
        <p:blipFill>
          <a:blip r:embed="rId4"/>
          <a:stretch>
            <a:fillRect/>
          </a:stretch>
        </p:blipFill>
        <p:spPr>
          <a:xfrm flipH="1">
            <a:off x="3787929" y="2120832"/>
            <a:ext cx="987533" cy="802370"/>
          </a:xfrm>
          <a:prstGeom prst="rect">
            <a:avLst/>
          </a:prstGeom>
        </p:spPr>
      </p:pic>
      <p:pic>
        <p:nvPicPr>
          <p:cNvPr id="8" name="Picture 7">
            <a:extLst>
              <a:ext uri="{FF2B5EF4-FFF2-40B4-BE49-F238E27FC236}">
                <a16:creationId xmlns:a16="http://schemas.microsoft.com/office/drawing/2014/main" id="{03DE2417-7D7B-B878-2D8F-E5FE02BB066B}"/>
              </a:ext>
            </a:extLst>
          </p:cNvPr>
          <p:cNvPicPr>
            <a:picLocks noChangeAspect="1"/>
          </p:cNvPicPr>
          <p:nvPr/>
        </p:nvPicPr>
        <p:blipFill>
          <a:blip r:embed="rId4"/>
          <a:stretch>
            <a:fillRect/>
          </a:stretch>
        </p:blipFill>
        <p:spPr>
          <a:xfrm>
            <a:off x="3339101" y="4360577"/>
            <a:ext cx="1123194" cy="912595"/>
          </a:xfrm>
          <a:prstGeom prst="rect">
            <a:avLst/>
          </a:prstGeom>
        </p:spPr>
      </p:pic>
      <p:sp>
        <p:nvSpPr>
          <p:cNvPr id="9" name="Line 33">
            <a:extLst>
              <a:ext uri="{FF2B5EF4-FFF2-40B4-BE49-F238E27FC236}">
                <a16:creationId xmlns:a16="http://schemas.microsoft.com/office/drawing/2014/main" id="{5F0156B1-DFDD-6E0A-7BF8-F41146BB8DC3}"/>
              </a:ext>
            </a:extLst>
          </p:cNvPr>
          <p:cNvSpPr>
            <a:spLocks noChangeShapeType="1"/>
          </p:cNvSpPr>
          <p:nvPr/>
        </p:nvSpPr>
        <p:spPr bwMode="auto">
          <a:xfrm flipH="1" flipV="1">
            <a:off x="5391408" y="4366998"/>
            <a:ext cx="819329" cy="6016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000">
              <a:latin typeface="Arial" panose="020B0604020202020204" pitchFamily="34" charset="0"/>
              <a:cs typeface="Arial" panose="020B0604020202020204" pitchFamily="34" charset="0"/>
            </a:endParaRPr>
          </a:p>
        </p:txBody>
      </p:sp>
      <p:sp>
        <p:nvSpPr>
          <p:cNvPr id="10" name="Line 33">
            <a:extLst>
              <a:ext uri="{FF2B5EF4-FFF2-40B4-BE49-F238E27FC236}">
                <a16:creationId xmlns:a16="http://schemas.microsoft.com/office/drawing/2014/main" id="{995990A9-084A-0162-2969-53B55236ED83}"/>
              </a:ext>
            </a:extLst>
          </p:cNvPr>
          <p:cNvSpPr>
            <a:spLocks noChangeShapeType="1"/>
          </p:cNvSpPr>
          <p:nvPr/>
        </p:nvSpPr>
        <p:spPr bwMode="auto">
          <a:xfrm flipV="1">
            <a:off x="5338934" y="2427351"/>
            <a:ext cx="1318719" cy="5037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000">
              <a:latin typeface="Arial" panose="020B0604020202020204" pitchFamily="34" charset="0"/>
              <a:cs typeface="Arial" panose="020B0604020202020204" pitchFamily="34" charset="0"/>
            </a:endParaRPr>
          </a:p>
        </p:txBody>
      </p:sp>
      <p:sp>
        <p:nvSpPr>
          <p:cNvPr id="13" name="Text Box 31">
            <a:extLst>
              <a:ext uri="{FF2B5EF4-FFF2-40B4-BE49-F238E27FC236}">
                <a16:creationId xmlns:a16="http://schemas.microsoft.com/office/drawing/2014/main" id="{D050F5E8-B0DD-69E6-5757-CAD9BB8BF7C8}"/>
              </a:ext>
            </a:extLst>
          </p:cNvPr>
          <p:cNvSpPr txBox="1">
            <a:spLocks noChangeArrowheads="1"/>
          </p:cNvSpPr>
          <p:nvPr/>
        </p:nvSpPr>
        <p:spPr bwMode="auto">
          <a:xfrm>
            <a:off x="6828884" y="1776920"/>
            <a:ext cx="1582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400" dirty="0">
                <a:latin typeface="Aptos" panose="020B0004020202020204" pitchFamily="34" charset="0"/>
              </a:rPr>
              <a:t>Information and advice about how to seek early help. Care on Call.</a:t>
            </a:r>
            <a:endParaRPr lang="en-GB" sz="1600" dirty="0">
              <a:latin typeface="Aptos" panose="020B0004020202020204" pitchFamily="34" charset="0"/>
            </a:endParaRPr>
          </a:p>
        </p:txBody>
      </p:sp>
      <p:sp>
        <p:nvSpPr>
          <p:cNvPr id="14" name="Text Box 31">
            <a:extLst>
              <a:ext uri="{FF2B5EF4-FFF2-40B4-BE49-F238E27FC236}">
                <a16:creationId xmlns:a16="http://schemas.microsoft.com/office/drawing/2014/main" id="{422E2161-3EF4-0BAE-0B68-44264ECD6F97}"/>
              </a:ext>
            </a:extLst>
          </p:cNvPr>
          <p:cNvSpPr txBox="1">
            <a:spLocks noChangeArrowheads="1"/>
          </p:cNvSpPr>
          <p:nvPr/>
        </p:nvSpPr>
        <p:spPr bwMode="auto">
          <a:xfrm>
            <a:off x="7067049" y="2907058"/>
            <a:ext cx="21779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400" dirty="0">
                <a:latin typeface="Aptos" panose="020B0004020202020204" pitchFamily="34" charset="0"/>
              </a:rPr>
              <a:t>Ongoing advocacy</a:t>
            </a:r>
            <a:endParaRPr lang="en-GB" sz="1600" dirty="0">
              <a:latin typeface="Aptos" panose="020B0004020202020204" pitchFamily="34" charset="0"/>
            </a:endParaRPr>
          </a:p>
        </p:txBody>
      </p:sp>
      <p:sp>
        <p:nvSpPr>
          <p:cNvPr id="16" name="TextBox 15">
            <a:extLst>
              <a:ext uri="{FF2B5EF4-FFF2-40B4-BE49-F238E27FC236}">
                <a16:creationId xmlns:a16="http://schemas.microsoft.com/office/drawing/2014/main" id="{0E906BFD-22FB-13AF-21A4-0E15AB927A79}"/>
              </a:ext>
            </a:extLst>
          </p:cNvPr>
          <p:cNvSpPr txBox="1"/>
          <p:nvPr/>
        </p:nvSpPr>
        <p:spPr>
          <a:xfrm>
            <a:off x="6791522" y="3507049"/>
            <a:ext cx="1792342" cy="523220"/>
          </a:xfrm>
          <a:prstGeom prst="rect">
            <a:avLst/>
          </a:prstGeom>
          <a:noFill/>
        </p:spPr>
        <p:txBody>
          <a:bodyPr wrap="square">
            <a:spAutoFit/>
          </a:bodyPr>
          <a:lstStyle/>
          <a:p>
            <a:r>
              <a:rPr lang="en-GB"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Support to access a local support group</a:t>
            </a:r>
            <a:endParaRPr lang="en-GB" sz="1400" dirty="0">
              <a:latin typeface="Aptos" panose="020B0004020202020204" pitchFamily="34" charset="0"/>
            </a:endParaRPr>
          </a:p>
        </p:txBody>
      </p:sp>
      <p:sp>
        <p:nvSpPr>
          <p:cNvPr id="18" name="TextBox 17">
            <a:extLst>
              <a:ext uri="{FF2B5EF4-FFF2-40B4-BE49-F238E27FC236}">
                <a16:creationId xmlns:a16="http://schemas.microsoft.com/office/drawing/2014/main" id="{AAD4F480-DA27-C75B-952D-AD1964A73981}"/>
              </a:ext>
            </a:extLst>
          </p:cNvPr>
          <p:cNvSpPr txBox="1"/>
          <p:nvPr/>
        </p:nvSpPr>
        <p:spPr>
          <a:xfrm>
            <a:off x="5690477" y="5103465"/>
            <a:ext cx="1997216" cy="738664"/>
          </a:xfrm>
          <a:prstGeom prst="rect">
            <a:avLst/>
          </a:prstGeom>
          <a:noFill/>
        </p:spPr>
        <p:txBody>
          <a:bodyPr wrap="square">
            <a:spAutoFit/>
          </a:bodyPr>
          <a:lstStyle/>
          <a:p>
            <a:r>
              <a:rPr lang="en-GB"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Monitoring of a health risk by a health or medical professional</a:t>
            </a:r>
            <a:endParaRPr lang="en-GB" sz="1400" dirty="0">
              <a:latin typeface="Aptos" panose="020B0004020202020204" pitchFamily="34" charset="0"/>
            </a:endParaRPr>
          </a:p>
        </p:txBody>
      </p:sp>
      <p:sp>
        <p:nvSpPr>
          <p:cNvPr id="20" name="TextBox 19">
            <a:extLst>
              <a:ext uri="{FF2B5EF4-FFF2-40B4-BE49-F238E27FC236}">
                <a16:creationId xmlns:a16="http://schemas.microsoft.com/office/drawing/2014/main" id="{695DF907-0CBD-C604-35C2-BE951CAA075C}"/>
              </a:ext>
            </a:extLst>
          </p:cNvPr>
          <p:cNvSpPr txBox="1"/>
          <p:nvPr/>
        </p:nvSpPr>
        <p:spPr>
          <a:xfrm>
            <a:off x="1682663" y="5144586"/>
            <a:ext cx="2013736" cy="738664"/>
          </a:xfrm>
          <a:prstGeom prst="rect">
            <a:avLst/>
          </a:prstGeom>
          <a:noFill/>
        </p:spPr>
        <p:txBody>
          <a:bodyPr wrap="square">
            <a:spAutoFit/>
          </a:bodyPr>
          <a:lstStyle/>
          <a:p>
            <a:r>
              <a:rPr lang="en-GB"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Supporting a service provider to develop effective procedures</a:t>
            </a:r>
            <a:endParaRPr lang="en-GB" sz="1400" dirty="0">
              <a:latin typeface="Aptos" panose="020B0004020202020204" pitchFamily="34" charset="0"/>
            </a:endParaRPr>
          </a:p>
        </p:txBody>
      </p:sp>
      <p:sp>
        <p:nvSpPr>
          <p:cNvPr id="22" name="TextBox 21">
            <a:extLst>
              <a:ext uri="{FF2B5EF4-FFF2-40B4-BE49-F238E27FC236}">
                <a16:creationId xmlns:a16="http://schemas.microsoft.com/office/drawing/2014/main" id="{B5810407-19C7-0BCA-1438-0AFA20CEA600}"/>
              </a:ext>
            </a:extLst>
          </p:cNvPr>
          <p:cNvSpPr txBox="1"/>
          <p:nvPr/>
        </p:nvSpPr>
        <p:spPr>
          <a:xfrm>
            <a:off x="2713175" y="1382059"/>
            <a:ext cx="2265805" cy="738664"/>
          </a:xfrm>
          <a:prstGeom prst="rect">
            <a:avLst/>
          </a:prstGeom>
          <a:noFill/>
        </p:spPr>
        <p:txBody>
          <a:bodyPr wrap="square">
            <a:spAutoFit/>
          </a:bodyPr>
          <a:lstStyle/>
          <a:p>
            <a:r>
              <a:rPr lang="en-GB" sz="140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a:t>
            </a:r>
            <a:r>
              <a:rPr lang="en-GB" sz="1400" kern="12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raining to paid or unpaid carers around specific needs of the adult</a:t>
            </a:r>
            <a:endParaRPr lang="en-GB" sz="1400" dirty="0">
              <a:latin typeface="Aptos" panose="020B0004020202020204" pitchFamily="34" charset="0"/>
            </a:endParaRPr>
          </a:p>
        </p:txBody>
      </p:sp>
      <p:cxnSp>
        <p:nvCxnSpPr>
          <p:cNvPr id="24" name="Straight Connector 23">
            <a:extLst>
              <a:ext uri="{FF2B5EF4-FFF2-40B4-BE49-F238E27FC236}">
                <a16:creationId xmlns:a16="http://schemas.microsoft.com/office/drawing/2014/main" id="{1F18081F-13EE-05E6-4E1D-CCECACEA78AD}"/>
              </a:ext>
            </a:extLst>
          </p:cNvPr>
          <p:cNvCxnSpPr>
            <a:cxnSpLocks/>
          </p:cNvCxnSpPr>
          <p:nvPr/>
        </p:nvCxnSpPr>
        <p:spPr>
          <a:xfrm flipH="1">
            <a:off x="2120699" y="4266992"/>
            <a:ext cx="1459231" cy="205334"/>
          </a:xfrm>
          <a:prstGeom prst="line">
            <a:avLst/>
          </a:prstGeom>
          <a:noFill/>
          <a:ln w="6350" cap="flat" cmpd="sng" algn="ctr">
            <a:solidFill>
              <a:sysClr val="windowText" lastClr="000000"/>
            </a:solidFill>
            <a:prstDash val="solid"/>
            <a:miter lim="800000"/>
          </a:ln>
          <a:effectLst/>
        </p:spPr>
      </p:cxnSp>
      <p:cxnSp>
        <p:nvCxnSpPr>
          <p:cNvPr id="27" name="Straight Connector 26">
            <a:extLst>
              <a:ext uri="{FF2B5EF4-FFF2-40B4-BE49-F238E27FC236}">
                <a16:creationId xmlns:a16="http://schemas.microsoft.com/office/drawing/2014/main" id="{AE7E6B73-F2C7-7D74-068F-DB9D6E65A664}"/>
              </a:ext>
            </a:extLst>
          </p:cNvPr>
          <p:cNvCxnSpPr>
            <a:cxnSpLocks/>
          </p:cNvCxnSpPr>
          <p:nvPr/>
        </p:nvCxnSpPr>
        <p:spPr>
          <a:xfrm flipH="1" flipV="1">
            <a:off x="2120699" y="3083152"/>
            <a:ext cx="1459231" cy="465388"/>
          </a:xfrm>
          <a:prstGeom prst="line">
            <a:avLst/>
          </a:prstGeom>
          <a:noFill/>
          <a:ln w="6350" cap="flat" cmpd="sng" algn="ctr">
            <a:solidFill>
              <a:sysClr val="windowText" lastClr="000000"/>
            </a:solidFill>
            <a:prstDash val="solid"/>
            <a:miter lim="800000"/>
          </a:ln>
          <a:effectLst/>
        </p:spPr>
      </p:cxnSp>
      <p:sp>
        <p:nvSpPr>
          <p:cNvPr id="30" name="TextBox 29">
            <a:extLst>
              <a:ext uri="{FF2B5EF4-FFF2-40B4-BE49-F238E27FC236}">
                <a16:creationId xmlns:a16="http://schemas.microsoft.com/office/drawing/2014/main" id="{B1D22778-4143-1B86-AB4B-5DB70681E50C}"/>
              </a:ext>
            </a:extLst>
          </p:cNvPr>
          <p:cNvSpPr txBox="1"/>
          <p:nvPr/>
        </p:nvSpPr>
        <p:spPr>
          <a:xfrm>
            <a:off x="443121" y="2445393"/>
            <a:ext cx="2177979" cy="954107"/>
          </a:xfrm>
          <a:prstGeom prst="rect">
            <a:avLst/>
          </a:prstGeom>
          <a:noFill/>
        </p:spPr>
        <p:txBody>
          <a:bodyPr wrap="square">
            <a:spAutoFit/>
          </a:bodyPr>
          <a:lstStyle/>
          <a:p>
            <a:r>
              <a:rPr lang="en-GB" sz="1400" dirty="0">
                <a:latin typeface="Aptos" panose="020B0004020202020204" pitchFamily="34" charset="0"/>
              </a:rPr>
              <a:t>A period of monitoring by the Lead Agency, regulator or partner agency </a:t>
            </a:r>
          </a:p>
        </p:txBody>
      </p:sp>
      <p:sp>
        <p:nvSpPr>
          <p:cNvPr id="33" name="Line 21">
            <a:extLst>
              <a:ext uri="{FF2B5EF4-FFF2-40B4-BE49-F238E27FC236}">
                <a16:creationId xmlns:a16="http://schemas.microsoft.com/office/drawing/2014/main" id="{0648A305-2A64-0FB0-FC24-8FC9F8968B13}"/>
              </a:ext>
            </a:extLst>
          </p:cNvPr>
          <p:cNvSpPr>
            <a:spLocks noChangeShapeType="1"/>
          </p:cNvSpPr>
          <p:nvPr/>
        </p:nvSpPr>
        <p:spPr bwMode="auto">
          <a:xfrm>
            <a:off x="1582219" y="3673944"/>
            <a:ext cx="1997711" cy="24899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82ED110-79A1-90AA-5D5B-D8E406224B53}"/>
              </a:ext>
            </a:extLst>
          </p:cNvPr>
          <p:cNvSpPr txBox="1"/>
          <p:nvPr/>
        </p:nvSpPr>
        <p:spPr>
          <a:xfrm>
            <a:off x="281625" y="3336689"/>
            <a:ext cx="1459231" cy="954107"/>
          </a:xfrm>
          <a:prstGeom prst="rect">
            <a:avLst/>
          </a:prstGeom>
          <a:noFill/>
        </p:spPr>
        <p:txBody>
          <a:bodyPr wrap="square">
            <a:spAutoFit/>
          </a:bodyPr>
          <a:lstStyle/>
          <a:p>
            <a:r>
              <a:rPr lang="en-GB" sz="1400" dirty="0">
                <a:latin typeface="Aptos" panose="020B0004020202020204" pitchFamily="34" charset="0"/>
              </a:rPr>
              <a:t>Increased opportunities for decision making</a:t>
            </a:r>
          </a:p>
        </p:txBody>
      </p:sp>
      <p:sp>
        <p:nvSpPr>
          <p:cNvPr id="37" name="TextBox 36">
            <a:extLst>
              <a:ext uri="{FF2B5EF4-FFF2-40B4-BE49-F238E27FC236}">
                <a16:creationId xmlns:a16="http://schemas.microsoft.com/office/drawing/2014/main" id="{EEAEAFBA-3029-CF64-C69F-46116B16C939}"/>
              </a:ext>
            </a:extLst>
          </p:cNvPr>
          <p:cNvSpPr txBox="1"/>
          <p:nvPr/>
        </p:nvSpPr>
        <p:spPr>
          <a:xfrm>
            <a:off x="443120" y="4472326"/>
            <a:ext cx="2680223" cy="307777"/>
          </a:xfrm>
          <a:prstGeom prst="rect">
            <a:avLst/>
          </a:prstGeom>
          <a:noFill/>
        </p:spPr>
        <p:txBody>
          <a:bodyPr wrap="square">
            <a:spAutoFit/>
          </a:bodyPr>
          <a:lstStyle/>
          <a:p>
            <a:r>
              <a:rPr lang="en-GB" sz="1400" dirty="0">
                <a:latin typeface="Aptos" panose="020B0004020202020204" pitchFamily="34" charset="0"/>
              </a:rPr>
              <a:t>Specialist or further assessment</a:t>
            </a:r>
          </a:p>
        </p:txBody>
      </p:sp>
      <p:sp>
        <p:nvSpPr>
          <p:cNvPr id="42" name="Line 33">
            <a:extLst>
              <a:ext uri="{FF2B5EF4-FFF2-40B4-BE49-F238E27FC236}">
                <a16:creationId xmlns:a16="http://schemas.microsoft.com/office/drawing/2014/main" id="{01A83E70-6972-22A8-B46F-967767D3BBDA}"/>
              </a:ext>
            </a:extLst>
          </p:cNvPr>
          <p:cNvSpPr>
            <a:spLocks noChangeShapeType="1"/>
          </p:cNvSpPr>
          <p:nvPr/>
        </p:nvSpPr>
        <p:spPr bwMode="auto">
          <a:xfrm flipH="1" flipV="1">
            <a:off x="4795917" y="4396963"/>
            <a:ext cx="67736" cy="7197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0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64CFD325-5CF6-260D-A152-B56D4FBB22B2}"/>
              </a:ext>
            </a:extLst>
          </p:cNvPr>
          <p:cNvSpPr txBox="1"/>
          <p:nvPr/>
        </p:nvSpPr>
        <p:spPr>
          <a:xfrm>
            <a:off x="4167125" y="5173415"/>
            <a:ext cx="1228398" cy="954107"/>
          </a:xfrm>
          <a:prstGeom prst="rect">
            <a:avLst/>
          </a:prstGeom>
          <a:noFill/>
        </p:spPr>
        <p:txBody>
          <a:bodyPr wrap="square">
            <a:spAutoFit/>
          </a:bodyPr>
          <a:lstStyle/>
          <a:p>
            <a:r>
              <a:rPr lang="en-GB" sz="1400" dirty="0">
                <a:latin typeface="Aptos" panose="020B0004020202020204" pitchFamily="34" charset="0"/>
              </a:rPr>
              <a:t>Increased care to alleviate carer stress</a:t>
            </a:r>
          </a:p>
        </p:txBody>
      </p:sp>
      <p:sp>
        <p:nvSpPr>
          <p:cNvPr id="45" name="Line 33">
            <a:extLst>
              <a:ext uri="{FF2B5EF4-FFF2-40B4-BE49-F238E27FC236}">
                <a16:creationId xmlns:a16="http://schemas.microsoft.com/office/drawing/2014/main" id="{8C33437A-C7DC-B0D3-DE0F-CAD4E7E77809}"/>
              </a:ext>
            </a:extLst>
          </p:cNvPr>
          <p:cNvSpPr>
            <a:spLocks noChangeShapeType="1"/>
          </p:cNvSpPr>
          <p:nvPr/>
        </p:nvSpPr>
        <p:spPr bwMode="auto">
          <a:xfrm>
            <a:off x="5792766" y="4174733"/>
            <a:ext cx="1459231" cy="3649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0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85F2976D-F065-1E8D-FE78-86ED43A2579C}"/>
              </a:ext>
            </a:extLst>
          </p:cNvPr>
          <p:cNvSpPr txBox="1"/>
          <p:nvPr/>
        </p:nvSpPr>
        <p:spPr>
          <a:xfrm>
            <a:off x="7279010" y="4446557"/>
            <a:ext cx="1792342" cy="738664"/>
          </a:xfrm>
          <a:prstGeom prst="rect">
            <a:avLst/>
          </a:prstGeom>
          <a:noFill/>
        </p:spPr>
        <p:txBody>
          <a:bodyPr wrap="square">
            <a:spAutoFit/>
          </a:bodyPr>
          <a:lstStyle/>
          <a:p>
            <a:r>
              <a:rPr lang="en-GB" sz="1400" dirty="0">
                <a:latin typeface="Aptos" panose="020B0004020202020204" pitchFamily="34" charset="0"/>
              </a:rPr>
              <a:t>Measures to safeguards to finances</a:t>
            </a:r>
          </a:p>
        </p:txBody>
      </p:sp>
      <p:cxnSp>
        <p:nvCxnSpPr>
          <p:cNvPr id="3" name="Straight Connector 2">
            <a:extLst>
              <a:ext uri="{FF2B5EF4-FFF2-40B4-BE49-F238E27FC236}">
                <a16:creationId xmlns:a16="http://schemas.microsoft.com/office/drawing/2014/main" id="{985218AD-343F-2874-258B-73A548C79CE1}"/>
              </a:ext>
            </a:extLst>
          </p:cNvPr>
          <p:cNvCxnSpPr>
            <a:cxnSpLocks/>
          </p:cNvCxnSpPr>
          <p:nvPr/>
        </p:nvCxnSpPr>
        <p:spPr>
          <a:xfrm flipH="1" flipV="1">
            <a:off x="2120699" y="2040673"/>
            <a:ext cx="1588097" cy="949822"/>
          </a:xfrm>
          <a:prstGeom prst="line">
            <a:avLst/>
          </a:prstGeom>
          <a:noFill/>
          <a:ln w="6350" cap="flat" cmpd="sng" algn="ctr">
            <a:solidFill>
              <a:sysClr val="windowText" lastClr="000000"/>
            </a:solidFill>
            <a:prstDash val="solid"/>
            <a:miter lim="800000"/>
          </a:ln>
          <a:effectLst/>
        </p:spPr>
      </p:cxnSp>
      <p:sp>
        <p:nvSpPr>
          <p:cNvPr id="15" name="TextBox 14">
            <a:extLst>
              <a:ext uri="{FF2B5EF4-FFF2-40B4-BE49-F238E27FC236}">
                <a16:creationId xmlns:a16="http://schemas.microsoft.com/office/drawing/2014/main" id="{9D36A706-1003-6279-ED92-433B954A44E0}"/>
              </a:ext>
            </a:extLst>
          </p:cNvPr>
          <p:cNvSpPr txBox="1"/>
          <p:nvPr/>
        </p:nvSpPr>
        <p:spPr>
          <a:xfrm>
            <a:off x="354001" y="1382168"/>
            <a:ext cx="2177979" cy="954107"/>
          </a:xfrm>
          <a:prstGeom prst="rect">
            <a:avLst/>
          </a:prstGeom>
          <a:noFill/>
        </p:spPr>
        <p:txBody>
          <a:bodyPr wrap="square">
            <a:spAutoFit/>
          </a:bodyPr>
          <a:lstStyle/>
          <a:p>
            <a:r>
              <a:rPr lang="en-GB" sz="1400" dirty="0">
                <a:latin typeface="Aptos" panose="020B0004020202020204" pitchFamily="34" charset="0"/>
              </a:rPr>
              <a:t>Offer to call police. Policing support, safe &amp; well checks, police protective powers</a:t>
            </a:r>
          </a:p>
        </p:txBody>
      </p:sp>
      <p:cxnSp>
        <p:nvCxnSpPr>
          <p:cNvPr id="17" name="Straight Connector 16">
            <a:extLst>
              <a:ext uri="{FF2B5EF4-FFF2-40B4-BE49-F238E27FC236}">
                <a16:creationId xmlns:a16="http://schemas.microsoft.com/office/drawing/2014/main" id="{3E52D30B-26FE-A5B7-51D8-EC3AB9B008A4}"/>
              </a:ext>
            </a:extLst>
          </p:cNvPr>
          <p:cNvCxnSpPr>
            <a:cxnSpLocks/>
          </p:cNvCxnSpPr>
          <p:nvPr/>
        </p:nvCxnSpPr>
        <p:spPr>
          <a:xfrm flipV="1">
            <a:off x="5010092" y="1944664"/>
            <a:ext cx="561550" cy="1015185"/>
          </a:xfrm>
          <a:prstGeom prst="line">
            <a:avLst/>
          </a:prstGeom>
          <a:noFill/>
          <a:ln w="6350" cap="flat" cmpd="sng" algn="ctr">
            <a:solidFill>
              <a:sysClr val="windowText" lastClr="000000"/>
            </a:solidFill>
            <a:prstDash val="solid"/>
            <a:miter lim="800000"/>
          </a:ln>
          <a:effectLst/>
        </p:spPr>
      </p:cxnSp>
      <p:sp>
        <p:nvSpPr>
          <p:cNvPr id="23" name="Text Box 31">
            <a:extLst>
              <a:ext uri="{FF2B5EF4-FFF2-40B4-BE49-F238E27FC236}">
                <a16:creationId xmlns:a16="http://schemas.microsoft.com/office/drawing/2014/main" id="{540D7F52-0721-50F5-9B57-DB827949CADF}"/>
              </a:ext>
            </a:extLst>
          </p:cNvPr>
          <p:cNvSpPr txBox="1">
            <a:spLocks noChangeArrowheads="1"/>
          </p:cNvSpPr>
          <p:nvPr/>
        </p:nvSpPr>
        <p:spPr bwMode="auto">
          <a:xfrm>
            <a:off x="5564071" y="1031809"/>
            <a:ext cx="15820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400" dirty="0">
                <a:latin typeface="Aptos" panose="020B0004020202020204" pitchFamily="34" charset="0"/>
              </a:rPr>
              <a:t>Access to therapy, wellbeing or mediation services</a:t>
            </a:r>
          </a:p>
        </p:txBody>
      </p:sp>
      <p:cxnSp>
        <p:nvCxnSpPr>
          <p:cNvPr id="26" name="Straight Connector 25">
            <a:extLst>
              <a:ext uri="{FF2B5EF4-FFF2-40B4-BE49-F238E27FC236}">
                <a16:creationId xmlns:a16="http://schemas.microsoft.com/office/drawing/2014/main" id="{F04C9127-7271-88DB-5549-A6E65181555B}"/>
              </a:ext>
            </a:extLst>
          </p:cNvPr>
          <p:cNvCxnSpPr>
            <a:cxnSpLocks/>
          </p:cNvCxnSpPr>
          <p:nvPr/>
        </p:nvCxnSpPr>
        <p:spPr>
          <a:xfrm flipH="1">
            <a:off x="1214306" y="4378822"/>
            <a:ext cx="2591149" cy="1033062"/>
          </a:xfrm>
          <a:prstGeom prst="line">
            <a:avLst/>
          </a:prstGeom>
          <a:noFill/>
          <a:ln w="6350" cap="flat" cmpd="sng" algn="ctr">
            <a:solidFill>
              <a:sysClr val="windowText" lastClr="000000"/>
            </a:solidFill>
            <a:prstDash val="solid"/>
            <a:miter lim="800000"/>
          </a:ln>
          <a:effectLst/>
        </p:spPr>
      </p:cxnSp>
      <p:sp>
        <p:nvSpPr>
          <p:cNvPr id="29" name="TextBox 28">
            <a:extLst>
              <a:ext uri="{FF2B5EF4-FFF2-40B4-BE49-F238E27FC236}">
                <a16:creationId xmlns:a16="http://schemas.microsoft.com/office/drawing/2014/main" id="{56D3FCFA-206E-F23D-B79F-2613C807E6F5}"/>
              </a:ext>
            </a:extLst>
          </p:cNvPr>
          <p:cNvSpPr txBox="1"/>
          <p:nvPr/>
        </p:nvSpPr>
        <p:spPr>
          <a:xfrm>
            <a:off x="281625" y="5046660"/>
            <a:ext cx="1459231" cy="954107"/>
          </a:xfrm>
          <a:prstGeom prst="rect">
            <a:avLst/>
          </a:prstGeom>
          <a:noFill/>
        </p:spPr>
        <p:txBody>
          <a:bodyPr wrap="square">
            <a:spAutoFit/>
          </a:bodyPr>
          <a:lstStyle/>
          <a:p>
            <a:r>
              <a:rPr lang="en-GB" sz="1400" dirty="0">
                <a:latin typeface="Aptos" panose="020B0004020202020204" pitchFamily="34" charset="0"/>
              </a:rPr>
              <a:t>Checks by internal procurement assurance team</a:t>
            </a:r>
          </a:p>
        </p:txBody>
      </p:sp>
      <p:sp>
        <p:nvSpPr>
          <p:cNvPr id="11" name="Line 21">
            <a:extLst>
              <a:ext uri="{FF2B5EF4-FFF2-40B4-BE49-F238E27FC236}">
                <a16:creationId xmlns:a16="http://schemas.microsoft.com/office/drawing/2014/main" id="{FD36BB19-5C7C-75D7-CD54-1CF5773BEFA5}"/>
              </a:ext>
            </a:extLst>
          </p:cNvPr>
          <p:cNvSpPr>
            <a:spLocks noChangeShapeType="1"/>
          </p:cNvSpPr>
          <p:nvPr/>
        </p:nvSpPr>
        <p:spPr bwMode="auto">
          <a:xfrm>
            <a:off x="5746018" y="4402049"/>
            <a:ext cx="2183676" cy="100983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BE48B83-E652-F86E-3051-C1F19CAB8CEE}"/>
              </a:ext>
            </a:extLst>
          </p:cNvPr>
          <p:cNvSpPr txBox="1"/>
          <p:nvPr/>
        </p:nvSpPr>
        <p:spPr>
          <a:xfrm>
            <a:off x="7843659" y="5215793"/>
            <a:ext cx="1227693" cy="954107"/>
          </a:xfrm>
          <a:prstGeom prst="rect">
            <a:avLst/>
          </a:prstGeom>
          <a:noFill/>
        </p:spPr>
        <p:txBody>
          <a:bodyPr wrap="square">
            <a:spAutoFit/>
          </a:bodyPr>
          <a:lstStyle/>
          <a:p>
            <a:r>
              <a:rPr lang="en-GB" sz="1400" dirty="0">
                <a:latin typeface="Aptos" panose="020B0004020202020204" pitchFamily="34" charset="0"/>
              </a:rPr>
              <a:t>Building strategies to keep self-safe</a:t>
            </a:r>
          </a:p>
        </p:txBody>
      </p:sp>
    </p:spTree>
    <p:extLst>
      <p:ext uri="{BB962C8B-B14F-4D97-AF65-F5344CB8AC3E}">
        <p14:creationId xmlns:p14="http://schemas.microsoft.com/office/powerpoint/2010/main" val="64461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E511A-AC9D-3237-B97C-AC4BB4F240AD}"/>
              </a:ext>
            </a:extLst>
          </p:cNvPr>
          <p:cNvSpPr>
            <a:spLocks noGrp="1"/>
          </p:cNvSpPr>
          <p:nvPr>
            <p:ph type="title"/>
          </p:nvPr>
        </p:nvSpPr>
        <p:spPr>
          <a:xfrm>
            <a:off x="627906" y="633542"/>
            <a:ext cx="7888188" cy="465463"/>
          </a:xfrm>
        </p:spPr>
        <p:txBody>
          <a:bodyPr>
            <a:noAutofit/>
          </a:bodyPr>
          <a:lstStyle/>
          <a:p>
            <a:pPr algn="ctr"/>
            <a:r>
              <a:rPr lang="en-GB" sz="3600" dirty="0">
                <a:solidFill>
                  <a:schemeClr val="accent1"/>
                </a:solidFill>
                <a:latin typeface="Aptos Black" panose="020B0004020202020204" pitchFamily="34" charset="0"/>
              </a:rPr>
              <a:t>Safeguarding Plans</a:t>
            </a:r>
          </a:p>
        </p:txBody>
      </p:sp>
      <p:sp>
        <p:nvSpPr>
          <p:cNvPr id="3" name="Content Placeholder 2">
            <a:extLst>
              <a:ext uri="{FF2B5EF4-FFF2-40B4-BE49-F238E27FC236}">
                <a16:creationId xmlns:a16="http://schemas.microsoft.com/office/drawing/2014/main" id="{39F46DBC-2B4B-1F00-9F1D-C75EECB86CC4}"/>
              </a:ext>
            </a:extLst>
          </p:cNvPr>
          <p:cNvSpPr>
            <a:spLocks noGrp="1"/>
          </p:cNvSpPr>
          <p:nvPr>
            <p:ph idx="1"/>
          </p:nvPr>
        </p:nvSpPr>
        <p:spPr>
          <a:xfrm>
            <a:off x="0" y="1621537"/>
            <a:ext cx="7231698" cy="6205728"/>
          </a:xfrm>
        </p:spPr>
        <p:txBody>
          <a:bodyPr>
            <a:normAutofit/>
          </a:bodyPr>
          <a:lstStyle/>
          <a:p>
            <a:pPr>
              <a:spcBef>
                <a:spcPts val="600"/>
              </a:spcBef>
              <a:buFont typeface="Courier New" panose="02070309020205020404" pitchFamily="49" charset="0"/>
              <a:buChar char="o"/>
            </a:pPr>
            <a:r>
              <a:rPr lang="en-GB" sz="1800" b="1" i="0" dirty="0">
                <a:effectLst/>
                <a:latin typeface="Aptos" panose="020B0004020202020204" pitchFamily="34" charset="0"/>
                <a:cs typeface="Arial" panose="020B0604020202020204" pitchFamily="34" charset="0"/>
              </a:rPr>
              <a:t>Stat guide 14.106 </a:t>
            </a:r>
            <a:r>
              <a:rPr lang="en-GB" sz="1800" b="0" i="0" dirty="0">
                <a:effectLst/>
                <a:latin typeface="Aptos" panose="020B0004020202020204" pitchFamily="34" charset="0"/>
                <a:cs typeface="Arial" panose="020B0604020202020204" pitchFamily="34" charset="0"/>
              </a:rPr>
              <a:t>– Safeguarding plans enable the adul</a:t>
            </a:r>
            <a:r>
              <a:rPr lang="en-GB" sz="1800" dirty="0">
                <a:latin typeface="Aptos" panose="020B0004020202020204" pitchFamily="34" charset="0"/>
                <a:cs typeface="Arial" panose="020B0604020202020204" pitchFamily="34" charset="0"/>
              </a:rPr>
              <a:t>t to achieve resolution or recover. To reduce risk of abuse or neglect </a:t>
            </a:r>
          </a:p>
          <a:p>
            <a:pPr>
              <a:spcBef>
                <a:spcPts val="600"/>
              </a:spcBef>
              <a:buFont typeface="Courier New" panose="02070309020205020404" pitchFamily="49" charset="0"/>
              <a:buChar char="o"/>
            </a:pPr>
            <a:r>
              <a:rPr lang="en-GB" sz="1800" dirty="0">
                <a:latin typeface="Aptos" panose="020B0004020202020204" pitchFamily="34" charset="0"/>
                <a:cs typeface="Arial" panose="020B0604020202020204" pitchFamily="34" charset="0"/>
              </a:rPr>
              <a:t>Plans developed </a:t>
            </a:r>
            <a:r>
              <a:rPr lang="en-GB" sz="1800" b="1" dirty="0">
                <a:latin typeface="Aptos" panose="020B0004020202020204" pitchFamily="34" charset="0"/>
                <a:cs typeface="Arial" panose="020B0604020202020204" pitchFamily="34" charset="0"/>
              </a:rPr>
              <a:t>at any point </a:t>
            </a:r>
            <a:r>
              <a:rPr lang="en-GB" sz="1800" dirty="0">
                <a:latin typeface="Aptos" panose="020B0004020202020204" pitchFamily="34" charset="0"/>
                <a:cs typeface="Arial" panose="020B0604020202020204" pitchFamily="34" charset="0"/>
              </a:rPr>
              <a:t>and for </a:t>
            </a:r>
            <a:r>
              <a:rPr lang="en-GB" sz="1800" b="1" dirty="0">
                <a:latin typeface="Aptos" panose="020B0004020202020204" pitchFamily="34" charset="0"/>
                <a:cs typeface="Arial" panose="020B0604020202020204" pitchFamily="34" charset="0"/>
              </a:rPr>
              <a:t>varying lengths of time</a:t>
            </a:r>
          </a:p>
          <a:p>
            <a:pPr>
              <a:spcBef>
                <a:spcPts val="600"/>
              </a:spcBef>
              <a:buFont typeface="Courier New" panose="02070309020205020404" pitchFamily="49" charset="0"/>
              <a:buChar char="o"/>
            </a:pPr>
            <a:r>
              <a:rPr lang="en-GB" sz="1800" dirty="0">
                <a:latin typeface="Aptos" panose="020B0004020202020204" pitchFamily="34" charset="0"/>
                <a:cs typeface="Arial" panose="020B0604020202020204" pitchFamily="34" charset="0"/>
              </a:rPr>
              <a:t>Includes risks of concern, actions to mitigate/reduce, timescales, person/agency responsible, review outcome.</a:t>
            </a:r>
          </a:p>
          <a:p>
            <a:pPr>
              <a:spcBef>
                <a:spcPts val="600"/>
              </a:spcBef>
              <a:buFont typeface="Courier New" panose="02070309020205020404" pitchFamily="49" charset="0"/>
              <a:buChar char="o"/>
            </a:pPr>
            <a:r>
              <a:rPr lang="en-GB" sz="1800" dirty="0">
                <a:latin typeface="Aptos" panose="020B0004020202020204" pitchFamily="34" charset="0"/>
                <a:cs typeface="Arial" panose="020B0604020202020204" pitchFamily="34" charset="0"/>
              </a:rPr>
              <a:t>Safeguarding plan is developed when</a:t>
            </a:r>
          </a:p>
          <a:p>
            <a:pPr lvl="1">
              <a:spcBef>
                <a:spcPts val="0"/>
              </a:spcBef>
              <a:buFont typeface="Arial" panose="020B0604020202020204" pitchFamily="34" charset="0"/>
              <a:buChar char="•"/>
            </a:pPr>
            <a:r>
              <a:rPr lang="en-GB" sz="1800" i="0" dirty="0">
                <a:effectLst/>
                <a:latin typeface="Aptos" panose="020B0004020202020204" pitchFamily="34" charset="0"/>
                <a:cs typeface="Arial" panose="020B0604020202020204" pitchFamily="34" charset="0"/>
              </a:rPr>
              <a:t>There is an on-going risk to the adult; and</a:t>
            </a:r>
            <a:endParaRPr lang="en-GB" sz="1800" dirty="0">
              <a:latin typeface="Aptos" panose="020B0004020202020204" pitchFamily="34" charset="0"/>
              <a:cs typeface="Arial" panose="020B0604020202020204" pitchFamily="34" charset="0"/>
            </a:endParaRPr>
          </a:p>
          <a:p>
            <a:pPr lvl="1">
              <a:spcBef>
                <a:spcPts val="0"/>
              </a:spcBef>
              <a:buFont typeface="Arial" panose="020B0604020202020204" pitchFamily="34" charset="0"/>
              <a:buChar char="•"/>
            </a:pPr>
            <a:r>
              <a:rPr lang="en-GB" sz="1800" i="0" dirty="0">
                <a:effectLst/>
                <a:latin typeface="Aptos" panose="020B0004020202020204" pitchFamily="34" charset="0"/>
                <a:cs typeface="Arial" panose="020B0604020202020204" pitchFamily="34" charset="0"/>
              </a:rPr>
              <a:t>There is a benefit to the adult in them having a plan; and</a:t>
            </a:r>
          </a:p>
          <a:p>
            <a:pPr lvl="1">
              <a:spcBef>
                <a:spcPts val="0"/>
              </a:spcBef>
              <a:buFont typeface="Arial" panose="020B0604020202020204" pitchFamily="34" charset="0"/>
              <a:buChar char="•"/>
            </a:pPr>
            <a:r>
              <a:rPr lang="en-GB" sz="1800" i="0" dirty="0">
                <a:effectLst/>
                <a:latin typeface="Aptos" panose="020B0004020202020204" pitchFamily="34" charset="0"/>
                <a:cs typeface="Arial" panose="020B0604020202020204" pitchFamily="34" charset="0"/>
              </a:rPr>
              <a:t>The adult </a:t>
            </a:r>
            <a:r>
              <a:rPr lang="en-GB" sz="1800" i="0" u="sng" dirty="0">
                <a:effectLst/>
                <a:latin typeface="Aptos" panose="020B0004020202020204" pitchFamily="34" charset="0"/>
                <a:cs typeface="Arial" panose="020B0604020202020204" pitchFamily="34" charset="0"/>
              </a:rPr>
              <a:t>consents</a:t>
            </a:r>
            <a:r>
              <a:rPr lang="en-GB" sz="1800" i="0" dirty="0">
                <a:effectLst/>
                <a:latin typeface="Aptos" panose="020B0004020202020204" pitchFamily="34" charset="0"/>
                <a:cs typeface="Arial" panose="020B0604020202020204" pitchFamily="34" charset="0"/>
              </a:rPr>
              <a:t> to having a plan.</a:t>
            </a:r>
          </a:p>
          <a:p>
            <a:pPr lvl="1">
              <a:spcBef>
                <a:spcPts val="0"/>
              </a:spcBef>
              <a:buFont typeface="Courier New" panose="02070309020205020404" pitchFamily="49" charset="0"/>
              <a:buChar char="o"/>
            </a:pPr>
            <a:endParaRPr lang="en-GB" sz="1800" i="0" dirty="0">
              <a:effectLst/>
              <a:latin typeface="Aptos" panose="020B0004020202020204" pitchFamily="34" charset="0"/>
              <a:cs typeface="Arial" panose="020B0604020202020204" pitchFamily="34" charset="0"/>
            </a:endParaRPr>
          </a:p>
          <a:p>
            <a:pPr>
              <a:spcBef>
                <a:spcPts val="600"/>
              </a:spcBef>
              <a:buFont typeface="Courier New" panose="02070309020205020404" pitchFamily="49" charset="0"/>
              <a:buChar char="o"/>
            </a:pPr>
            <a:r>
              <a:rPr lang="en-GB" sz="1800" dirty="0">
                <a:latin typeface="Aptos" panose="020B0004020202020204" pitchFamily="34" charset="0"/>
                <a:cs typeface="Arial" panose="020B0604020202020204" pitchFamily="34" charset="0"/>
              </a:rPr>
              <a:t>Caveats consent may not be required: </a:t>
            </a:r>
          </a:p>
          <a:p>
            <a:pPr marL="800100" lvl="1" indent="-342900">
              <a:spcBef>
                <a:spcPts val="0"/>
              </a:spcBef>
              <a:buFont typeface="+mj-lt"/>
              <a:buAutoNum type="arabicPeriod"/>
            </a:pPr>
            <a:r>
              <a:rPr lang="en-GB" sz="1800" dirty="0">
                <a:latin typeface="Aptos" panose="020B0004020202020204" pitchFamily="34" charset="0"/>
                <a:cs typeface="Arial" panose="020B0604020202020204" pitchFamily="34" charset="0"/>
              </a:rPr>
              <a:t>Adult lacks capacity to consent, plan needed in Best Interests </a:t>
            </a:r>
          </a:p>
          <a:p>
            <a:pPr marL="800100" lvl="1" indent="-342900">
              <a:spcBef>
                <a:spcPts val="0"/>
              </a:spcBef>
              <a:buFont typeface="+mj-lt"/>
              <a:buAutoNum type="arabicPeriod"/>
            </a:pPr>
            <a:r>
              <a:rPr lang="en-GB" sz="1800" dirty="0">
                <a:latin typeface="Aptos" panose="020B0004020202020204" pitchFamily="34" charset="0"/>
                <a:cs typeface="Arial" panose="020B0604020202020204" pitchFamily="34" charset="0"/>
              </a:rPr>
              <a:t>Other adults or children at risk </a:t>
            </a:r>
          </a:p>
          <a:p>
            <a:pPr marL="800100" lvl="1" indent="-342900">
              <a:spcBef>
                <a:spcPts val="0"/>
              </a:spcBef>
              <a:buFont typeface="+mj-lt"/>
              <a:buAutoNum type="arabicPeriod"/>
            </a:pPr>
            <a:r>
              <a:rPr lang="en-GB" sz="1800" dirty="0">
                <a:latin typeface="Aptos" panose="020B0004020202020204" pitchFamily="34" charset="0"/>
                <a:cs typeface="Arial" panose="020B0604020202020204" pitchFamily="34" charset="0"/>
              </a:rPr>
              <a:t>Control, coercion or undue influence </a:t>
            </a:r>
          </a:p>
          <a:p>
            <a:pPr lvl="1"/>
            <a:endParaRPr lang="en-GB" sz="1800" i="0" dirty="0">
              <a:effectLst/>
              <a:latin typeface="+mj-lt"/>
              <a:cs typeface="Arial" panose="020B0604020202020204" pitchFamily="34" charset="0"/>
            </a:endParaRPr>
          </a:p>
          <a:p>
            <a:pPr marL="457200" lvl="1" indent="0">
              <a:buNone/>
            </a:pPr>
            <a:endParaRPr lang="en-GB" sz="1800" i="0" dirty="0">
              <a:effectLst/>
              <a:latin typeface="+mj-lt"/>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7EFB28B6-9831-4150-C3C3-9BC5416D4BDC}"/>
              </a:ext>
            </a:extLst>
          </p:cNvPr>
          <p:cNvPicPr>
            <a:picLocks noChangeAspect="1"/>
          </p:cNvPicPr>
          <p:nvPr/>
        </p:nvPicPr>
        <p:blipFill>
          <a:blip r:embed="rId3"/>
          <a:stretch>
            <a:fillRect/>
          </a:stretch>
        </p:blipFill>
        <p:spPr>
          <a:xfrm>
            <a:off x="6961632" y="1324710"/>
            <a:ext cx="1842834" cy="4469915"/>
          </a:xfrm>
          <a:prstGeom prst="rect">
            <a:avLst/>
          </a:prstGeom>
        </p:spPr>
      </p:pic>
    </p:spTree>
    <p:extLst>
      <p:ext uri="{BB962C8B-B14F-4D97-AF65-F5344CB8AC3E}">
        <p14:creationId xmlns:p14="http://schemas.microsoft.com/office/powerpoint/2010/main" val="3829614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812E-99E2-0A66-3B46-2E3994876478}"/>
              </a:ext>
            </a:extLst>
          </p:cNvPr>
          <p:cNvSpPr>
            <a:spLocks noGrp="1"/>
          </p:cNvSpPr>
          <p:nvPr>
            <p:ph type="title"/>
          </p:nvPr>
        </p:nvSpPr>
        <p:spPr>
          <a:xfrm>
            <a:off x="627907" y="752868"/>
            <a:ext cx="7888188" cy="597468"/>
          </a:xfrm>
        </p:spPr>
        <p:txBody>
          <a:bodyPr>
            <a:normAutofit/>
          </a:bodyPr>
          <a:lstStyle/>
          <a:p>
            <a:pPr algn="ctr"/>
            <a:r>
              <a:rPr lang="en-GB" sz="3200" b="1" dirty="0">
                <a:solidFill>
                  <a:schemeClr val="accent1"/>
                </a:solidFill>
                <a:latin typeface="Aptos" panose="020B0004020202020204" pitchFamily="34" charset="0"/>
              </a:rPr>
              <a:t>Multi-agency procedures</a:t>
            </a:r>
          </a:p>
        </p:txBody>
      </p:sp>
      <p:sp>
        <p:nvSpPr>
          <p:cNvPr id="3" name="Content Placeholder 2">
            <a:extLst>
              <a:ext uri="{FF2B5EF4-FFF2-40B4-BE49-F238E27FC236}">
                <a16:creationId xmlns:a16="http://schemas.microsoft.com/office/drawing/2014/main" id="{3D0C5EAD-0303-62F0-B153-BF8FC38E997F}"/>
              </a:ext>
            </a:extLst>
          </p:cNvPr>
          <p:cNvSpPr>
            <a:spLocks noGrp="1"/>
          </p:cNvSpPr>
          <p:nvPr>
            <p:ph idx="1"/>
          </p:nvPr>
        </p:nvSpPr>
        <p:spPr>
          <a:xfrm>
            <a:off x="402336" y="1655136"/>
            <a:ext cx="8351520" cy="4794431"/>
          </a:xfrm>
        </p:spPr>
        <p:txBody>
          <a:bodyPr>
            <a:normAutofit/>
          </a:bodyPr>
          <a:lstStyle/>
          <a:p>
            <a:pPr>
              <a:buFont typeface="Courier New" panose="02070309020205020404" pitchFamily="49" charset="0"/>
              <a:buChar char="o"/>
            </a:pPr>
            <a:r>
              <a:rPr lang="en-GB" sz="1800" b="1" dirty="0">
                <a:latin typeface="Aptos" panose="020B0004020202020204" pitchFamily="34" charset="0"/>
              </a:rPr>
              <a:t>Stat guide 14.67 </a:t>
            </a:r>
            <a:r>
              <a:rPr lang="en-GB" sz="1800" dirty="0">
                <a:latin typeface="Aptos" panose="020B0004020202020204" pitchFamily="34" charset="0"/>
              </a:rPr>
              <a:t>– Partners should ensure they have mechanisms in place that </a:t>
            </a:r>
            <a:r>
              <a:rPr lang="en-GB" sz="1800" b="1" dirty="0">
                <a:solidFill>
                  <a:schemeClr val="accent1"/>
                </a:solidFill>
                <a:latin typeface="Aptos" panose="020B0004020202020204" pitchFamily="34" charset="0"/>
              </a:rPr>
              <a:t>enable early intervention and assessment of risk</a:t>
            </a:r>
            <a:r>
              <a:rPr lang="en-GB" sz="1800" dirty="0">
                <a:latin typeface="Aptos" panose="020B0004020202020204" pitchFamily="34" charset="0"/>
              </a:rPr>
              <a:t>, through timely information sharing and targeted multi-agency interventions. </a:t>
            </a:r>
          </a:p>
          <a:p>
            <a:pPr>
              <a:buFont typeface="Courier New" panose="02070309020205020404" pitchFamily="49" charset="0"/>
              <a:buChar char="o"/>
            </a:pPr>
            <a:r>
              <a:rPr lang="en-GB" sz="1800" dirty="0">
                <a:latin typeface="Aptos" panose="020B0004020202020204" pitchFamily="34" charset="0"/>
              </a:rPr>
              <a:t>Safeguarding multiagency approaches help to: </a:t>
            </a:r>
          </a:p>
          <a:p>
            <a:pPr lvl="1">
              <a:buFont typeface="Courier New" panose="02070309020205020404" pitchFamily="49" charset="0"/>
              <a:buChar char="o"/>
            </a:pPr>
            <a:r>
              <a:rPr lang="en-GB" sz="1800" dirty="0">
                <a:latin typeface="Aptos" panose="020B0004020202020204" pitchFamily="34" charset="0"/>
              </a:rPr>
              <a:t>Build comprehensive risk management plans </a:t>
            </a:r>
          </a:p>
          <a:p>
            <a:pPr lvl="1">
              <a:buFont typeface="Courier New" panose="02070309020205020404" pitchFamily="49" charset="0"/>
              <a:buChar char="o"/>
            </a:pPr>
            <a:r>
              <a:rPr lang="en-GB" sz="1800" dirty="0">
                <a:latin typeface="Aptos" panose="020B0004020202020204" pitchFamily="34" charset="0"/>
              </a:rPr>
              <a:t>Shares accountability </a:t>
            </a:r>
          </a:p>
          <a:p>
            <a:pPr lvl="1">
              <a:buFont typeface="Courier New" panose="02070309020205020404" pitchFamily="49" charset="0"/>
              <a:buChar char="o"/>
            </a:pPr>
            <a:r>
              <a:rPr lang="en-GB" sz="1800" dirty="0">
                <a:latin typeface="Aptos" panose="020B0004020202020204" pitchFamily="34" charset="0"/>
              </a:rPr>
              <a:t>SMART goal planning </a:t>
            </a:r>
          </a:p>
          <a:p>
            <a:pPr lvl="1">
              <a:buFont typeface="Courier New" panose="02070309020205020404" pitchFamily="49" charset="0"/>
              <a:buChar char="o"/>
            </a:pPr>
            <a:r>
              <a:rPr lang="en-GB" sz="1800" dirty="0">
                <a:latin typeface="Aptos" panose="020B0004020202020204" pitchFamily="34" charset="0"/>
              </a:rPr>
              <a:t>Each agency considers their own legislative framework (legal powers), expertise and resources</a:t>
            </a:r>
          </a:p>
          <a:p>
            <a:pPr lvl="1">
              <a:buFont typeface="Courier New" panose="02070309020205020404" pitchFamily="49" charset="0"/>
              <a:buChar char="o"/>
            </a:pPr>
            <a:r>
              <a:rPr lang="en-GB" sz="1800" dirty="0">
                <a:latin typeface="Aptos" panose="020B0004020202020204" pitchFamily="34" charset="0"/>
              </a:rPr>
              <a:t>Devise contingency planning in the event of escalating risks</a:t>
            </a:r>
          </a:p>
          <a:p>
            <a:pPr>
              <a:buFont typeface="Courier New" panose="02070309020205020404" pitchFamily="49" charset="0"/>
              <a:buChar char="o"/>
            </a:pPr>
            <a:r>
              <a:rPr lang="en-GB" sz="1800" b="1" dirty="0">
                <a:latin typeface="Aptos" panose="020B0004020202020204" pitchFamily="34" charset="0"/>
              </a:rPr>
              <a:t>Lead Agency </a:t>
            </a:r>
            <a:r>
              <a:rPr lang="en-GB" sz="1800" dirty="0">
                <a:latin typeface="Aptos" panose="020B0004020202020204" pitchFamily="34" charset="0"/>
              </a:rPr>
              <a:t>is LA (Social Care); communication and clarity of responsibilities are key to ensure actions do not go adrift</a:t>
            </a:r>
            <a:r>
              <a:rPr lang="en-GB" sz="1800" dirty="0">
                <a:latin typeface="+mn-lt"/>
              </a:rPr>
              <a:t>.</a:t>
            </a:r>
          </a:p>
          <a:p>
            <a:pPr>
              <a:buFont typeface="Courier New" panose="02070309020205020404" pitchFamily="49" charset="0"/>
              <a:buChar char="o"/>
            </a:pPr>
            <a:r>
              <a:rPr lang="en-GB" sz="1800" dirty="0">
                <a:latin typeface="Aptos" panose="020B0004020202020204" pitchFamily="34" charset="0"/>
              </a:rPr>
              <a:t>In Salford, there is going to be a Multiagency Safeguarding Hub (MASH)</a:t>
            </a:r>
          </a:p>
        </p:txBody>
      </p:sp>
      <p:pic>
        <p:nvPicPr>
          <p:cNvPr id="5" name="Picture 4">
            <a:extLst>
              <a:ext uri="{FF2B5EF4-FFF2-40B4-BE49-F238E27FC236}">
                <a16:creationId xmlns:a16="http://schemas.microsoft.com/office/drawing/2014/main" id="{A9D509F5-FB8D-28AF-9043-89BFD5A7A75F}"/>
              </a:ext>
            </a:extLst>
          </p:cNvPr>
          <p:cNvPicPr>
            <a:picLocks noChangeAspect="1"/>
          </p:cNvPicPr>
          <p:nvPr/>
        </p:nvPicPr>
        <p:blipFill>
          <a:blip r:embed="rId3"/>
          <a:stretch>
            <a:fillRect/>
          </a:stretch>
        </p:blipFill>
        <p:spPr>
          <a:xfrm>
            <a:off x="5766630" y="2346164"/>
            <a:ext cx="2657475" cy="1275907"/>
          </a:xfrm>
          <a:prstGeom prst="rect">
            <a:avLst/>
          </a:prstGeom>
        </p:spPr>
      </p:pic>
    </p:spTree>
    <p:extLst>
      <p:ext uri="{BB962C8B-B14F-4D97-AF65-F5344CB8AC3E}">
        <p14:creationId xmlns:p14="http://schemas.microsoft.com/office/powerpoint/2010/main" val="2397879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BA9C-41B0-283C-AA11-3BA52169471E}"/>
              </a:ext>
            </a:extLst>
          </p:cNvPr>
          <p:cNvSpPr>
            <a:spLocks noGrp="1"/>
          </p:cNvSpPr>
          <p:nvPr>
            <p:ph type="title"/>
          </p:nvPr>
        </p:nvSpPr>
        <p:spPr>
          <a:xfrm>
            <a:off x="871849" y="653003"/>
            <a:ext cx="7888188" cy="613089"/>
          </a:xfrm>
        </p:spPr>
        <p:txBody>
          <a:bodyPr>
            <a:normAutofit/>
          </a:bodyPr>
          <a:lstStyle/>
          <a:p>
            <a:pPr algn="ctr"/>
            <a:r>
              <a:rPr lang="en-GB" sz="3200" b="1" dirty="0">
                <a:solidFill>
                  <a:schemeClr val="accent1"/>
                </a:solidFill>
                <a:latin typeface="Aptos Black" panose="020B0004020202020204" pitchFamily="34" charset="0"/>
              </a:rPr>
              <a:t>Multi-agency procedures</a:t>
            </a:r>
            <a:endParaRPr lang="en-GB" sz="3200" dirty="0">
              <a:latin typeface="Aptos Black" panose="020B0004020202020204" pitchFamily="34" charset="0"/>
            </a:endParaRPr>
          </a:p>
        </p:txBody>
      </p:sp>
      <p:sp>
        <p:nvSpPr>
          <p:cNvPr id="3" name="Content Placeholder 2">
            <a:extLst>
              <a:ext uri="{FF2B5EF4-FFF2-40B4-BE49-F238E27FC236}">
                <a16:creationId xmlns:a16="http://schemas.microsoft.com/office/drawing/2014/main" id="{5DA588A1-1C88-0252-796A-6A06ADF136FB}"/>
              </a:ext>
            </a:extLst>
          </p:cNvPr>
          <p:cNvSpPr>
            <a:spLocks noGrp="1"/>
          </p:cNvSpPr>
          <p:nvPr>
            <p:ph idx="1"/>
          </p:nvPr>
        </p:nvSpPr>
        <p:spPr>
          <a:xfrm>
            <a:off x="627905" y="1509932"/>
            <a:ext cx="7888189" cy="5591908"/>
          </a:xfrm>
        </p:spPr>
        <p:txBody>
          <a:bodyPr>
            <a:normAutofit/>
          </a:bodyPr>
          <a:lstStyle/>
          <a:p>
            <a:pPr>
              <a:spcBef>
                <a:spcPts val="600"/>
              </a:spcBef>
              <a:buFont typeface="Courier New" panose="02070309020205020404" pitchFamily="49" charset="0"/>
              <a:buChar char="o"/>
            </a:pPr>
            <a:r>
              <a:rPr lang="en-GB" sz="1800" dirty="0">
                <a:latin typeface="Aptos" panose="020B0004020202020204" pitchFamily="34" charset="0"/>
              </a:rPr>
              <a:t>Multiagency approaches detailed SSAB Policies &amp; Procedures  </a:t>
            </a:r>
          </a:p>
          <a:p>
            <a:pPr>
              <a:spcBef>
                <a:spcPts val="600"/>
              </a:spcBef>
              <a:buFont typeface="Courier New" panose="02070309020205020404" pitchFamily="49" charset="0"/>
              <a:buChar char="o"/>
            </a:pPr>
            <a:endParaRPr lang="en-GB" sz="1800" dirty="0">
              <a:latin typeface="Aptos" panose="020B0004020202020204" pitchFamily="34" charset="0"/>
            </a:endParaRPr>
          </a:p>
          <a:p>
            <a:pPr>
              <a:spcBef>
                <a:spcPts val="600"/>
              </a:spcBef>
              <a:buFont typeface="Courier New" panose="02070309020205020404" pitchFamily="49" charset="0"/>
              <a:buChar char="o"/>
            </a:pPr>
            <a:r>
              <a:rPr lang="en-GB" sz="1800" dirty="0">
                <a:latin typeface="Aptos" panose="020B0004020202020204" pitchFamily="34" charset="0"/>
              </a:rPr>
              <a:t>Further, other processes for complex situations where risks remain high (despite safeguarding interventions) or there are professional disagreements, include;</a:t>
            </a:r>
          </a:p>
          <a:p>
            <a:pPr lvl="1">
              <a:spcBef>
                <a:spcPts val="600"/>
              </a:spcBef>
              <a:buFont typeface="Arial" panose="020B0604020202020204" pitchFamily="34" charset="0"/>
              <a:buChar char="•"/>
            </a:pPr>
            <a:r>
              <a:rPr lang="en-GB" sz="1400" dirty="0">
                <a:latin typeface="Aptos" panose="020B0004020202020204" pitchFamily="34" charset="0"/>
              </a:rPr>
              <a:t> </a:t>
            </a:r>
            <a:r>
              <a:rPr lang="en-GB" sz="1600" dirty="0">
                <a:latin typeface="Aptos" panose="020B0004020202020204" pitchFamily="34" charset="0"/>
                <a:hlinkClick r:id="rId3"/>
              </a:rPr>
              <a:t>High Risk Advisory Panel | Salford Safeguarding Adults Board</a:t>
            </a:r>
            <a:endParaRPr lang="en-GB" sz="1600" dirty="0">
              <a:latin typeface="Aptos" panose="020B0004020202020204" pitchFamily="34" charset="0"/>
            </a:endParaRPr>
          </a:p>
          <a:p>
            <a:pPr lvl="1">
              <a:spcBef>
                <a:spcPts val="600"/>
              </a:spcBef>
              <a:buFont typeface="Arial" panose="020B0604020202020204" pitchFamily="34" charset="0"/>
              <a:buChar char="•"/>
            </a:pPr>
            <a:r>
              <a:rPr lang="en-GB" sz="1600" dirty="0">
                <a:latin typeface="Aptos" panose="020B0004020202020204" pitchFamily="34" charset="0"/>
                <a:hlinkClick r:id="rId4"/>
              </a:rPr>
              <a:t>Escalation Policy and Procedure | Salford Safeguarding Adults Board</a:t>
            </a:r>
            <a:endParaRPr lang="en-GB" sz="2000" dirty="0">
              <a:latin typeface="Aptos" panose="020B0004020202020204" pitchFamily="34" charset="0"/>
            </a:endParaRPr>
          </a:p>
          <a:p>
            <a:pPr lvl="1">
              <a:spcBef>
                <a:spcPts val="600"/>
              </a:spcBef>
              <a:buFont typeface="Courier New" panose="02070309020205020404" pitchFamily="49" charset="0"/>
              <a:buChar char="o"/>
            </a:pPr>
            <a:endParaRPr lang="en-GB" sz="1800" dirty="0">
              <a:latin typeface="Aptos" panose="020B0004020202020204" pitchFamily="34" charset="0"/>
            </a:endParaRPr>
          </a:p>
          <a:p>
            <a:pPr>
              <a:lnSpc>
                <a:spcPct val="100000"/>
              </a:lnSpc>
              <a:spcBef>
                <a:spcPts val="600"/>
              </a:spcBef>
              <a:buFont typeface="Courier New" panose="02070309020205020404" pitchFamily="49" charset="0"/>
              <a:buChar char="o"/>
              <a:defRPr/>
            </a:pPr>
            <a:r>
              <a:rPr lang="en-GB" sz="1800" b="1" dirty="0">
                <a:latin typeface="Aptos" panose="020B0004020202020204" pitchFamily="34" charset="0"/>
              </a:rPr>
              <a:t>Multi-Agency Risk Assessment Conference </a:t>
            </a:r>
            <a:r>
              <a:rPr lang="en-GB" sz="1800" b="1" u="sng" dirty="0">
                <a:latin typeface="Aptos" panose="020B0004020202020204" pitchFamily="34" charset="0"/>
              </a:rPr>
              <a:t>(MARAC)</a:t>
            </a:r>
            <a:r>
              <a:rPr kumimoji="0" lang="en-GB" sz="1800" b="1" i="0" u="none" strike="noStrike" kern="1200" cap="none" spc="0" normalizeH="0" baseline="0" noProof="0" dirty="0">
                <a:ln>
                  <a:noFill/>
                </a:ln>
                <a:solidFill>
                  <a:prstClr val="black"/>
                </a:solidFill>
                <a:effectLst/>
                <a:uLnTx/>
                <a:uFillTx/>
                <a:latin typeface="Aptos" panose="020B0004020202020204" pitchFamily="34" charset="0"/>
              </a:rPr>
              <a:t> :</a:t>
            </a:r>
            <a:r>
              <a:rPr lang="en-GB" sz="1800" dirty="0">
                <a:latin typeface="Aptos" panose="020B0004020202020204" pitchFamily="34" charset="0"/>
              </a:rPr>
              <a:t> Sharing relevant information about victims of high risk of domestic abuse to create a coordinated action plan to keep victims, other adults and their children safe.</a:t>
            </a:r>
          </a:p>
          <a:p>
            <a:pPr>
              <a:lnSpc>
                <a:spcPct val="100000"/>
              </a:lnSpc>
              <a:spcBef>
                <a:spcPts val="600"/>
              </a:spcBef>
              <a:buFont typeface="Courier New" panose="02070309020205020404" pitchFamily="49" charset="0"/>
              <a:buChar char="o"/>
              <a:defRPr/>
            </a:pPr>
            <a:r>
              <a:rPr kumimoji="0" lang="en-GB" sz="1800" b="1" i="0" u="none" strike="noStrike" kern="1200" cap="none" spc="0" normalizeH="0" baseline="0" noProof="0" dirty="0">
                <a:ln>
                  <a:noFill/>
                </a:ln>
                <a:solidFill>
                  <a:prstClr val="black"/>
                </a:solidFill>
                <a:effectLst/>
                <a:uLnTx/>
                <a:uFillTx/>
                <a:latin typeface="Aptos" panose="020B0004020202020204" pitchFamily="34" charset="0"/>
              </a:rPr>
              <a:t>Notifying agencies </a:t>
            </a:r>
            <a:r>
              <a:rPr kumimoji="0" lang="en-GB" sz="1800" b="0" i="0" u="none" strike="noStrike" kern="1200" cap="none" spc="0" normalizeH="0" baseline="0" noProof="0" dirty="0">
                <a:ln>
                  <a:noFill/>
                </a:ln>
                <a:solidFill>
                  <a:prstClr val="black"/>
                </a:solidFill>
                <a:effectLst/>
                <a:uLnTx/>
                <a:uFillTx/>
                <a:latin typeface="Aptos" panose="020B0004020202020204" pitchFamily="34" charset="0"/>
              </a:rPr>
              <a:t>where the person causing harm us employed to work in any capacity with vulnerable adults: DBS, CQC, Professional Regulatory Bodies, DWP, OPG, COP, Trading Standards, </a:t>
            </a:r>
            <a:r>
              <a:rPr kumimoji="0" lang="en-GB" sz="1800" b="0" i="0" u="none" strike="noStrike" kern="1200" cap="none" spc="0" normalizeH="0" baseline="0" noProof="0" dirty="0" err="1">
                <a:ln>
                  <a:noFill/>
                </a:ln>
                <a:solidFill>
                  <a:prstClr val="black"/>
                </a:solidFill>
                <a:effectLst/>
                <a:uLnTx/>
                <a:uFillTx/>
                <a:latin typeface="Aptos" panose="020B0004020202020204" pitchFamily="34" charset="0"/>
              </a:rPr>
              <a:t>PiPoT</a:t>
            </a:r>
            <a:r>
              <a:rPr kumimoji="0" lang="en-GB" sz="1800" b="0" i="0" u="none" strike="noStrike" kern="1200" cap="none" spc="0" normalizeH="0" baseline="0" noProof="0" dirty="0">
                <a:ln>
                  <a:noFill/>
                </a:ln>
                <a:solidFill>
                  <a:prstClr val="black"/>
                </a:solidFill>
                <a:effectLst/>
                <a:uLnTx/>
                <a:uFillTx/>
                <a:latin typeface="Aptos" panose="020B0004020202020204" pitchFamily="34" charset="0"/>
              </a:rPr>
              <a:t> </a:t>
            </a:r>
          </a:p>
        </p:txBody>
      </p:sp>
    </p:spTree>
    <p:extLst>
      <p:ext uri="{BB962C8B-B14F-4D97-AF65-F5344CB8AC3E}">
        <p14:creationId xmlns:p14="http://schemas.microsoft.com/office/powerpoint/2010/main" val="2900758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EC22-4FB1-B3C6-3D99-CEA93FDE06ED}"/>
              </a:ext>
            </a:extLst>
          </p:cNvPr>
          <p:cNvSpPr>
            <a:spLocks noGrp="1"/>
          </p:cNvSpPr>
          <p:nvPr>
            <p:ph type="title"/>
          </p:nvPr>
        </p:nvSpPr>
        <p:spPr>
          <a:xfrm>
            <a:off x="926628" y="870481"/>
            <a:ext cx="7888188" cy="533673"/>
          </a:xfrm>
        </p:spPr>
        <p:txBody>
          <a:bodyPr>
            <a:normAutofit/>
          </a:bodyPr>
          <a:lstStyle/>
          <a:p>
            <a:pPr algn="ctr"/>
            <a:r>
              <a:rPr lang="en-GB" sz="3200" b="1" dirty="0">
                <a:solidFill>
                  <a:schemeClr val="accent1"/>
                </a:solidFill>
                <a:latin typeface="Aptos Black" panose="020B0004020202020204" pitchFamily="34" charset="0"/>
              </a:rPr>
              <a:t>Safeguarding meetings</a:t>
            </a:r>
          </a:p>
        </p:txBody>
      </p:sp>
      <p:sp>
        <p:nvSpPr>
          <p:cNvPr id="3" name="Content Placeholder 2">
            <a:extLst>
              <a:ext uri="{FF2B5EF4-FFF2-40B4-BE49-F238E27FC236}">
                <a16:creationId xmlns:a16="http://schemas.microsoft.com/office/drawing/2014/main" id="{23DD3D40-B3AC-9C33-18A9-1DB62AFB3973}"/>
              </a:ext>
            </a:extLst>
          </p:cNvPr>
          <p:cNvSpPr>
            <a:spLocks noGrp="1"/>
          </p:cNvSpPr>
          <p:nvPr>
            <p:ph idx="1"/>
          </p:nvPr>
        </p:nvSpPr>
        <p:spPr>
          <a:xfrm>
            <a:off x="329184" y="1137318"/>
            <a:ext cx="8631936" cy="5556089"/>
          </a:xfrm>
        </p:spPr>
        <p:txBody>
          <a:bodyPr>
            <a:normAutofit/>
          </a:bodyPr>
          <a:lstStyle/>
          <a:p>
            <a:pPr marL="0" indent="0" algn="ctr">
              <a:lnSpc>
                <a:spcPct val="100000"/>
              </a:lnSpc>
              <a:buNone/>
            </a:pPr>
            <a:endParaRPr lang="en-GB" sz="3300" dirty="0">
              <a:latin typeface="+mj-lt"/>
              <a:cs typeface="Arial" panose="020B0604020202020204" pitchFamily="34" charset="0"/>
            </a:endParaRPr>
          </a:p>
          <a:p>
            <a:pPr marL="0" indent="0" algn="ctr">
              <a:lnSpc>
                <a:spcPct val="100000"/>
              </a:lnSpc>
              <a:buNone/>
            </a:pPr>
            <a:endParaRPr lang="en-GB" sz="2900" b="0" i="0" dirty="0">
              <a:effectLst/>
              <a:latin typeface="Aptos" panose="020B0004020202020204" pitchFamily="34" charset="0"/>
              <a:cs typeface="Arial" panose="020B0604020202020204" pitchFamily="34" charset="0"/>
            </a:endParaRPr>
          </a:p>
          <a:p>
            <a:pPr>
              <a:lnSpc>
                <a:spcPct val="100000"/>
              </a:lnSpc>
              <a:buFont typeface="Courier New" panose="02070309020205020404" pitchFamily="49" charset="0"/>
              <a:buChar char="o"/>
            </a:pPr>
            <a:endParaRPr lang="en-GB" sz="1800" b="0" i="0" dirty="0">
              <a:effectLst/>
              <a:latin typeface="Aptos" panose="020B0004020202020204" pitchFamily="34" charset="0"/>
              <a:cs typeface="Arial" panose="020B0604020202020204" pitchFamily="34" charset="0"/>
            </a:endParaRPr>
          </a:p>
          <a:p>
            <a:pPr marL="0" indent="0">
              <a:lnSpc>
                <a:spcPct val="100000"/>
              </a:lnSpc>
              <a:buNone/>
            </a:pPr>
            <a:endParaRPr lang="en-GB" sz="1800" b="0" i="0" dirty="0">
              <a:effectLst/>
              <a:latin typeface="Aptos" panose="020B0004020202020204" pitchFamily="34" charset="0"/>
              <a:cs typeface="Arial" panose="020B0604020202020204" pitchFamily="34" charset="0"/>
            </a:endParaRPr>
          </a:p>
          <a:p>
            <a:pPr>
              <a:lnSpc>
                <a:spcPct val="100000"/>
              </a:lnSpc>
              <a:buFont typeface="Courier New" panose="02070309020205020404" pitchFamily="49" charset="0"/>
              <a:buChar char="o"/>
            </a:pPr>
            <a:endParaRPr lang="en-GB" sz="1800" b="0" i="0" dirty="0">
              <a:effectLst/>
              <a:latin typeface="Aptos" panose="020B0004020202020204" pitchFamily="34" charset="0"/>
              <a:cs typeface="Arial" panose="020B0604020202020204" pitchFamily="34" charset="0"/>
            </a:endParaRPr>
          </a:p>
          <a:p>
            <a:pPr>
              <a:lnSpc>
                <a:spcPct val="100000"/>
              </a:lnSpc>
              <a:buFont typeface="Courier New" panose="02070309020205020404" pitchFamily="49" charset="0"/>
              <a:buChar char="o"/>
            </a:pPr>
            <a:r>
              <a:rPr lang="en-GB" sz="1800" b="0" i="0" dirty="0">
                <a:effectLst/>
                <a:latin typeface="Aptos" panose="020B0004020202020204" pitchFamily="34" charset="0"/>
                <a:cs typeface="Arial" panose="020B0604020202020204" pitchFamily="34" charset="0"/>
              </a:rPr>
              <a:t>It is best for adult and/or representative to be involved in meetings, with suitable adjustments; or detail reasons/decision why </a:t>
            </a:r>
            <a:r>
              <a:rPr lang="en-GB" sz="1800" dirty="0">
                <a:latin typeface="Aptos" panose="020B0004020202020204" pitchFamily="34" charset="0"/>
                <a:cs typeface="Arial" panose="020B0604020202020204" pitchFamily="34" charset="0"/>
              </a:rPr>
              <a:t>not</a:t>
            </a:r>
            <a:r>
              <a:rPr lang="en-GB" sz="1800" b="0" i="0" dirty="0">
                <a:effectLst/>
                <a:latin typeface="Aptos" panose="020B0004020202020204" pitchFamily="34" charset="0"/>
                <a:cs typeface="Arial" panose="020B0604020202020204" pitchFamily="34" charset="0"/>
              </a:rPr>
              <a:t>.</a:t>
            </a:r>
          </a:p>
          <a:p>
            <a:pPr>
              <a:lnSpc>
                <a:spcPct val="100000"/>
              </a:lnSpc>
              <a:spcBef>
                <a:spcPts val="600"/>
              </a:spcBef>
              <a:buFont typeface="Courier New" panose="02070309020205020404" pitchFamily="49" charset="0"/>
              <a:buChar char="o"/>
            </a:pPr>
            <a:r>
              <a:rPr lang="en-GB" sz="1800" b="0" i="0" dirty="0">
                <a:effectLst/>
                <a:latin typeface="Aptos" panose="020B0004020202020204" pitchFamily="34" charset="0"/>
                <a:cs typeface="Arial" panose="020B0604020202020204" pitchFamily="34" charset="0"/>
              </a:rPr>
              <a:t>Opportunity for relevant individuals and professionals to be around the table</a:t>
            </a:r>
          </a:p>
          <a:p>
            <a:pPr>
              <a:lnSpc>
                <a:spcPct val="100000"/>
              </a:lnSpc>
              <a:spcBef>
                <a:spcPts val="600"/>
              </a:spcBef>
              <a:buFont typeface="Courier New" panose="02070309020205020404" pitchFamily="49" charset="0"/>
              <a:buChar char="o"/>
            </a:pPr>
            <a:r>
              <a:rPr lang="en-GB" sz="1800" dirty="0">
                <a:latin typeface="Aptos" panose="020B0004020202020204" pitchFamily="34" charset="0"/>
                <a:cs typeface="Arial" panose="020B0604020202020204" pitchFamily="34" charset="0"/>
              </a:rPr>
              <a:t>Chair would facilitate discussions. </a:t>
            </a:r>
            <a:r>
              <a:rPr lang="en-GB" sz="1800" b="0" i="0" dirty="0">
                <a:effectLst/>
                <a:latin typeface="Aptos" panose="020B0004020202020204" pitchFamily="34" charset="0"/>
                <a:cs typeface="Arial" panose="020B0604020202020204" pitchFamily="34" charset="0"/>
              </a:rPr>
              <a:t>Confidentiality statement read.</a:t>
            </a:r>
          </a:p>
          <a:p>
            <a:pPr>
              <a:lnSpc>
                <a:spcPct val="100000"/>
              </a:lnSpc>
              <a:spcBef>
                <a:spcPts val="600"/>
              </a:spcBef>
              <a:buFont typeface="Courier New" panose="02070309020205020404" pitchFamily="49" charset="0"/>
              <a:buChar char="o"/>
            </a:pPr>
            <a:r>
              <a:rPr lang="en-GB" sz="1800" dirty="0">
                <a:latin typeface="Aptos" panose="020B0004020202020204" pitchFamily="34" charset="0"/>
                <a:cs typeface="Arial" panose="020B0604020202020204" pitchFamily="34" charset="0"/>
              </a:rPr>
              <a:t>Safeguarding meeting </a:t>
            </a:r>
            <a:r>
              <a:rPr lang="en-GB" sz="1800" b="1" dirty="0">
                <a:latin typeface="Aptos" panose="020B0004020202020204" pitchFamily="34" charset="0"/>
                <a:cs typeface="Arial" panose="020B0604020202020204" pitchFamily="34" charset="0"/>
              </a:rPr>
              <a:t>agendas vary </a:t>
            </a:r>
            <a:r>
              <a:rPr lang="en-GB" sz="1800" dirty="0">
                <a:latin typeface="Aptos" panose="020B0004020202020204" pitchFamily="34" charset="0"/>
                <a:cs typeface="Arial" panose="020B0604020202020204" pitchFamily="34" charset="0"/>
              </a:rPr>
              <a:t>and can </a:t>
            </a:r>
            <a:r>
              <a:rPr lang="en-GB" sz="1800" b="1" dirty="0">
                <a:latin typeface="Aptos" panose="020B0004020202020204" pitchFamily="34" charset="0"/>
                <a:cs typeface="Arial" panose="020B0604020202020204" pitchFamily="34" charset="0"/>
              </a:rPr>
              <a:t>take place at any time</a:t>
            </a:r>
            <a:r>
              <a:rPr lang="en-GB" sz="1800" dirty="0">
                <a:latin typeface="Aptos" panose="020B0004020202020204" pitchFamily="34" charset="0"/>
                <a:cs typeface="Arial" panose="020B0604020202020204" pitchFamily="34" charset="0"/>
              </a:rPr>
              <a:t>: initial stage; enquiry review meetings (ERMs); enquiry outcomes; safeguarding plans; and reviews of plan.</a:t>
            </a:r>
          </a:p>
          <a:p>
            <a:pPr marL="0" indent="0" algn="l">
              <a:buNone/>
            </a:pPr>
            <a:endParaRPr lang="en-GB" sz="1600" b="0" i="0" dirty="0">
              <a:effectLst/>
              <a:latin typeface="Arial" panose="020B0604020202020204" pitchFamily="34" charset="0"/>
              <a:cs typeface="Arial" panose="020B0604020202020204" pitchFamily="34" charset="0"/>
            </a:endParaRPr>
          </a:p>
          <a:p>
            <a:endParaRPr lang="en-GB" sz="3200" dirty="0"/>
          </a:p>
        </p:txBody>
      </p:sp>
      <p:graphicFrame>
        <p:nvGraphicFramePr>
          <p:cNvPr id="4" name="Table 4">
            <a:extLst>
              <a:ext uri="{FF2B5EF4-FFF2-40B4-BE49-F238E27FC236}">
                <a16:creationId xmlns:a16="http://schemas.microsoft.com/office/drawing/2014/main" id="{FA827B93-99DB-006D-C922-A017D62CDE0E}"/>
              </a:ext>
            </a:extLst>
          </p:cNvPr>
          <p:cNvGraphicFramePr>
            <a:graphicFrameLocks noGrp="1"/>
          </p:cNvGraphicFramePr>
          <p:nvPr>
            <p:extLst>
              <p:ext uri="{D42A27DB-BD31-4B8C-83A1-F6EECF244321}">
                <p14:modId xmlns:p14="http://schemas.microsoft.com/office/powerpoint/2010/main" val="586348760"/>
              </p:ext>
            </p:extLst>
          </p:nvPr>
        </p:nvGraphicFramePr>
        <p:xfrm>
          <a:off x="536447" y="1531088"/>
          <a:ext cx="8071105" cy="1897912"/>
        </p:xfrm>
        <a:graphic>
          <a:graphicData uri="http://schemas.openxmlformats.org/drawingml/2006/table">
            <a:tbl>
              <a:tblPr firstRow="1" bandRow="1">
                <a:tableStyleId>{5C22544A-7EE6-4342-B048-85BDC9FD1C3A}</a:tableStyleId>
              </a:tblPr>
              <a:tblGrid>
                <a:gridCol w="8071105">
                  <a:extLst>
                    <a:ext uri="{9D8B030D-6E8A-4147-A177-3AD203B41FA5}">
                      <a16:colId xmlns:a16="http://schemas.microsoft.com/office/drawing/2014/main" val="802977004"/>
                    </a:ext>
                  </a:extLst>
                </a:gridCol>
              </a:tblGrid>
              <a:tr h="1897912">
                <a:tc>
                  <a:txBody>
                    <a:bodyPr/>
                    <a:lstStyle/>
                    <a:p>
                      <a:pPr algn="l">
                        <a:lnSpc>
                          <a:spcPct val="100000"/>
                        </a:lnSpc>
                        <a:buFont typeface="+mj-lt"/>
                        <a:buNone/>
                      </a:pPr>
                      <a:r>
                        <a:rPr lang="en-GB" sz="1600" b="1" i="0" dirty="0">
                          <a:solidFill>
                            <a:schemeClr val="tx1"/>
                          </a:solidFill>
                          <a:effectLst/>
                          <a:latin typeface="Aptos" panose="020B0004020202020204" pitchFamily="34" charset="0"/>
                          <a:cs typeface="Arial" panose="020B0604020202020204" pitchFamily="34" charset="0"/>
                        </a:rPr>
                        <a:t>Example of agenda:  </a:t>
                      </a:r>
                    </a:p>
                    <a:p>
                      <a:pPr algn="l">
                        <a:lnSpc>
                          <a:spcPct val="100000"/>
                        </a:lnSpc>
                        <a:buFont typeface="+mj-lt"/>
                        <a:buAutoNum type="arabicPeriod"/>
                      </a:pPr>
                      <a:r>
                        <a:rPr lang="en-GB" sz="1600" b="0" i="0" dirty="0">
                          <a:solidFill>
                            <a:schemeClr val="tx1"/>
                          </a:solidFill>
                          <a:effectLst/>
                          <a:latin typeface="Aptos" panose="020B0004020202020204" pitchFamily="34" charset="0"/>
                          <a:cs typeface="Arial" panose="020B0604020202020204" pitchFamily="34" charset="0"/>
                        </a:rPr>
                        <a:t>Share information relevant to the enquiry;</a:t>
                      </a:r>
                    </a:p>
                    <a:p>
                      <a:pPr algn="l">
                        <a:lnSpc>
                          <a:spcPct val="100000"/>
                        </a:lnSpc>
                        <a:buFont typeface="+mj-lt"/>
                        <a:buAutoNum type="arabicPeriod"/>
                      </a:pPr>
                      <a:r>
                        <a:rPr lang="en-GB" sz="1600" b="0" i="0" dirty="0">
                          <a:solidFill>
                            <a:schemeClr val="tx1"/>
                          </a:solidFill>
                          <a:effectLst/>
                          <a:latin typeface="Aptos" panose="020B0004020202020204" pitchFamily="34" charset="0"/>
                          <a:cs typeface="Arial" panose="020B0604020202020204" pitchFamily="34" charset="0"/>
                        </a:rPr>
                        <a:t>Agree the level of risk to the adult and others;</a:t>
                      </a:r>
                    </a:p>
                    <a:p>
                      <a:pPr algn="l">
                        <a:lnSpc>
                          <a:spcPct val="100000"/>
                        </a:lnSpc>
                        <a:buFont typeface="+mj-lt"/>
                        <a:buAutoNum type="arabicPeriod"/>
                      </a:pPr>
                      <a:r>
                        <a:rPr lang="en-GB" sz="1600" b="0" i="0" dirty="0">
                          <a:solidFill>
                            <a:schemeClr val="tx1"/>
                          </a:solidFill>
                          <a:effectLst/>
                          <a:latin typeface="Aptos" panose="020B0004020202020204" pitchFamily="34" charset="0"/>
                          <a:cs typeface="Arial" panose="020B0604020202020204" pitchFamily="34" charset="0"/>
                        </a:rPr>
                        <a:t>Agree what enquiries need to be made;</a:t>
                      </a:r>
                    </a:p>
                    <a:p>
                      <a:pPr algn="l">
                        <a:lnSpc>
                          <a:spcPct val="100000"/>
                        </a:lnSpc>
                        <a:buFont typeface="+mj-lt"/>
                        <a:buAutoNum type="arabicPeriod"/>
                      </a:pPr>
                      <a:r>
                        <a:rPr lang="en-GB" sz="1600" b="0" i="0" dirty="0">
                          <a:solidFill>
                            <a:schemeClr val="tx1"/>
                          </a:solidFill>
                          <a:effectLst/>
                          <a:latin typeface="Aptos" panose="020B0004020202020204" pitchFamily="34" charset="0"/>
                          <a:cs typeface="Arial" panose="020B0604020202020204" pitchFamily="34" charset="0"/>
                        </a:rPr>
                        <a:t>Agree which actions are required in order to reduce, remove or manage risk; including an interim actions (protective measures/protection plan).</a:t>
                      </a:r>
                    </a:p>
                    <a:p>
                      <a:pPr algn="l">
                        <a:lnSpc>
                          <a:spcPct val="100000"/>
                        </a:lnSpc>
                        <a:buFont typeface="+mj-lt"/>
                        <a:buAutoNum type="arabicPeriod"/>
                      </a:pPr>
                      <a:r>
                        <a:rPr lang="en-GB" sz="1600" b="0" i="0" dirty="0">
                          <a:solidFill>
                            <a:schemeClr val="tx1"/>
                          </a:solidFill>
                          <a:effectLst/>
                          <a:latin typeface="Aptos" panose="020B0004020202020204" pitchFamily="34" charset="0"/>
                          <a:cs typeface="Arial" panose="020B0604020202020204" pitchFamily="34" charset="0"/>
                        </a:rPr>
                        <a:t> Process of review</a:t>
                      </a:r>
                    </a:p>
                  </a:txBody>
                  <a:tcPr>
                    <a:solidFill>
                      <a:schemeClr val="accent1">
                        <a:lumMod val="20000"/>
                        <a:lumOff val="80000"/>
                      </a:schemeClr>
                    </a:solidFill>
                  </a:tcPr>
                </a:tc>
                <a:extLst>
                  <a:ext uri="{0D108BD9-81ED-4DB2-BD59-A6C34878D82A}">
                    <a16:rowId xmlns:a16="http://schemas.microsoft.com/office/drawing/2014/main" val="2188570030"/>
                  </a:ext>
                </a:extLst>
              </a:tr>
            </a:tbl>
          </a:graphicData>
        </a:graphic>
      </p:graphicFrame>
    </p:spTree>
    <p:extLst>
      <p:ext uri="{BB962C8B-B14F-4D97-AF65-F5344CB8AC3E}">
        <p14:creationId xmlns:p14="http://schemas.microsoft.com/office/powerpoint/2010/main" val="39159158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1D0F-CAF6-6FDD-1C1D-6BCAE7660344}"/>
              </a:ext>
            </a:extLst>
          </p:cNvPr>
          <p:cNvSpPr>
            <a:spLocks noGrp="1"/>
          </p:cNvSpPr>
          <p:nvPr>
            <p:ph type="title"/>
          </p:nvPr>
        </p:nvSpPr>
        <p:spPr>
          <a:xfrm>
            <a:off x="627907" y="752867"/>
            <a:ext cx="7888188" cy="971762"/>
          </a:xfrm>
        </p:spPr>
        <p:txBody>
          <a:bodyPr>
            <a:normAutofit/>
          </a:bodyPr>
          <a:lstStyle/>
          <a:p>
            <a:pPr algn="ctr"/>
            <a:r>
              <a:rPr lang="en-GB" sz="2400" dirty="0">
                <a:solidFill>
                  <a:schemeClr val="accent1"/>
                </a:solidFill>
                <a:latin typeface="Aptos Black" panose="020B0004020202020204" pitchFamily="34" charset="0"/>
              </a:rPr>
              <a:t>Professionals and agencies who could be involved in Safeguarding enquires and meetings</a:t>
            </a:r>
          </a:p>
        </p:txBody>
      </p:sp>
      <p:sp>
        <p:nvSpPr>
          <p:cNvPr id="3" name="Content Placeholder 2">
            <a:extLst>
              <a:ext uri="{FF2B5EF4-FFF2-40B4-BE49-F238E27FC236}">
                <a16:creationId xmlns:a16="http://schemas.microsoft.com/office/drawing/2014/main" id="{4BC51545-E843-409F-6A88-6C70C45B0084}"/>
              </a:ext>
            </a:extLst>
          </p:cNvPr>
          <p:cNvSpPr>
            <a:spLocks noGrp="1"/>
          </p:cNvSpPr>
          <p:nvPr>
            <p:ph idx="1"/>
          </p:nvPr>
        </p:nvSpPr>
        <p:spPr>
          <a:xfrm>
            <a:off x="627906" y="1579434"/>
            <a:ext cx="7888188" cy="4537275"/>
          </a:xfrm>
        </p:spPr>
        <p:txBody>
          <a:bodyPr>
            <a:normAutofit fontScale="62500" lnSpcReduction="20000"/>
          </a:bodyPr>
          <a:lstStyle/>
          <a:p>
            <a:pPr algn="l">
              <a:buFont typeface="Arial" panose="020B0604020202020204" pitchFamily="34" charset="0"/>
              <a:buChar char="•"/>
            </a:pPr>
            <a:r>
              <a:rPr lang="en-GB" b="0" i="0" dirty="0">
                <a:effectLst/>
                <a:latin typeface="Work Sans" pitchFamily="2" charset="0"/>
              </a:rPr>
              <a:t>Representative from health (ICB/ NHS Trust);</a:t>
            </a:r>
          </a:p>
          <a:p>
            <a:pPr algn="l">
              <a:buFont typeface="Arial" panose="020B0604020202020204" pitchFamily="34" charset="0"/>
              <a:buChar char="•"/>
            </a:pPr>
            <a:r>
              <a:rPr lang="en-GB" b="0" i="0" dirty="0">
                <a:effectLst/>
                <a:latin typeface="Work Sans" pitchFamily="2" charset="0"/>
              </a:rPr>
              <a:t>GP;</a:t>
            </a:r>
          </a:p>
          <a:p>
            <a:pPr algn="l">
              <a:buFont typeface="Arial" panose="020B0604020202020204" pitchFamily="34" charset="0"/>
              <a:buChar char="•"/>
            </a:pPr>
            <a:r>
              <a:rPr lang="en-GB" b="0" i="0" dirty="0">
                <a:effectLst/>
                <a:latin typeface="Work Sans" pitchFamily="2" charset="0"/>
              </a:rPr>
              <a:t>Police;</a:t>
            </a:r>
          </a:p>
          <a:p>
            <a:pPr algn="l">
              <a:buFont typeface="Arial" panose="020B0604020202020204" pitchFamily="34" charset="0"/>
              <a:buChar char="•"/>
            </a:pPr>
            <a:r>
              <a:rPr lang="en-GB" b="0" i="0" dirty="0">
                <a:effectLst/>
                <a:latin typeface="Work Sans" pitchFamily="2" charset="0"/>
              </a:rPr>
              <a:t>GM Fire and Rescue Service;</a:t>
            </a:r>
          </a:p>
          <a:p>
            <a:pPr algn="l">
              <a:buFont typeface="Arial" panose="020B0604020202020204" pitchFamily="34" charset="0"/>
              <a:buChar char="•"/>
            </a:pPr>
            <a:r>
              <a:rPr lang="en-GB" b="0" i="0" dirty="0">
                <a:effectLst/>
                <a:latin typeface="Work Sans" pitchFamily="2" charset="0"/>
              </a:rPr>
              <a:t>Representative from education;</a:t>
            </a:r>
          </a:p>
          <a:p>
            <a:pPr algn="l">
              <a:buFont typeface="Arial" panose="020B0604020202020204" pitchFamily="34" charset="0"/>
              <a:buChar char="•"/>
            </a:pPr>
            <a:r>
              <a:rPr lang="en-GB" b="0" i="0" dirty="0">
                <a:effectLst/>
                <a:latin typeface="Work Sans" pitchFamily="2" charset="0"/>
              </a:rPr>
              <a:t>Psychologist;</a:t>
            </a:r>
          </a:p>
          <a:p>
            <a:pPr algn="l">
              <a:buFont typeface="Arial" panose="020B0604020202020204" pitchFamily="34" charset="0"/>
              <a:buChar char="•"/>
            </a:pPr>
            <a:r>
              <a:rPr lang="en-GB" b="0" i="0" dirty="0">
                <a:effectLst/>
                <a:latin typeface="Work Sans" pitchFamily="2" charset="0"/>
              </a:rPr>
              <a:t>Psychiatrist;</a:t>
            </a:r>
          </a:p>
          <a:p>
            <a:pPr algn="l">
              <a:buFont typeface="Arial" panose="020B0604020202020204" pitchFamily="34" charset="0"/>
              <a:buChar char="•"/>
            </a:pPr>
            <a:r>
              <a:rPr lang="en-GB" b="0" i="0" dirty="0">
                <a:effectLst/>
                <a:latin typeface="Work Sans" pitchFamily="2" charset="0"/>
              </a:rPr>
              <a:t>District nurse;</a:t>
            </a:r>
          </a:p>
          <a:p>
            <a:pPr algn="l">
              <a:buFont typeface="Arial" panose="020B0604020202020204" pitchFamily="34" charset="0"/>
              <a:buChar char="•"/>
            </a:pPr>
            <a:r>
              <a:rPr lang="en-GB" b="0" i="0" dirty="0">
                <a:effectLst/>
                <a:latin typeface="Work Sans" pitchFamily="2" charset="0"/>
              </a:rPr>
              <a:t>Speech and Language Therapist (SALT);</a:t>
            </a:r>
          </a:p>
          <a:p>
            <a:pPr algn="l">
              <a:buFont typeface="Arial" panose="020B0604020202020204" pitchFamily="34" charset="0"/>
              <a:buChar char="•"/>
            </a:pPr>
            <a:r>
              <a:rPr lang="en-GB" b="0" i="0" dirty="0">
                <a:effectLst/>
                <a:latin typeface="Work Sans" pitchFamily="2" charset="0"/>
              </a:rPr>
              <a:t>Care home managers;</a:t>
            </a:r>
          </a:p>
          <a:p>
            <a:pPr algn="l">
              <a:buFont typeface="Arial" panose="020B0604020202020204" pitchFamily="34" charset="0"/>
              <a:buChar char="•"/>
            </a:pPr>
            <a:r>
              <a:rPr lang="en-GB" b="0" i="0" dirty="0">
                <a:effectLst/>
                <a:latin typeface="Work Sans" pitchFamily="2" charset="0"/>
              </a:rPr>
              <a:t>Representative from care provider;</a:t>
            </a:r>
          </a:p>
          <a:p>
            <a:pPr algn="l">
              <a:buFont typeface="Arial" panose="020B0604020202020204" pitchFamily="34" charset="0"/>
              <a:buChar char="•"/>
            </a:pPr>
            <a:r>
              <a:rPr lang="en-GB" b="0" i="0" dirty="0">
                <a:effectLst/>
                <a:latin typeface="Work Sans" pitchFamily="2" charset="0"/>
              </a:rPr>
              <a:t>Care Quality Commission;</a:t>
            </a:r>
          </a:p>
          <a:p>
            <a:pPr algn="l">
              <a:buFont typeface="Arial" panose="020B0604020202020204" pitchFamily="34" charset="0"/>
              <a:buChar char="•"/>
            </a:pPr>
            <a:r>
              <a:rPr lang="en-GB" b="0" i="0" dirty="0">
                <a:effectLst/>
                <a:latin typeface="Work Sans" pitchFamily="2" charset="0"/>
              </a:rPr>
              <a:t>Department of Work and Pensions (DWP);</a:t>
            </a:r>
          </a:p>
          <a:p>
            <a:pPr algn="l">
              <a:buFont typeface="Arial" panose="020B0604020202020204" pitchFamily="34" charset="0"/>
              <a:buChar char="•"/>
            </a:pPr>
            <a:r>
              <a:rPr lang="en-GB" b="0" i="0" dirty="0">
                <a:effectLst/>
                <a:latin typeface="Work Sans" pitchFamily="2" charset="0"/>
              </a:rPr>
              <a:t>Housing officers.</a:t>
            </a:r>
          </a:p>
          <a:p>
            <a:endParaRPr lang="en-GB" dirty="0"/>
          </a:p>
        </p:txBody>
      </p:sp>
      <p:pic>
        <p:nvPicPr>
          <p:cNvPr id="4" name="Picture 3">
            <a:extLst>
              <a:ext uri="{FF2B5EF4-FFF2-40B4-BE49-F238E27FC236}">
                <a16:creationId xmlns:a16="http://schemas.microsoft.com/office/drawing/2014/main" id="{56FD4AB3-9233-FEEF-49BC-987E34CC9DBD}"/>
              </a:ext>
            </a:extLst>
          </p:cNvPr>
          <p:cNvPicPr>
            <a:picLocks noChangeAspect="1"/>
          </p:cNvPicPr>
          <p:nvPr/>
        </p:nvPicPr>
        <p:blipFill>
          <a:blip r:embed="rId3"/>
          <a:stretch>
            <a:fillRect/>
          </a:stretch>
        </p:blipFill>
        <p:spPr>
          <a:xfrm>
            <a:off x="5857574" y="2678816"/>
            <a:ext cx="2105025" cy="2171700"/>
          </a:xfrm>
          <a:prstGeom prst="rect">
            <a:avLst/>
          </a:prstGeom>
        </p:spPr>
      </p:pic>
    </p:spTree>
    <p:extLst>
      <p:ext uri="{BB962C8B-B14F-4D97-AF65-F5344CB8AC3E}">
        <p14:creationId xmlns:p14="http://schemas.microsoft.com/office/powerpoint/2010/main" val="2751865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88424-A544-5484-FFE4-54E88124D1AD}"/>
              </a:ext>
            </a:extLst>
          </p:cNvPr>
          <p:cNvSpPr>
            <a:spLocks noGrp="1"/>
          </p:cNvSpPr>
          <p:nvPr>
            <p:ph type="title"/>
          </p:nvPr>
        </p:nvSpPr>
        <p:spPr>
          <a:xfrm>
            <a:off x="1792706" y="2545573"/>
            <a:ext cx="6160168" cy="1324760"/>
          </a:xfrm>
        </p:spPr>
        <p:txBody>
          <a:bodyPr/>
          <a:lstStyle/>
          <a:p>
            <a:pPr algn="ctr"/>
            <a:r>
              <a:rPr lang="en-GB" b="1" dirty="0">
                <a:solidFill>
                  <a:schemeClr val="accent1">
                    <a:lumMod val="75000"/>
                  </a:schemeClr>
                </a:solidFill>
                <a:latin typeface="Aptos Black" panose="020B0004020202020204" pitchFamily="34" charset="0"/>
              </a:rPr>
              <a:t>Safeguarding  Scenario Activity 7</a:t>
            </a:r>
            <a:endParaRPr lang="en-GB" dirty="0">
              <a:solidFill>
                <a:schemeClr val="accent1">
                  <a:lumMod val="75000"/>
                </a:schemeClr>
              </a:solidFill>
              <a:latin typeface="Aptos Black" panose="020B0004020202020204" pitchFamily="34" charset="0"/>
            </a:endParaRPr>
          </a:p>
        </p:txBody>
      </p:sp>
    </p:spTree>
    <p:extLst>
      <p:ext uri="{BB962C8B-B14F-4D97-AF65-F5344CB8AC3E}">
        <p14:creationId xmlns:p14="http://schemas.microsoft.com/office/powerpoint/2010/main" val="1256803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A742-11D9-F452-D6CA-74255A162922}"/>
              </a:ext>
            </a:extLst>
          </p:cNvPr>
          <p:cNvSpPr>
            <a:spLocks noGrp="1"/>
          </p:cNvSpPr>
          <p:nvPr>
            <p:ph type="title"/>
          </p:nvPr>
        </p:nvSpPr>
        <p:spPr>
          <a:xfrm>
            <a:off x="874257" y="779159"/>
            <a:ext cx="7888188" cy="415533"/>
          </a:xfrm>
        </p:spPr>
        <p:txBody>
          <a:bodyPr>
            <a:normAutofit fontScale="90000"/>
          </a:bodyPr>
          <a:lstStyle/>
          <a:p>
            <a:pPr algn="ctr"/>
            <a:r>
              <a:rPr lang="en-GB" sz="3200" b="1" dirty="0">
                <a:solidFill>
                  <a:schemeClr val="accent1"/>
                </a:solidFill>
                <a:latin typeface="Aptos Black" panose="020B0004020202020204" pitchFamily="34" charset="0"/>
              </a:rPr>
              <a:t>Safeguarding outcomes </a:t>
            </a:r>
          </a:p>
        </p:txBody>
      </p:sp>
      <p:sp>
        <p:nvSpPr>
          <p:cNvPr id="3" name="Content Placeholder 2">
            <a:extLst>
              <a:ext uri="{FF2B5EF4-FFF2-40B4-BE49-F238E27FC236}">
                <a16:creationId xmlns:a16="http://schemas.microsoft.com/office/drawing/2014/main" id="{DC1318FF-EC00-E39D-E38B-81CCB4D10B3E}"/>
              </a:ext>
            </a:extLst>
          </p:cNvPr>
          <p:cNvSpPr>
            <a:spLocks noGrp="1"/>
          </p:cNvSpPr>
          <p:nvPr>
            <p:ph idx="1"/>
          </p:nvPr>
        </p:nvSpPr>
        <p:spPr>
          <a:xfrm>
            <a:off x="248158" y="1415744"/>
            <a:ext cx="8325137" cy="5070399"/>
          </a:xfrm>
        </p:spPr>
        <p:txBody>
          <a:bodyPr>
            <a:noAutofit/>
          </a:bodyPr>
          <a:lstStyle/>
          <a:p>
            <a:pPr>
              <a:spcBef>
                <a:spcPts val="600"/>
              </a:spcBef>
              <a:buFont typeface="Courier New" panose="02070309020205020404" pitchFamily="49" charset="0"/>
              <a:buChar char="o"/>
            </a:pPr>
            <a:r>
              <a:rPr lang="en-GB" sz="1800" b="1" u="sng" dirty="0">
                <a:latin typeface="Aptos" panose="020B0004020202020204" pitchFamily="34" charset="0"/>
              </a:rPr>
              <a:t>Safeguarding outcome meeting</a:t>
            </a:r>
            <a:r>
              <a:rPr lang="en-GB" sz="1800" b="1" dirty="0">
                <a:latin typeface="Aptos" panose="020B0004020202020204" pitchFamily="34" charset="0"/>
              </a:rPr>
              <a:t> </a:t>
            </a:r>
            <a:r>
              <a:rPr lang="en-GB" sz="1800" dirty="0">
                <a:latin typeface="Aptos" panose="020B0004020202020204" pitchFamily="34" charset="0"/>
              </a:rPr>
              <a:t>check lines of enquiry undertaken; risk analyse; and measure outcome; how effective are protective measures in reducing likelihood and impact of harm to adult?</a:t>
            </a:r>
          </a:p>
          <a:p>
            <a:pPr>
              <a:buFont typeface="Courier New" panose="02070309020205020404" pitchFamily="49" charset="0"/>
              <a:buChar char="o"/>
            </a:pPr>
            <a:r>
              <a:rPr lang="en-GB" sz="1800" dirty="0">
                <a:latin typeface="Aptos" panose="020B0004020202020204" pitchFamily="34" charset="0"/>
              </a:rPr>
              <a:t>Outcome of a meeting could include;</a:t>
            </a:r>
          </a:p>
          <a:p>
            <a:pPr lvl="1">
              <a:buFont typeface="Courier New" panose="02070309020205020404" pitchFamily="49" charset="0"/>
              <a:buChar char="o"/>
            </a:pPr>
            <a:r>
              <a:rPr lang="en-GB" sz="1800" b="1" dirty="0">
                <a:solidFill>
                  <a:schemeClr val="accent1"/>
                </a:solidFill>
                <a:latin typeface="Aptos" panose="020B0004020202020204" pitchFamily="34" charset="0"/>
              </a:rPr>
              <a:t>Risk remains </a:t>
            </a:r>
          </a:p>
          <a:p>
            <a:pPr lvl="1">
              <a:buFont typeface="Courier New" panose="02070309020205020404" pitchFamily="49" charset="0"/>
              <a:buChar char="o"/>
            </a:pPr>
            <a:r>
              <a:rPr lang="en-GB" sz="1800" b="1" dirty="0">
                <a:solidFill>
                  <a:schemeClr val="accent1"/>
                </a:solidFill>
                <a:latin typeface="Aptos" panose="020B0004020202020204" pitchFamily="34" charset="0"/>
              </a:rPr>
              <a:t>Risk reduced </a:t>
            </a:r>
          </a:p>
          <a:p>
            <a:pPr lvl="1">
              <a:buFont typeface="Courier New" panose="02070309020205020404" pitchFamily="49" charset="0"/>
              <a:buChar char="o"/>
            </a:pPr>
            <a:r>
              <a:rPr lang="en-GB" sz="1800" b="1" dirty="0">
                <a:solidFill>
                  <a:schemeClr val="accent1"/>
                </a:solidFill>
                <a:latin typeface="Aptos" panose="020B0004020202020204" pitchFamily="34" charset="0"/>
              </a:rPr>
              <a:t>Risk removed</a:t>
            </a:r>
          </a:p>
          <a:p>
            <a:pPr>
              <a:spcBef>
                <a:spcPts val="600"/>
              </a:spcBef>
              <a:buFont typeface="Courier New" panose="02070309020205020404" pitchFamily="49" charset="0"/>
              <a:buChar char="o"/>
            </a:pPr>
            <a:r>
              <a:rPr lang="en-GB" sz="1800" dirty="0">
                <a:latin typeface="Aptos" panose="020B0004020202020204" pitchFamily="34" charset="0"/>
              </a:rPr>
              <a:t>Safeguarding closed when there is evidence that the risks posed to the adult have been effectively managed or no longer exist</a:t>
            </a:r>
          </a:p>
          <a:p>
            <a:pPr>
              <a:spcBef>
                <a:spcPts val="600"/>
              </a:spcBef>
              <a:buFont typeface="Courier New" panose="02070309020205020404" pitchFamily="49" charset="0"/>
              <a:buChar char="o"/>
            </a:pPr>
            <a:r>
              <a:rPr lang="en-GB" sz="1800" u="sng" dirty="0">
                <a:latin typeface="Aptos" panose="020B0004020202020204" pitchFamily="34" charset="0"/>
              </a:rPr>
              <a:t>If risk remains </a:t>
            </a:r>
            <a:r>
              <a:rPr lang="en-GB" sz="1800" dirty="0">
                <a:latin typeface="Aptos" panose="020B0004020202020204" pitchFamily="34" charset="0"/>
              </a:rPr>
              <a:t>(even if it has been reduced) the Safeguarding Plan could continue, particularly when risk is </a:t>
            </a:r>
            <a:r>
              <a:rPr lang="en-GB" sz="1800" b="1" dirty="0">
                <a:latin typeface="Aptos" panose="020B0004020202020204" pitchFamily="34" charset="0"/>
              </a:rPr>
              <a:t>unstable</a:t>
            </a:r>
            <a:r>
              <a:rPr lang="en-GB" sz="1800" dirty="0">
                <a:latin typeface="Aptos" panose="020B0004020202020204" pitchFamily="34" charset="0"/>
              </a:rPr>
              <a:t>, </a:t>
            </a:r>
            <a:r>
              <a:rPr lang="en-GB" sz="1800" b="1" dirty="0">
                <a:latin typeface="Aptos" panose="020B0004020202020204" pitchFamily="34" charset="0"/>
              </a:rPr>
              <a:t>complex</a:t>
            </a:r>
            <a:r>
              <a:rPr lang="en-GB" sz="1800" dirty="0">
                <a:latin typeface="Aptos" panose="020B0004020202020204" pitchFamily="34" charset="0"/>
              </a:rPr>
              <a:t> and </a:t>
            </a:r>
            <a:r>
              <a:rPr lang="en-GB" sz="1800" b="1" dirty="0">
                <a:latin typeface="Aptos" panose="020B0004020202020204" pitchFamily="34" charset="0"/>
              </a:rPr>
              <a:t>on-going</a:t>
            </a:r>
          </a:p>
          <a:p>
            <a:pPr>
              <a:spcBef>
                <a:spcPts val="600"/>
              </a:spcBef>
              <a:buFont typeface="Courier New" panose="02070309020205020404" pitchFamily="49" charset="0"/>
              <a:buChar char="o"/>
            </a:pPr>
            <a:r>
              <a:rPr lang="en-GB" sz="1800" dirty="0">
                <a:latin typeface="Aptos" panose="020B0004020202020204" pitchFamily="34" charset="0"/>
              </a:rPr>
              <a:t>Monitoring could be required post enquiry by lead agency or others.</a:t>
            </a:r>
          </a:p>
          <a:p>
            <a:pPr algn="ctr">
              <a:spcBef>
                <a:spcPts val="600"/>
              </a:spcBef>
              <a:buFont typeface="Courier New" panose="02070309020205020404" pitchFamily="49" charset="0"/>
              <a:buChar char="o"/>
            </a:pPr>
            <a:endParaRPr lang="en-GB" sz="1800" dirty="0">
              <a:latin typeface="Aptos" panose="020B0004020202020204" pitchFamily="34" charset="0"/>
            </a:endParaRPr>
          </a:p>
          <a:p>
            <a:pPr marL="0" indent="0" algn="ctr">
              <a:spcBef>
                <a:spcPts val="600"/>
              </a:spcBef>
              <a:buNone/>
            </a:pPr>
            <a:r>
              <a:rPr lang="en-GB" sz="1800" dirty="0">
                <a:latin typeface="Aptos" panose="020B0004020202020204" pitchFamily="34" charset="0"/>
              </a:rPr>
              <a:t>The appropriate Manager / Advanced Practitioner would ratify decisions about closing (or not closing) a safeguarding. All decisions are recorded.</a:t>
            </a:r>
          </a:p>
        </p:txBody>
      </p:sp>
      <p:sp>
        <p:nvSpPr>
          <p:cNvPr id="6" name="Arrow: Up-Down 5">
            <a:extLst>
              <a:ext uri="{FF2B5EF4-FFF2-40B4-BE49-F238E27FC236}">
                <a16:creationId xmlns:a16="http://schemas.microsoft.com/office/drawing/2014/main" id="{EA7EFEBB-9DA8-D3B8-D8B3-19089DBD501E}"/>
              </a:ext>
            </a:extLst>
          </p:cNvPr>
          <p:cNvSpPr/>
          <p:nvPr/>
        </p:nvSpPr>
        <p:spPr>
          <a:xfrm>
            <a:off x="4368188" y="2613751"/>
            <a:ext cx="407624" cy="81524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4597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BEEA-E600-8C80-792E-BF60901D5E5D}"/>
              </a:ext>
            </a:extLst>
          </p:cNvPr>
          <p:cNvSpPr>
            <a:spLocks noGrp="1"/>
          </p:cNvSpPr>
          <p:nvPr>
            <p:ph type="title"/>
          </p:nvPr>
        </p:nvSpPr>
        <p:spPr>
          <a:xfrm>
            <a:off x="535009" y="946533"/>
            <a:ext cx="8073982" cy="686717"/>
          </a:xfrm>
        </p:spPr>
        <p:txBody>
          <a:bodyPr anchor="b">
            <a:normAutofit fontScale="90000"/>
          </a:bodyPr>
          <a:lstStyle/>
          <a:p>
            <a:pPr algn="ctr"/>
            <a:r>
              <a:rPr lang="en-GB" sz="3600" dirty="0">
                <a:solidFill>
                  <a:schemeClr val="accent1"/>
                </a:solidFill>
                <a:latin typeface="Aptos Black" panose="020B0004020202020204" pitchFamily="34" charset="0"/>
              </a:rPr>
              <a:t>Safeguarding summary &amp; conclusions </a:t>
            </a:r>
          </a:p>
        </p:txBody>
      </p:sp>
      <p:sp>
        <p:nvSpPr>
          <p:cNvPr id="3" name="Content Placeholder 2">
            <a:extLst>
              <a:ext uri="{FF2B5EF4-FFF2-40B4-BE49-F238E27FC236}">
                <a16:creationId xmlns:a16="http://schemas.microsoft.com/office/drawing/2014/main" id="{C1079010-8FE3-871E-C892-70173599CBFA}"/>
              </a:ext>
            </a:extLst>
          </p:cNvPr>
          <p:cNvSpPr>
            <a:spLocks noGrp="1"/>
          </p:cNvSpPr>
          <p:nvPr>
            <p:ph idx="1"/>
          </p:nvPr>
        </p:nvSpPr>
        <p:spPr>
          <a:xfrm>
            <a:off x="396918" y="1673662"/>
            <a:ext cx="6482995" cy="5514538"/>
          </a:xfrm>
        </p:spPr>
        <p:txBody>
          <a:bodyPr anchor="t">
            <a:normAutofit/>
          </a:bodyPr>
          <a:lstStyle/>
          <a:p>
            <a:pPr marL="0" indent="0">
              <a:lnSpc>
                <a:spcPct val="110000"/>
              </a:lnSpc>
              <a:spcBef>
                <a:spcPts val="0"/>
              </a:spcBef>
              <a:buNone/>
            </a:pPr>
            <a:r>
              <a:rPr lang="en-GB" sz="1700" dirty="0">
                <a:latin typeface="Aptos" panose="020B0004020202020204" pitchFamily="34" charset="0"/>
              </a:rPr>
              <a:t>Write a mini synopsis to conclude…..</a:t>
            </a:r>
          </a:p>
          <a:p>
            <a:pPr>
              <a:lnSpc>
                <a:spcPct val="110000"/>
              </a:lnSpc>
              <a:spcBef>
                <a:spcPts val="0"/>
              </a:spcBef>
              <a:buFont typeface="Arial" panose="020B0604020202020204" pitchFamily="34" charset="0"/>
              <a:buChar char="•"/>
            </a:pPr>
            <a:r>
              <a:rPr lang="en-GB" sz="1500" i="1" dirty="0">
                <a:solidFill>
                  <a:schemeClr val="accent1">
                    <a:lumMod val="75000"/>
                  </a:schemeClr>
                </a:solidFill>
                <a:latin typeface="Aptos" panose="020B0004020202020204" pitchFamily="34" charset="0"/>
              </a:rPr>
              <a:t>Route and referral reason</a:t>
            </a:r>
          </a:p>
          <a:p>
            <a:pPr>
              <a:lnSpc>
                <a:spcPct val="110000"/>
              </a:lnSpc>
              <a:spcBef>
                <a:spcPts val="0"/>
              </a:spcBef>
              <a:buFont typeface="Arial" panose="020B0604020202020204" pitchFamily="34" charset="0"/>
              <a:buChar char="•"/>
            </a:pPr>
            <a:r>
              <a:rPr lang="en-GB" sz="1500" i="1" dirty="0">
                <a:solidFill>
                  <a:schemeClr val="accent1">
                    <a:lumMod val="75000"/>
                  </a:schemeClr>
                </a:solidFill>
                <a:latin typeface="Aptos" panose="020B0004020202020204" pitchFamily="34" charset="0"/>
              </a:rPr>
              <a:t>How s42 safeguarding duty was met </a:t>
            </a:r>
          </a:p>
          <a:p>
            <a:pPr>
              <a:lnSpc>
                <a:spcPct val="110000"/>
              </a:lnSpc>
              <a:spcBef>
                <a:spcPts val="0"/>
              </a:spcBef>
              <a:buFont typeface="Arial" panose="020B0604020202020204" pitchFamily="34" charset="0"/>
              <a:buChar char="•"/>
            </a:pPr>
            <a:r>
              <a:rPr lang="en-GB" sz="1500" i="1" dirty="0">
                <a:solidFill>
                  <a:schemeClr val="accent1">
                    <a:lumMod val="75000"/>
                  </a:schemeClr>
                </a:solidFill>
                <a:latin typeface="Aptos" panose="020B0004020202020204" pitchFamily="34" charset="0"/>
              </a:rPr>
              <a:t>If the adult had capacity or not to partake in enquiry; of the latter who represented views (advocate), what were adults expressed views </a:t>
            </a:r>
          </a:p>
          <a:p>
            <a:pPr>
              <a:lnSpc>
                <a:spcPct val="110000"/>
              </a:lnSpc>
              <a:spcBef>
                <a:spcPts val="0"/>
              </a:spcBef>
              <a:buFont typeface="Arial" panose="020B0604020202020204" pitchFamily="34" charset="0"/>
              <a:buChar char="•"/>
            </a:pPr>
            <a:r>
              <a:rPr lang="en-GB" sz="1500" i="1" dirty="0">
                <a:solidFill>
                  <a:schemeClr val="accent1">
                    <a:lumMod val="75000"/>
                  </a:schemeClr>
                </a:solidFill>
                <a:latin typeface="Aptos" panose="020B0004020202020204" pitchFamily="34" charset="0"/>
              </a:rPr>
              <a:t>Outline of key lines of enquiry </a:t>
            </a:r>
          </a:p>
          <a:p>
            <a:pPr>
              <a:lnSpc>
                <a:spcPct val="110000"/>
              </a:lnSpc>
              <a:spcBef>
                <a:spcPts val="0"/>
              </a:spcBef>
              <a:buFont typeface="Arial" panose="020B0604020202020204" pitchFamily="34" charset="0"/>
              <a:buChar char="•"/>
            </a:pPr>
            <a:r>
              <a:rPr lang="en-GB" sz="1500" i="1" dirty="0">
                <a:solidFill>
                  <a:schemeClr val="accent1">
                    <a:lumMod val="75000"/>
                  </a:schemeClr>
                </a:solidFill>
                <a:latin typeface="Aptos" panose="020B0004020202020204" pitchFamily="34" charset="0"/>
              </a:rPr>
              <a:t>Analysis of findings; protectives measures; outline meeting outcomes; were safeguarding plans goals achieved? (risks reduced/removed).</a:t>
            </a:r>
          </a:p>
          <a:p>
            <a:pPr>
              <a:lnSpc>
                <a:spcPct val="110000"/>
              </a:lnSpc>
              <a:spcBef>
                <a:spcPts val="0"/>
              </a:spcBef>
              <a:buFont typeface="Arial" panose="020B0604020202020204" pitchFamily="34" charset="0"/>
              <a:buChar char="•"/>
            </a:pPr>
            <a:r>
              <a:rPr lang="en-GB" sz="1500" i="1" dirty="0">
                <a:solidFill>
                  <a:schemeClr val="accent1">
                    <a:lumMod val="75000"/>
                  </a:schemeClr>
                </a:solidFill>
                <a:latin typeface="Aptos" panose="020B0004020202020204" pitchFamily="34" charset="0"/>
              </a:rPr>
              <a:t>Adults' well-being end of enquiry, were outcomes achieved?</a:t>
            </a:r>
          </a:p>
          <a:p>
            <a:pPr>
              <a:lnSpc>
                <a:spcPct val="110000"/>
              </a:lnSpc>
              <a:spcBef>
                <a:spcPts val="0"/>
              </a:spcBef>
              <a:buFont typeface="Arial" panose="020B0604020202020204" pitchFamily="34" charset="0"/>
              <a:buChar char="•"/>
            </a:pPr>
            <a:r>
              <a:rPr lang="en-GB" sz="1500" i="1" dirty="0">
                <a:solidFill>
                  <a:schemeClr val="accent1">
                    <a:lumMod val="75000"/>
                  </a:schemeClr>
                </a:solidFill>
                <a:latin typeface="Aptos" panose="020B0004020202020204" pitchFamily="34" charset="0"/>
              </a:rPr>
              <a:t>How and who have safeguarding conclusions been communicated to (including proportionate info to initial referrer if appropriate)</a:t>
            </a:r>
          </a:p>
          <a:p>
            <a:pPr>
              <a:lnSpc>
                <a:spcPct val="110000"/>
              </a:lnSpc>
              <a:spcBef>
                <a:spcPts val="0"/>
              </a:spcBef>
              <a:buFont typeface="Arial" panose="020B0604020202020204" pitchFamily="34" charset="0"/>
              <a:buChar char="•"/>
            </a:pPr>
            <a:r>
              <a:rPr lang="en-GB" sz="1500" i="1" dirty="0">
                <a:solidFill>
                  <a:schemeClr val="accent1">
                    <a:lumMod val="75000"/>
                  </a:schemeClr>
                </a:solidFill>
                <a:latin typeface="Aptos" panose="020B0004020202020204" pitchFamily="34" charset="0"/>
              </a:rPr>
              <a:t>How can adult receive safeguarding support if circumstances change? </a:t>
            </a:r>
          </a:p>
          <a:p>
            <a:pPr>
              <a:lnSpc>
                <a:spcPct val="110000"/>
              </a:lnSpc>
              <a:spcBef>
                <a:spcPts val="0"/>
              </a:spcBef>
              <a:buFont typeface="Arial" panose="020B0604020202020204" pitchFamily="34" charset="0"/>
              <a:buChar char="•"/>
            </a:pPr>
            <a:r>
              <a:rPr lang="en-GB" sz="1500" i="1" dirty="0">
                <a:solidFill>
                  <a:schemeClr val="accent1">
                    <a:lumMod val="75000"/>
                  </a:schemeClr>
                </a:solidFill>
                <a:latin typeface="Aptos" panose="020B0004020202020204" pitchFamily="34" charset="0"/>
              </a:rPr>
              <a:t>Bring in your professional judgement and decision-making. </a:t>
            </a:r>
          </a:p>
          <a:p>
            <a:pPr marL="0" indent="0" algn="ctr">
              <a:buNone/>
            </a:pPr>
            <a:r>
              <a:rPr lang="en-GB" sz="1700" b="1" dirty="0">
                <a:latin typeface="Aptos" panose="020B0004020202020204" pitchFamily="34" charset="0"/>
              </a:rPr>
              <a:t>Short enquires still constitute as a s42 enquiry</a:t>
            </a:r>
          </a:p>
          <a:p>
            <a:endParaRPr lang="en-GB" sz="900" dirty="0"/>
          </a:p>
        </p:txBody>
      </p:sp>
      <p:pic>
        <p:nvPicPr>
          <p:cNvPr id="4" name="Picture 3">
            <a:extLst>
              <a:ext uri="{FF2B5EF4-FFF2-40B4-BE49-F238E27FC236}">
                <a16:creationId xmlns:a16="http://schemas.microsoft.com/office/drawing/2014/main" id="{91F5D2D3-15AB-4945-9303-8A9201646883}"/>
              </a:ext>
            </a:extLst>
          </p:cNvPr>
          <p:cNvPicPr>
            <a:picLocks noChangeAspect="1"/>
          </p:cNvPicPr>
          <p:nvPr/>
        </p:nvPicPr>
        <p:blipFill>
          <a:blip r:embed="rId3"/>
          <a:stretch>
            <a:fillRect/>
          </a:stretch>
        </p:blipFill>
        <p:spPr>
          <a:xfrm>
            <a:off x="6609810" y="2077581"/>
            <a:ext cx="2137272" cy="3106757"/>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0031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F9C7-BED2-D8B4-BF99-4D9D2FA1DE8B}"/>
              </a:ext>
            </a:extLst>
          </p:cNvPr>
          <p:cNvSpPr>
            <a:spLocks noGrp="1"/>
          </p:cNvSpPr>
          <p:nvPr>
            <p:ph type="title"/>
          </p:nvPr>
        </p:nvSpPr>
        <p:spPr>
          <a:xfrm>
            <a:off x="627907" y="752867"/>
            <a:ext cx="7888188" cy="496813"/>
          </a:xfrm>
        </p:spPr>
        <p:txBody>
          <a:bodyPr>
            <a:normAutofit fontScale="90000"/>
          </a:bodyPr>
          <a:lstStyle/>
          <a:p>
            <a:pPr algn="ctr"/>
            <a:r>
              <a:rPr lang="en-GB" sz="3200" b="1" dirty="0">
                <a:solidFill>
                  <a:schemeClr val="accent1"/>
                </a:solidFill>
                <a:latin typeface="Aptos" panose="020B0004020202020204" pitchFamily="34" charset="0"/>
              </a:rPr>
              <a:t>Reading &amp; Resources</a:t>
            </a:r>
          </a:p>
        </p:txBody>
      </p:sp>
      <p:sp>
        <p:nvSpPr>
          <p:cNvPr id="3" name="Content Placeholder 2">
            <a:extLst>
              <a:ext uri="{FF2B5EF4-FFF2-40B4-BE49-F238E27FC236}">
                <a16:creationId xmlns:a16="http://schemas.microsoft.com/office/drawing/2014/main" id="{1E884762-F6E5-0B38-6C85-A95A82B751F3}"/>
              </a:ext>
            </a:extLst>
          </p:cNvPr>
          <p:cNvSpPr>
            <a:spLocks noGrp="1"/>
          </p:cNvSpPr>
          <p:nvPr>
            <p:ph idx="1"/>
          </p:nvPr>
        </p:nvSpPr>
        <p:spPr>
          <a:xfrm>
            <a:off x="138545" y="1025237"/>
            <a:ext cx="9185564" cy="5306290"/>
          </a:xfrm>
        </p:spPr>
        <p:txBody>
          <a:bodyPr>
            <a:normAutofit/>
          </a:bodyPr>
          <a:lstStyle/>
          <a:p>
            <a:pPr>
              <a:buFont typeface="Wingdings" panose="05000000000000000000" pitchFamily="2" charset="2"/>
              <a:buChar char="Ø"/>
            </a:pPr>
            <a:endParaRPr lang="en-GB" sz="1200" dirty="0"/>
          </a:p>
          <a:p>
            <a:pPr>
              <a:buFont typeface="Courier New" panose="02070309020205020404" pitchFamily="49" charset="0"/>
              <a:buChar char="o"/>
            </a:pPr>
            <a:r>
              <a:rPr lang="en-GB" sz="1500" dirty="0">
                <a:latin typeface="Aptos" panose="020B0004020202020204" pitchFamily="34" charset="0"/>
                <a:hlinkClick r:id="rId3"/>
              </a:rPr>
              <a:t>Are we making safeguarding personal? | Research in Practice</a:t>
            </a:r>
            <a:endParaRPr lang="en-GB" sz="1500" dirty="0">
              <a:latin typeface="Aptos" panose="020B0004020202020204" pitchFamily="34" charset="0"/>
            </a:endParaRPr>
          </a:p>
          <a:p>
            <a:pPr>
              <a:buFont typeface="Courier New" panose="02070309020205020404" pitchFamily="49" charset="0"/>
              <a:buChar char="o"/>
            </a:pPr>
            <a:r>
              <a:rPr lang="en-GB" sz="1500" b="0" i="0" dirty="0">
                <a:solidFill>
                  <a:srgbClr val="222222"/>
                </a:solidFill>
                <a:effectLst/>
                <a:latin typeface="Aptos" panose="020B0004020202020204" pitchFamily="34" charset="0"/>
                <a:cs typeface="Arial" panose="020B0604020202020204" pitchFamily="34" charset="0"/>
              </a:rPr>
              <a:t>Cooper, A., Cocker, C., &amp; Briggs, M. (2018). Making safeguarding personal and social work practice with older adults: findings from local-authority survey data in England. </a:t>
            </a:r>
            <a:r>
              <a:rPr lang="en-GB" sz="1500" b="0" i="1" dirty="0">
                <a:solidFill>
                  <a:srgbClr val="222222"/>
                </a:solidFill>
                <a:effectLst/>
                <a:latin typeface="Aptos" panose="020B0004020202020204" pitchFamily="34" charset="0"/>
                <a:cs typeface="Arial" panose="020B0604020202020204" pitchFamily="34" charset="0"/>
              </a:rPr>
              <a:t>British Journal of Social Work</a:t>
            </a:r>
            <a:r>
              <a:rPr lang="en-GB" sz="1500" b="0" i="0" dirty="0">
                <a:solidFill>
                  <a:srgbClr val="222222"/>
                </a:solidFill>
                <a:effectLst/>
                <a:latin typeface="Aptos" panose="020B0004020202020204" pitchFamily="34" charset="0"/>
                <a:cs typeface="Arial" panose="020B0604020202020204" pitchFamily="34" charset="0"/>
              </a:rPr>
              <a:t>, </a:t>
            </a:r>
            <a:r>
              <a:rPr lang="en-GB" sz="1500" b="0" i="1" dirty="0">
                <a:solidFill>
                  <a:srgbClr val="222222"/>
                </a:solidFill>
                <a:effectLst/>
                <a:latin typeface="Aptos" panose="020B0004020202020204" pitchFamily="34" charset="0"/>
                <a:cs typeface="Arial" panose="020B0604020202020204" pitchFamily="34" charset="0"/>
              </a:rPr>
              <a:t>48</a:t>
            </a:r>
            <a:r>
              <a:rPr lang="en-GB" sz="1500" b="0" i="0" dirty="0">
                <a:solidFill>
                  <a:srgbClr val="222222"/>
                </a:solidFill>
                <a:effectLst/>
                <a:latin typeface="Aptos" panose="020B0004020202020204" pitchFamily="34" charset="0"/>
                <a:cs typeface="Arial" panose="020B0604020202020204" pitchFamily="34" charset="0"/>
              </a:rPr>
              <a:t>(4), 1014-1032.</a:t>
            </a:r>
            <a:endParaRPr lang="en-GB" sz="1500" dirty="0">
              <a:latin typeface="Aptos" panose="020B0004020202020204" pitchFamily="34" charset="0"/>
              <a:cs typeface="Arial" panose="020B0604020202020204" pitchFamily="34" charset="0"/>
            </a:endParaRPr>
          </a:p>
          <a:p>
            <a:pPr>
              <a:buFont typeface="Courier New" panose="02070309020205020404" pitchFamily="49" charset="0"/>
              <a:buChar char="o"/>
            </a:pPr>
            <a:r>
              <a:rPr lang="en-GB" sz="1500" dirty="0">
                <a:latin typeface="Aptos" panose="020B0004020202020204" pitchFamily="34" charset="0"/>
                <a:hlinkClick r:id="rId4"/>
              </a:rPr>
              <a:t>Impact of COVID-19 on adult safeguarding and social care | Research in Practice</a:t>
            </a:r>
            <a:endParaRPr lang="en-GB" sz="1500" dirty="0">
              <a:latin typeface="Aptos" panose="020B0004020202020204" pitchFamily="34" charset="0"/>
            </a:endParaRPr>
          </a:p>
          <a:p>
            <a:pPr>
              <a:buFont typeface="Courier New" panose="02070309020205020404" pitchFamily="49" charset="0"/>
              <a:buChar char="o"/>
            </a:pPr>
            <a:r>
              <a:rPr lang="en-GB" sz="1500" dirty="0">
                <a:latin typeface="Aptos" panose="020B0004020202020204" pitchFamily="34" charset="0"/>
                <a:hlinkClick r:id="rId5">
                  <a:extLst>
                    <a:ext uri="{A12FA001-AC4F-418D-AE19-62706E023703}">
                      <ahyp:hlinkClr xmlns:ahyp="http://schemas.microsoft.com/office/drawing/2018/hyperlinkcolor" val="tx"/>
                    </a:ext>
                  </a:extLst>
                </a:hlinkClick>
              </a:rPr>
              <a:t>Keith’s Story</a:t>
            </a:r>
            <a:r>
              <a:rPr lang="en-GB" sz="1500" dirty="0">
                <a:solidFill>
                  <a:srgbClr val="0563C1"/>
                </a:solidFill>
                <a:latin typeface="Aptos" panose="020B0004020202020204" pitchFamily="34" charset="0"/>
                <a:hlinkClick r:id="rId5">
                  <a:extLst>
                    <a:ext uri="{A12FA001-AC4F-418D-AE19-62706E023703}">
                      <ahyp:hlinkClr xmlns:ahyp="http://schemas.microsoft.com/office/drawing/2018/hyperlinkcolor" val="tx"/>
                    </a:ext>
                  </a:extLst>
                </a:hlinkClick>
              </a:rPr>
              <a:t> https://www.youtube.com/watch?v=fhmfptpwNZc</a:t>
            </a:r>
            <a:r>
              <a:rPr lang="en-GB" sz="1500" dirty="0">
                <a:latin typeface="Aptos" panose="020B0004020202020204" pitchFamily="34" charset="0"/>
              </a:rPr>
              <a:t> </a:t>
            </a:r>
            <a:endParaRPr lang="en-GB" sz="1500" dirty="0">
              <a:latin typeface="Aptos" panose="020B0004020202020204" pitchFamily="34" charset="0"/>
              <a:hlinkClick r:id="rId6"/>
            </a:endParaRPr>
          </a:p>
          <a:p>
            <a:pPr>
              <a:buFont typeface="Courier New" panose="02070309020205020404" pitchFamily="49" charset="0"/>
              <a:buChar char="o"/>
            </a:pPr>
            <a:r>
              <a:rPr lang="en-GB" sz="1500" dirty="0">
                <a:latin typeface="Aptos" panose="020B0004020202020204" pitchFamily="34" charset="0"/>
                <a:hlinkClick r:id="rId6"/>
              </a:rPr>
              <a:t>Making Safeguarding Personal – Outcomes Framework and Toolkit | Research in Practice</a:t>
            </a:r>
            <a:endParaRPr lang="en-GB" sz="1500" dirty="0">
              <a:latin typeface="Aptos" panose="020B0004020202020204" pitchFamily="34" charset="0"/>
            </a:endParaRPr>
          </a:p>
          <a:p>
            <a:pPr>
              <a:buFont typeface="Courier New" panose="02070309020205020404" pitchFamily="49" charset="0"/>
              <a:buChar char="o"/>
            </a:pPr>
            <a:r>
              <a:rPr lang="en-GB" sz="1500" dirty="0">
                <a:latin typeface="Aptos" panose="020B0004020202020204" pitchFamily="34" charset="0"/>
              </a:rPr>
              <a:t>Making decisions on the duty to carry out Safeguarding Adults enquiries (Local Government Association). </a:t>
            </a:r>
            <a:endParaRPr lang="en-GB" sz="1500" dirty="0">
              <a:latin typeface="Aptos" panose="020B0004020202020204" pitchFamily="34" charset="0"/>
              <a:hlinkClick r:id="rId7"/>
            </a:endParaRPr>
          </a:p>
          <a:p>
            <a:pPr>
              <a:buFont typeface="Courier New" panose="02070309020205020404" pitchFamily="49" charset="0"/>
              <a:buChar char="o"/>
            </a:pPr>
            <a:r>
              <a:rPr lang="en-GB" sz="1500" dirty="0">
                <a:latin typeface="Aptos" panose="020B0004020202020204" pitchFamily="34" charset="0"/>
                <a:hlinkClick r:id="rId7"/>
              </a:rPr>
              <a:t>Safeguarding adults: lessons from the murder of Steven Hoskin (scie.org.uk)</a:t>
            </a:r>
            <a:endParaRPr lang="en-GB" sz="1500" dirty="0">
              <a:latin typeface="Aptos" panose="020B0004020202020204" pitchFamily="34" charset="0"/>
            </a:endParaRPr>
          </a:p>
          <a:p>
            <a:pPr>
              <a:buFont typeface="Courier New" panose="02070309020205020404" pitchFamily="49" charset="0"/>
              <a:buChar char="o"/>
            </a:pPr>
            <a:r>
              <a:rPr lang="en-GB" sz="1500" dirty="0">
                <a:latin typeface="Aptos" panose="020B0004020202020204" pitchFamily="34" charset="0"/>
                <a:hlinkClick r:id="rId8"/>
              </a:rPr>
              <a:t>Safeguarding Adults: An independent life after abuse – YouTube</a:t>
            </a:r>
            <a:r>
              <a:rPr lang="en-GB" sz="1500" dirty="0">
                <a:latin typeface="Aptos" panose="020B0004020202020204" pitchFamily="34" charset="0"/>
              </a:rPr>
              <a:t> </a:t>
            </a:r>
            <a:endParaRPr lang="en-GB" sz="1500" dirty="0">
              <a:solidFill>
                <a:srgbClr val="222222"/>
              </a:solidFill>
              <a:latin typeface="Aptos" panose="020B0004020202020204" pitchFamily="34" charset="0"/>
            </a:endParaRPr>
          </a:p>
          <a:p>
            <a:pPr>
              <a:buFont typeface="Courier New" panose="02070309020205020404" pitchFamily="49" charset="0"/>
              <a:buChar char="o"/>
            </a:pPr>
            <a:r>
              <a:rPr lang="en-GB" sz="1500" b="0" i="0" dirty="0" err="1">
                <a:solidFill>
                  <a:srgbClr val="222222"/>
                </a:solidFill>
                <a:effectLst/>
                <a:latin typeface="Aptos" panose="020B0004020202020204" pitchFamily="34" charset="0"/>
              </a:rPr>
              <a:t>Starns</a:t>
            </a:r>
            <a:r>
              <a:rPr lang="en-GB" sz="1500" b="0" i="0" dirty="0">
                <a:solidFill>
                  <a:srgbClr val="222222"/>
                </a:solidFill>
                <a:effectLst/>
                <a:latin typeface="Aptos" panose="020B0004020202020204" pitchFamily="34" charset="0"/>
              </a:rPr>
              <a:t>, B. (2019). </a:t>
            </a:r>
            <a:r>
              <a:rPr lang="en-GB" sz="1500" b="0" i="1" dirty="0">
                <a:solidFill>
                  <a:srgbClr val="222222"/>
                </a:solidFill>
                <a:effectLst/>
                <a:latin typeface="Aptos" panose="020B0004020202020204" pitchFamily="34" charset="0"/>
              </a:rPr>
              <a:t>Safeguarding Adults Together under the Care Act 2014: A multi-agency practice guide</a:t>
            </a:r>
            <a:r>
              <a:rPr lang="en-GB" sz="1500" b="0" i="0" dirty="0">
                <a:solidFill>
                  <a:srgbClr val="222222"/>
                </a:solidFill>
                <a:effectLst/>
                <a:latin typeface="Aptos" panose="020B0004020202020204" pitchFamily="34" charset="0"/>
              </a:rPr>
              <a:t>. Critical Publishing.</a:t>
            </a:r>
          </a:p>
          <a:p>
            <a:pPr>
              <a:buFont typeface="Courier New" panose="02070309020205020404" pitchFamily="49" charset="0"/>
              <a:buChar char="o"/>
            </a:pPr>
            <a:r>
              <a:rPr lang="en-GB" sz="1500" dirty="0">
                <a:latin typeface="Aptos" panose="020B0004020202020204" pitchFamily="34" charset="0"/>
                <a:hlinkClick r:id="rId9"/>
              </a:rPr>
              <a:t>Tools and resources to support Making Safeguarding Personal | Research in Practice</a:t>
            </a:r>
            <a:endParaRPr lang="en-GB" sz="1500" dirty="0">
              <a:latin typeface="Aptos" panose="020B0004020202020204" pitchFamily="34" charset="0"/>
            </a:endParaRPr>
          </a:p>
          <a:p>
            <a:pPr>
              <a:buFont typeface="Courier New" panose="02070309020205020404" pitchFamily="49" charset="0"/>
              <a:buChar char="o"/>
            </a:pPr>
            <a:r>
              <a:rPr lang="en-GB" sz="1500" dirty="0">
                <a:hlinkClick r:id="rId10"/>
              </a:rPr>
              <a:t>The importance of professional curiosity in safeguarding adults | Research in Practice</a:t>
            </a:r>
            <a:endParaRPr lang="en-GB" sz="1500" dirty="0"/>
          </a:p>
          <a:p>
            <a:pPr>
              <a:buFont typeface="Wingdings" panose="05000000000000000000" pitchFamily="2" charset="2"/>
              <a:buChar char="Ø"/>
            </a:pPr>
            <a:endParaRPr lang="en-GB" sz="1400" dirty="0">
              <a:latin typeface="Aptos" panose="020B0004020202020204" pitchFamily="34" charset="0"/>
            </a:endParaRPr>
          </a:p>
          <a:p>
            <a:pPr>
              <a:buFont typeface="Wingdings" panose="05000000000000000000" pitchFamily="2" charset="2"/>
              <a:buChar char="Ø"/>
            </a:pPr>
            <a:endParaRPr lang="en-GB" sz="1200" b="0" i="0" dirty="0">
              <a:solidFill>
                <a:srgbClr val="222222"/>
              </a:solidFill>
              <a:effectLst/>
              <a:latin typeface="Arial" panose="020B0604020202020204" pitchFamily="34" charset="0"/>
            </a:endParaRPr>
          </a:p>
          <a:p>
            <a:pPr>
              <a:buFont typeface="Wingdings" panose="05000000000000000000" pitchFamily="2" charset="2"/>
              <a:buChar char="Ø"/>
            </a:pPr>
            <a:endParaRPr lang="en-GB" sz="12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412346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64F8-6DD5-38D4-5B13-DBF979020DF8}"/>
              </a:ext>
            </a:extLst>
          </p:cNvPr>
          <p:cNvSpPr>
            <a:spLocks noGrp="1"/>
          </p:cNvSpPr>
          <p:nvPr>
            <p:ph type="title"/>
          </p:nvPr>
        </p:nvSpPr>
        <p:spPr>
          <a:xfrm>
            <a:off x="627905" y="1007510"/>
            <a:ext cx="7888188" cy="1324760"/>
          </a:xfrm>
        </p:spPr>
        <p:txBody>
          <a:bodyPr>
            <a:normAutofit/>
          </a:bodyPr>
          <a:lstStyle/>
          <a:p>
            <a:pPr algn="ctr"/>
            <a:r>
              <a:rPr lang="en-GB" sz="4000" dirty="0">
                <a:solidFill>
                  <a:schemeClr val="accent1"/>
                </a:solidFill>
                <a:latin typeface="Aptos Black" panose="020B0004020202020204" pitchFamily="34" charset="0"/>
              </a:rPr>
              <a:t>Part 1 </a:t>
            </a:r>
          </a:p>
        </p:txBody>
      </p:sp>
      <p:sp>
        <p:nvSpPr>
          <p:cNvPr id="3" name="Content Placeholder 2">
            <a:extLst>
              <a:ext uri="{FF2B5EF4-FFF2-40B4-BE49-F238E27FC236}">
                <a16:creationId xmlns:a16="http://schemas.microsoft.com/office/drawing/2014/main" id="{39175016-7D33-85D5-0E50-B7B88B620880}"/>
              </a:ext>
            </a:extLst>
          </p:cNvPr>
          <p:cNvSpPr>
            <a:spLocks noGrp="1"/>
          </p:cNvSpPr>
          <p:nvPr>
            <p:ph idx="1"/>
          </p:nvPr>
        </p:nvSpPr>
        <p:spPr>
          <a:xfrm>
            <a:off x="627907" y="1770927"/>
            <a:ext cx="7888188" cy="3918673"/>
          </a:xfrm>
        </p:spPr>
        <p:txBody>
          <a:bodyPr/>
          <a:lstStyle/>
          <a:p>
            <a:pPr marL="0" indent="0">
              <a:buNone/>
            </a:pPr>
            <a:endParaRPr lang="en-GB" sz="2800" b="1" dirty="0">
              <a:latin typeface="+mn-lt"/>
            </a:endParaRPr>
          </a:p>
          <a:p>
            <a:pPr marL="0" indent="0" algn="ctr">
              <a:buNone/>
            </a:pPr>
            <a:r>
              <a:rPr lang="en-GB" sz="3600" dirty="0">
                <a:latin typeface="Aptos" panose="020B0004020202020204" pitchFamily="34" charset="0"/>
              </a:rPr>
              <a:t> </a:t>
            </a:r>
            <a:r>
              <a:rPr lang="en-GB" sz="4000" dirty="0">
                <a:latin typeface="Aptos" panose="020B0004020202020204" pitchFamily="34" charset="0"/>
              </a:rPr>
              <a:t>Introduction to Safeguarding Legal Frameworks </a:t>
            </a:r>
          </a:p>
          <a:p>
            <a:endParaRPr lang="en-GB" dirty="0"/>
          </a:p>
        </p:txBody>
      </p:sp>
      <p:pic>
        <p:nvPicPr>
          <p:cNvPr id="4" name="Picture 3">
            <a:extLst>
              <a:ext uri="{FF2B5EF4-FFF2-40B4-BE49-F238E27FC236}">
                <a16:creationId xmlns:a16="http://schemas.microsoft.com/office/drawing/2014/main" id="{C977EBE3-0227-660B-A722-E7D3C03C6958}"/>
              </a:ext>
            </a:extLst>
          </p:cNvPr>
          <p:cNvPicPr>
            <a:picLocks noChangeAspect="1"/>
          </p:cNvPicPr>
          <p:nvPr/>
        </p:nvPicPr>
        <p:blipFill>
          <a:blip r:embed="rId3"/>
          <a:stretch>
            <a:fillRect/>
          </a:stretch>
        </p:blipFill>
        <p:spPr>
          <a:xfrm>
            <a:off x="3688369" y="3541025"/>
            <a:ext cx="2019300" cy="1969412"/>
          </a:xfrm>
          <a:prstGeom prst="rect">
            <a:avLst/>
          </a:prstGeom>
        </p:spPr>
      </p:pic>
    </p:spTree>
    <p:extLst>
      <p:ext uri="{BB962C8B-B14F-4D97-AF65-F5344CB8AC3E}">
        <p14:creationId xmlns:p14="http://schemas.microsoft.com/office/powerpoint/2010/main" val="67868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04139-780A-44F1-A766-4C679C27875A}"/>
              </a:ext>
            </a:extLst>
          </p:cNvPr>
          <p:cNvSpPr>
            <a:spLocks noGrp="1"/>
          </p:cNvSpPr>
          <p:nvPr>
            <p:ph type="title"/>
          </p:nvPr>
        </p:nvSpPr>
        <p:spPr>
          <a:xfrm>
            <a:off x="488410" y="752867"/>
            <a:ext cx="8167179" cy="652852"/>
          </a:xfrm>
        </p:spPr>
        <p:txBody>
          <a:bodyPr>
            <a:normAutofit/>
          </a:bodyPr>
          <a:lstStyle/>
          <a:p>
            <a:pPr algn="ctr"/>
            <a:r>
              <a:rPr lang="en-GB" sz="2400" b="1" dirty="0">
                <a:solidFill>
                  <a:schemeClr val="accent1"/>
                </a:solidFill>
                <a:latin typeface="Aptos Black" panose="020F0502020204030204" pitchFamily="34" charset="0"/>
              </a:rPr>
              <a:t>Background – Safeguarding Adults (Pre- Care Act, 2014)</a:t>
            </a:r>
            <a:r>
              <a:rPr lang="en-GB" sz="2400" dirty="0">
                <a:solidFill>
                  <a:schemeClr val="accent1"/>
                </a:solidFill>
                <a:latin typeface="Aptos Black" panose="020F0502020204030204" pitchFamily="34" charset="0"/>
              </a:rPr>
              <a:t> </a:t>
            </a:r>
          </a:p>
        </p:txBody>
      </p:sp>
      <p:sp>
        <p:nvSpPr>
          <p:cNvPr id="3" name="Content Placeholder 2">
            <a:extLst>
              <a:ext uri="{FF2B5EF4-FFF2-40B4-BE49-F238E27FC236}">
                <a16:creationId xmlns:a16="http://schemas.microsoft.com/office/drawing/2014/main" id="{046600C4-E6A1-4EA4-4334-968DB94AD783}"/>
              </a:ext>
            </a:extLst>
          </p:cNvPr>
          <p:cNvSpPr>
            <a:spLocks noGrp="1"/>
          </p:cNvSpPr>
          <p:nvPr>
            <p:ph idx="1"/>
          </p:nvPr>
        </p:nvSpPr>
        <p:spPr>
          <a:xfrm>
            <a:off x="54141" y="1407133"/>
            <a:ext cx="9035716" cy="5592489"/>
          </a:xfrm>
        </p:spPr>
        <p:txBody>
          <a:bodyPr>
            <a:normAutofit/>
          </a:bodyPr>
          <a:lstStyle/>
          <a:p>
            <a:pPr>
              <a:buFont typeface="Courier New" panose="02070309020205020404" pitchFamily="49" charset="0"/>
              <a:buChar char="o"/>
            </a:pPr>
            <a:r>
              <a:rPr lang="en-GB" sz="1900" dirty="0">
                <a:latin typeface="Aptos" panose="020B0004020202020204" pitchFamily="34" charset="0"/>
              </a:rPr>
              <a:t>The need to safeguard adults emerged long before the Care Act (2014). </a:t>
            </a:r>
          </a:p>
          <a:p>
            <a:pPr>
              <a:buFont typeface="Courier New" panose="02070309020205020404" pitchFamily="49" charset="0"/>
              <a:buChar char="o"/>
            </a:pPr>
            <a:r>
              <a:rPr lang="en-GB" sz="1900" dirty="0">
                <a:latin typeface="Aptos" panose="020B0004020202020204" pitchFamily="34" charset="0"/>
              </a:rPr>
              <a:t>Immediately pre–Care Act, was </a:t>
            </a:r>
            <a:r>
              <a:rPr lang="en-GB" sz="1900" b="1" i="1" dirty="0">
                <a:latin typeface="Aptos" panose="020B0004020202020204" pitchFamily="34" charset="0"/>
              </a:rPr>
              <a:t>‘No Secrets’, </a:t>
            </a:r>
            <a:r>
              <a:rPr lang="en-GB" sz="1900" dirty="0">
                <a:latin typeface="Aptos" panose="020B0004020202020204" pitchFamily="34" charset="0"/>
              </a:rPr>
              <a:t>providing guidance on organisational multiagency procedures for the protection of vulnerable adults (</a:t>
            </a:r>
            <a:r>
              <a:rPr lang="en-GB" sz="1900" dirty="0" err="1">
                <a:latin typeface="Aptos" panose="020B0004020202020204" pitchFamily="34" charset="0"/>
              </a:rPr>
              <a:t>DoH</a:t>
            </a:r>
            <a:r>
              <a:rPr lang="en-GB" sz="1900" dirty="0">
                <a:latin typeface="Aptos" panose="020B0004020202020204" pitchFamily="34" charset="0"/>
              </a:rPr>
              <a:t>, 2000). </a:t>
            </a:r>
          </a:p>
          <a:p>
            <a:pPr>
              <a:buFont typeface="Courier New" panose="02070309020205020404" pitchFamily="49" charset="0"/>
              <a:buChar char="o"/>
            </a:pPr>
            <a:r>
              <a:rPr lang="en-GB" sz="1900" b="1" i="1" dirty="0">
                <a:latin typeface="Aptos" panose="020B0004020202020204" pitchFamily="34" charset="0"/>
              </a:rPr>
              <a:t>No Secrets </a:t>
            </a:r>
            <a:r>
              <a:rPr lang="en-GB" sz="1900" dirty="0">
                <a:latin typeface="Aptos" panose="020B0004020202020204" pitchFamily="34" charset="0"/>
              </a:rPr>
              <a:t>was only a policy and proved insufficient to legally compel agencies to work together.</a:t>
            </a:r>
          </a:p>
          <a:p>
            <a:pPr>
              <a:buFont typeface="Courier New" panose="02070309020205020404" pitchFamily="49" charset="0"/>
              <a:buChar char="o"/>
            </a:pPr>
            <a:r>
              <a:rPr lang="en-GB" sz="1900" dirty="0">
                <a:latin typeface="Aptos" panose="020B0004020202020204" pitchFamily="34" charset="0"/>
              </a:rPr>
              <a:t>Key events which changed the landscape of adult safeguarding and highlighted </a:t>
            </a:r>
            <a:r>
              <a:rPr lang="en-GB" sz="1900" b="1" u="sng" dirty="0">
                <a:latin typeface="Aptos" panose="020B0004020202020204" pitchFamily="34" charset="0"/>
              </a:rPr>
              <a:t>shortfalls of </a:t>
            </a:r>
            <a:r>
              <a:rPr lang="en-GB" sz="1900" b="1" i="1" u="sng" dirty="0">
                <a:latin typeface="Aptos" panose="020B0004020202020204" pitchFamily="34" charset="0"/>
              </a:rPr>
              <a:t>No Secrets </a:t>
            </a:r>
            <a:r>
              <a:rPr lang="en-GB" sz="1900" dirty="0">
                <a:latin typeface="Aptos" panose="020B0004020202020204" pitchFamily="34" charset="0"/>
              </a:rPr>
              <a:t>included;</a:t>
            </a:r>
          </a:p>
          <a:p>
            <a:pPr marL="0" indent="0">
              <a:buNone/>
            </a:pPr>
            <a:r>
              <a:rPr lang="en-GB" sz="1900" i="1" dirty="0">
                <a:latin typeface="Aptos" panose="020B0004020202020204" pitchFamily="34" charset="0"/>
              </a:rPr>
              <a:t>      - Winterbourne View</a:t>
            </a:r>
          </a:p>
          <a:p>
            <a:pPr marL="0" indent="0">
              <a:buNone/>
            </a:pPr>
            <a:r>
              <a:rPr lang="en-GB" sz="1900" i="1" dirty="0">
                <a:latin typeface="Aptos" panose="020B0004020202020204" pitchFamily="34" charset="0"/>
              </a:rPr>
              <a:t>      - Francis Report (2013) Mid Staffs </a:t>
            </a:r>
          </a:p>
          <a:p>
            <a:pPr marL="0" indent="0">
              <a:buNone/>
            </a:pPr>
            <a:r>
              <a:rPr lang="en-GB" sz="1900" i="1" dirty="0">
                <a:latin typeface="Aptos" panose="020B0004020202020204" pitchFamily="34" charset="0"/>
              </a:rPr>
              <a:t>      - Death of Steven Hoskins </a:t>
            </a:r>
          </a:p>
          <a:p>
            <a:pPr marL="0" indent="0" algn="ctr">
              <a:buNone/>
            </a:pPr>
            <a:r>
              <a:rPr lang="en-GB" sz="1600" dirty="0">
                <a:latin typeface="Aptos" panose="020B0004020202020204" pitchFamily="34" charset="0"/>
                <a:hlinkClick r:id="rId3"/>
              </a:rPr>
              <a:t>Safeguarding adults: lessons from the murder of Steven Hoskin (scie.org.uk)</a:t>
            </a:r>
            <a:endParaRPr lang="en-GB" sz="1600" dirty="0">
              <a:latin typeface="Aptos" panose="020B0004020202020204" pitchFamily="34" charset="0"/>
            </a:endParaRPr>
          </a:p>
          <a:p>
            <a:pPr marL="0" indent="0" algn="ctr">
              <a:buNone/>
            </a:pPr>
            <a:r>
              <a:rPr lang="en-GB" sz="1600" dirty="0">
                <a:latin typeface="Aptos" panose="020B0004020202020204" pitchFamily="34" charset="0"/>
                <a:hlinkClick r:id="rId4"/>
              </a:rPr>
              <a:t>https://www.criticalpublishing.com/asset/269061/1/sample_chapter.pdf</a:t>
            </a:r>
            <a:r>
              <a:rPr lang="en-GB" sz="1600" dirty="0">
                <a:latin typeface="Aptos" panose="020B0004020202020204" pitchFamily="34" charset="0"/>
              </a:rPr>
              <a:t> </a:t>
            </a:r>
          </a:p>
          <a:p>
            <a:pPr marL="0" indent="0" algn="ctr">
              <a:buNone/>
            </a:pPr>
            <a:endParaRPr lang="en-GB" sz="1200" i="1" dirty="0">
              <a:latin typeface="+mn-lt"/>
            </a:endParaRPr>
          </a:p>
          <a:p>
            <a:pPr marL="0" indent="0" algn="ctr">
              <a:buNone/>
            </a:pPr>
            <a:endParaRPr lang="en-GB" sz="1800" i="1" dirty="0">
              <a:latin typeface="+mn-lt"/>
            </a:endParaRPr>
          </a:p>
          <a:p>
            <a:pPr marL="0" indent="0">
              <a:buNone/>
            </a:pPr>
            <a:endParaRPr lang="en-GB" sz="1800" dirty="0">
              <a:latin typeface="+mn-lt"/>
            </a:endParaRPr>
          </a:p>
          <a:p>
            <a:pPr marL="0" indent="0">
              <a:buNone/>
            </a:pPr>
            <a:endParaRPr lang="en-GB" sz="1800" dirty="0"/>
          </a:p>
          <a:p>
            <a:pPr>
              <a:buFont typeface="Wingdings" panose="05000000000000000000" pitchFamily="2" charset="2"/>
              <a:buChar char="Ø"/>
            </a:pPr>
            <a:endParaRPr lang="en-GB" sz="1800" i="1" dirty="0"/>
          </a:p>
          <a:p>
            <a:pPr>
              <a:buFont typeface="Wingdings" panose="05000000000000000000" pitchFamily="2" charset="2"/>
              <a:buChar char="Ø"/>
            </a:pPr>
            <a:endParaRPr lang="en-GB" sz="1800" i="1" dirty="0"/>
          </a:p>
        </p:txBody>
      </p:sp>
      <p:pic>
        <p:nvPicPr>
          <p:cNvPr id="6" name="Picture 5">
            <a:extLst>
              <a:ext uri="{FF2B5EF4-FFF2-40B4-BE49-F238E27FC236}">
                <a16:creationId xmlns:a16="http://schemas.microsoft.com/office/drawing/2014/main" id="{AD956D38-10C0-F635-7210-65259C95DBF6}"/>
              </a:ext>
            </a:extLst>
          </p:cNvPr>
          <p:cNvPicPr>
            <a:picLocks noChangeAspect="1"/>
          </p:cNvPicPr>
          <p:nvPr/>
        </p:nvPicPr>
        <p:blipFill>
          <a:blip r:embed="rId5"/>
          <a:stretch>
            <a:fillRect/>
          </a:stretch>
        </p:blipFill>
        <p:spPr>
          <a:xfrm>
            <a:off x="5065987" y="3529957"/>
            <a:ext cx="2554013" cy="1346843"/>
          </a:xfrm>
          <a:prstGeom prst="rect">
            <a:avLst/>
          </a:prstGeom>
        </p:spPr>
      </p:pic>
    </p:spTree>
    <p:extLst>
      <p:ext uri="{BB962C8B-B14F-4D97-AF65-F5344CB8AC3E}">
        <p14:creationId xmlns:p14="http://schemas.microsoft.com/office/powerpoint/2010/main" val="42506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64B5-3A74-7DE0-E994-34AF68A89C11}"/>
              </a:ext>
            </a:extLst>
          </p:cNvPr>
          <p:cNvSpPr>
            <a:spLocks noGrp="1"/>
          </p:cNvSpPr>
          <p:nvPr>
            <p:ph type="title"/>
          </p:nvPr>
        </p:nvSpPr>
        <p:spPr>
          <a:xfrm>
            <a:off x="627907" y="752867"/>
            <a:ext cx="7888188" cy="857272"/>
          </a:xfrm>
        </p:spPr>
        <p:txBody>
          <a:bodyPr>
            <a:normAutofit/>
          </a:bodyPr>
          <a:lstStyle/>
          <a:p>
            <a:pPr algn="ctr"/>
            <a:r>
              <a:rPr lang="en-GB" sz="3200" b="1" dirty="0">
                <a:solidFill>
                  <a:schemeClr val="accent1"/>
                </a:solidFill>
                <a:latin typeface="Aptos Black" panose="020B0004020202020204" pitchFamily="34" charset="0"/>
              </a:rPr>
              <a:t>Definition of Adult Safeguarding</a:t>
            </a:r>
          </a:p>
        </p:txBody>
      </p:sp>
      <p:sp>
        <p:nvSpPr>
          <p:cNvPr id="3" name="Content Placeholder 2">
            <a:extLst>
              <a:ext uri="{FF2B5EF4-FFF2-40B4-BE49-F238E27FC236}">
                <a16:creationId xmlns:a16="http://schemas.microsoft.com/office/drawing/2014/main" id="{8F1D4026-40B6-EF79-4910-19049E833611}"/>
              </a:ext>
            </a:extLst>
          </p:cNvPr>
          <p:cNvSpPr>
            <a:spLocks noGrp="1"/>
          </p:cNvSpPr>
          <p:nvPr>
            <p:ph idx="1"/>
          </p:nvPr>
        </p:nvSpPr>
        <p:spPr>
          <a:xfrm>
            <a:off x="72736" y="1451113"/>
            <a:ext cx="9071264" cy="4654020"/>
          </a:xfrm>
        </p:spPr>
        <p:txBody>
          <a:bodyPr>
            <a:normAutofit/>
          </a:bodyPr>
          <a:lstStyle/>
          <a:p>
            <a:pPr marL="0" indent="0" algn="ctr">
              <a:buNone/>
            </a:pPr>
            <a:endParaRPr lang="en-GB" sz="2400" i="1" dirty="0">
              <a:solidFill>
                <a:srgbClr val="0B0C0C"/>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r>
              <a:rPr lang="en-GB" sz="2000" dirty="0">
                <a:solidFill>
                  <a:srgbClr val="0B0C0C"/>
                </a:solidFill>
                <a:latin typeface="Aptos" panose="020B0004020202020204" pitchFamily="34" charset="0"/>
                <a:ea typeface="Times New Roman" panose="02020603050405020304" pitchFamily="18" charset="0"/>
                <a:cs typeface="Times New Roman" panose="02020603050405020304" pitchFamily="18" charset="0"/>
              </a:rPr>
              <a:t>Chapter 14 Care Act (2014) Care and Support </a:t>
            </a:r>
            <a:r>
              <a:rPr lang="en-GB" sz="2000" b="1" dirty="0">
                <a:solidFill>
                  <a:srgbClr val="0B0C0C"/>
                </a:solidFill>
                <a:latin typeface="Aptos" panose="020B0004020202020204" pitchFamily="34" charset="0"/>
                <a:ea typeface="Times New Roman" panose="02020603050405020304" pitchFamily="18" charset="0"/>
                <a:cs typeface="Times New Roman" panose="02020603050405020304" pitchFamily="18" charset="0"/>
              </a:rPr>
              <a:t>Stat guide 14.7 </a:t>
            </a:r>
            <a:r>
              <a:rPr lang="en-GB" sz="2000" dirty="0">
                <a:solidFill>
                  <a:srgbClr val="0B0C0C"/>
                </a:solidFill>
                <a:latin typeface="Aptos" panose="020B0004020202020204" pitchFamily="34" charset="0"/>
                <a:ea typeface="Times New Roman" panose="02020603050405020304" pitchFamily="18" charset="0"/>
                <a:cs typeface="Times New Roman" panose="02020603050405020304" pitchFamily="18" charset="0"/>
              </a:rPr>
              <a:t>–</a:t>
            </a:r>
          </a:p>
          <a:p>
            <a:pPr marL="0" indent="0" algn="ctr">
              <a:buNone/>
            </a:pPr>
            <a:endParaRPr lang="en-GB" sz="2000" dirty="0">
              <a:solidFill>
                <a:srgbClr val="0B0C0C"/>
              </a:solidFill>
              <a:latin typeface="+mn-lt"/>
              <a:ea typeface="Times New Roman" panose="02020603050405020304" pitchFamily="18" charset="0"/>
              <a:cs typeface="Times New Roman" panose="02020603050405020304" pitchFamily="18" charset="0"/>
            </a:endParaRPr>
          </a:p>
          <a:p>
            <a:pPr marL="0" indent="0" algn="ctr">
              <a:buNone/>
            </a:pPr>
            <a:endParaRPr lang="en-GB" sz="2000" dirty="0">
              <a:solidFill>
                <a:srgbClr val="0B0C0C"/>
              </a:solidFill>
              <a:latin typeface="+mn-lt"/>
              <a:ea typeface="Times New Roman" panose="02020603050405020304" pitchFamily="18" charset="0"/>
              <a:cs typeface="Times New Roman" panose="02020603050405020304" pitchFamily="18" charset="0"/>
            </a:endParaRPr>
          </a:p>
          <a:p>
            <a:pPr marL="0" indent="0" algn="ctr">
              <a:buNone/>
            </a:pPr>
            <a:endParaRPr lang="en-GB" sz="2000" dirty="0">
              <a:solidFill>
                <a:srgbClr val="0B0C0C"/>
              </a:solidFill>
              <a:latin typeface="+mn-lt"/>
              <a:ea typeface="Times New Roman" panose="02020603050405020304" pitchFamily="18" charset="0"/>
              <a:cs typeface="Times New Roman" panose="02020603050405020304" pitchFamily="18" charset="0"/>
            </a:endParaRPr>
          </a:p>
          <a:p>
            <a:pPr marL="0" indent="0" algn="ctr">
              <a:buNone/>
            </a:pPr>
            <a:endParaRPr lang="en-GB" sz="2000" dirty="0">
              <a:solidFill>
                <a:srgbClr val="0B0C0C"/>
              </a:solidFill>
              <a:latin typeface="+mn-lt"/>
              <a:ea typeface="Times New Roman" panose="02020603050405020304" pitchFamily="18" charset="0"/>
              <a:cs typeface="Times New Roman" panose="02020603050405020304" pitchFamily="18" charset="0"/>
            </a:endParaRPr>
          </a:p>
          <a:p>
            <a:pPr marL="0" indent="0" algn="ctr">
              <a:buNone/>
            </a:pPr>
            <a:endParaRPr lang="en-GB" sz="2000" dirty="0">
              <a:solidFill>
                <a:srgbClr val="0B0C0C"/>
              </a:solidFill>
              <a:latin typeface="+mn-lt"/>
              <a:ea typeface="Times New Roman" panose="02020603050405020304" pitchFamily="18" charset="0"/>
              <a:cs typeface="Times New Roman" panose="02020603050405020304" pitchFamily="18" charset="0"/>
            </a:endParaRPr>
          </a:p>
          <a:p>
            <a:pPr marL="0" indent="0" algn="ctr">
              <a:buNone/>
            </a:pPr>
            <a:endParaRPr lang="en-GB" sz="2000" dirty="0">
              <a:solidFill>
                <a:srgbClr val="0B0C0C"/>
              </a:solidFill>
              <a:latin typeface="Arial" panose="020B0604020202020204" pitchFamily="34" charset="0"/>
              <a:ea typeface="Times New Roman" panose="02020603050405020304" pitchFamily="18" charset="0"/>
              <a:cs typeface="Times New Roman" panose="02020603050405020304" pitchFamily="18" charset="0"/>
            </a:endParaRPr>
          </a:p>
          <a:p>
            <a:pPr marL="0" indent="0" algn="ctr">
              <a:buNone/>
            </a:pPr>
            <a:endParaRPr lang="en-GB" sz="2400" dirty="0">
              <a:solidFill>
                <a:schemeClr val="accent1"/>
              </a:solidFill>
              <a:latin typeface="+mn-lt"/>
              <a:ea typeface="Times New Roman" panose="02020603050405020304" pitchFamily="18" charset="0"/>
              <a:cs typeface="Times New Roman" panose="02020603050405020304" pitchFamily="18" charset="0"/>
            </a:endParaRPr>
          </a:p>
          <a:p>
            <a:pPr marL="0" indent="0" algn="ctr">
              <a:buNone/>
            </a:pPr>
            <a:endParaRPr lang="en-GB" sz="2400" i="1" dirty="0">
              <a:solidFill>
                <a:srgbClr val="0B0C0C"/>
              </a:solidFill>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dirty="0"/>
          </a:p>
        </p:txBody>
      </p:sp>
      <p:sp>
        <p:nvSpPr>
          <p:cNvPr id="5" name="Rectangle 4">
            <a:extLst>
              <a:ext uri="{FF2B5EF4-FFF2-40B4-BE49-F238E27FC236}">
                <a16:creationId xmlns:a16="http://schemas.microsoft.com/office/drawing/2014/main" id="{901AC14A-C024-8636-9DF9-3348C043FA9D}"/>
              </a:ext>
            </a:extLst>
          </p:cNvPr>
          <p:cNvSpPr/>
          <p:nvPr/>
        </p:nvSpPr>
        <p:spPr>
          <a:xfrm>
            <a:off x="892098" y="2523943"/>
            <a:ext cx="7512485" cy="223024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ptos" panose="020B0004020202020204" pitchFamily="34" charset="0"/>
              </a:rPr>
              <a:t>Safeguarding means protecting an adult’s right to live in safety, free from abuse and neglect. It is about people and organisations working together to prevent and stop both the risks and experience of abuse or neglect, while at the same time making sure that the adult’s wellbeing is promoted including, where appropriate, having regard to their views, wishes, feelings and beliefs in deciding on any action. This must recognise that adults sometimes have complex interpersonal relationships and may be ambivalent, unclear or unrealistic about their personal circumstances.</a:t>
            </a:r>
          </a:p>
        </p:txBody>
      </p:sp>
    </p:spTree>
    <p:extLst>
      <p:ext uri="{BB962C8B-B14F-4D97-AF65-F5344CB8AC3E}">
        <p14:creationId xmlns:p14="http://schemas.microsoft.com/office/powerpoint/2010/main" val="428902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72B1-D831-F315-DD7A-F3115FB4EFF2}"/>
              </a:ext>
            </a:extLst>
          </p:cNvPr>
          <p:cNvSpPr>
            <a:spLocks noGrp="1"/>
          </p:cNvSpPr>
          <p:nvPr>
            <p:ph type="title"/>
          </p:nvPr>
        </p:nvSpPr>
        <p:spPr>
          <a:xfrm>
            <a:off x="627907" y="752867"/>
            <a:ext cx="7888188" cy="659373"/>
          </a:xfrm>
        </p:spPr>
        <p:txBody>
          <a:bodyPr>
            <a:normAutofit/>
          </a:bodyPr>
          <a:lstStyle/>
          <a:p>
            <a:pPr algn="ctr"/>
            <a:r>
              <a:rPr lang="en-GB" sz="3200" dirty="0">
                <a:solidFill>
                  <a:schemeClr val="accent1"/>
                </a:solidFill>
                <a:latin typeface="Aptos Black" panose="020B0004020202020204" pitchFamily="34" charset="0"/>
              </a:rPr>
              <a:t>The Care Act 2014 - Safeguarding</a:t>
            </a:r>
          </a:p>
        </p:txBody>
      </p:sp>
      <p:sp>
        <p:nvSpPr>
          <p:cNvPr id="3" name="Content Placeholder 2">
            <a:extLst>
              <a:ext uri="{FF2B5EF4-FFF2-40B4-BE49-F238E27FC236}">
                <a16:creationId xmlns:a16="http://schemas.microsoft.com/office/drawing/2014/main" id="{6382A8F1-347B-2BB5-CFC1-708D13AD8AA0}"/>
              </a:ext>
            </a:extLst>
          </p:cNvPr>
          <p:cNvSpPr>
            <a:spLocks noGrp="1"/>
          </p:cNvSpPr>
          <p:nvPr>
            <p:ph idx="1"/>
          </p:nvPr>
        </p:nvSpPr>
        <p:spPr>
          <a:xfrm>
            <a:off x="135924" y="1899289"/>
            <a:ext cx="9008076" cy="5239265"/>
          </a:xfrm>
        </p:spPr>
        <p:txBody>
          <a:bodyPr>
            <a:normAutofit/>
          </a:bodyPr>
          <a:lstStyle/>
          <a:p>
            <a:pPr>
              <a:buFont typeface="Courier New" panose="02070309020205020404" pitchFamily="49" charset="0"/>
              <a:buChar char="o"/>
            </a:pPr>
            <a:r>
              <a:rPr lang="en-GB" sz="2400" dirty="0">
                <a:latin typeface="Aptos" panose="020B0004020202020204" pitchFamily="34" charset="0"/>
              </a:rPr>
              <a:t>The Care Act made safeguarding a legal </a:t>
            </a:r>
            <a:r>
              <a:rPr lang="en-GB" sz="2400" b="1" i="1" u="sng" dirty="0">
                <a:latin typeface="Aptos" panose="020B0004020202020204" pitchFamily="34" charset="0"/>
              </a:rPr>
              <a:t>duty</a:t>
            </a:r>
            <a:r>
              <a:rPr lang="en-GB" sz="2400" dirty="0">
                <a:latin typeface="Aptos" panose="020B0004020202020204" pitchFamily="34" charset="0"/>
              </a:rPr>
              <a:t> rather than a </a:t>
            </a:r>
            <a:r>
              <a:rPr lang="en-GB" sz="2400" b="1" i="1" u="sng" dirty="0">
                <a:latin typeface="Aptos" panose="020B0004020202020204" pitchFamily="34" charset="0"/>
              </a:rPr>
              <a:t>power.</a:t>
            </a:r>
            <a:r>
              <a:rPr lang="en-GB" sz="2400" i="1" u="sng" dirty="0">
                <a:latin typeface="Aptos" panose="020B0004020202020204" pitchFamily="34" charset="0"/>
              </a:rPr>
              <a:t> </a:t>
            </a:r>
          </a:p>
          <a:p>
            <a:pPr>
              <a:buFont typeface="Courier New" panose="02070309020205020404" pitchFamily="49" charset="0"/>
              <a:buChar char="o"/>
            </a:pPr>
            <a:r>
              <a:rPr lang="en-GB" sz="2400" dirty="0">
                <a:latin typeface="Aptos" panose="020B0004020202020204" pitchFamily="34" charset="0"/>
              </a:rPr>
              <a:t>The statement of </a:t>
            </a:r>
            <a:r>
              <a:rPr lang="en-GB" sz="2400" b="1" dirty="0">
                <a:latin typeface="Aptos" panose="020B0004020202020204" pitchFamily="34" charset="0"/>
              </a:rPr>
              <a:t>7 key aims </a:t>
            </a:r>
            <a:r>
              <a:rPr lang="en-GB" sz="2400" dirty="0">
                <a:latin typeface="Aptos" panose="020B0004020202020204" pitchFamily="34" charset="0"/>
              </a:rPr>
              <a:t>in adult safeguarding, both intended to be proactive and reactive.</a:t>
            </a:r>
            <a:r>
              <a:rPr lang="en-GB" sz="2400" dirty="0">
                <a:latin typeface="Aptos" panose="020B0004020202020204" pitchFamily="34" charset="0"/>
                <a:hlinkClick r:id="rId3"/>
              </a:rPr>
              <a:t> Overarching Aims, Duties and Principles (trixonline.co.uk)</a:t>
            </a:r>
            <a:endParaRPr lang="en-GB" sz="2400" dirty="0">
              <a:latin typeface="Aptos" panose="020B0004020202020204" pitchFamily="34" charset="0"/>
            </a:endParaRPr>
          </a:p>
          <a:p>
            <a:pPr>
              <a:buFont typeface="Courier New" panose="02070309020205020404" pitchFamily="49" charset="0"/>
              <a:buChar char="o"/>
            </a:pPr>
            <a:r>
              <a:rPr lang="en-GB" sz="2400" dirty="0">
                <a:latin typeface="Aptos" panose="020B0004020202020204" pitchFamily="34" charset="0"/>
              </a:rPr>
              <a:t>Sections 42-47 are specific to Safeguarding, include;  </a:t>
            </a:r>
          </a:p>
          <a:p>
            <a:pPr lvl="2">
              <a:buFont typeface="Courier New" panose="02070309020205020404" pitchFamily="49" charset="0"/>
              <a:buChar char="o"/>
            </a:pPr>
            <a:r>
              <a:rPr lang="en-GB" sz="2400" b="1" dirty="0">
                <a:latin typeface="Aptos" panose="020B0004020202020204" pitchFamily="34" charset="0"/>
              </a:rPr>
              <a:t>S42 Enquiry by Local Authority </a:t>
            </a:r>
          </a:p>
          <a:p>
            <a:pPr lvl="2">
              <a:buFont typeface="Courier New" panose="02070309020205020404" pitchFamily="49" charset="0"/>
              <a:buChar char="o"/>
            </a:pPr>
            <a:r>
              <a:rPr lang="en-GB" sz="2400" dirty="0">
                <a:latin typeface="Aptos" panose="020B0004020202020204" pitchFamily="34" charset="0"/>
              </a:rPr>
              <a:t>S43 Safeguarding Adult Board </a:t>
            </a:r>
          </a:p>
          <a:p>
            <a:pPr lvl="2">
              <a:buFont typeface="Courier New" panose="02070309020205020404" pitchFamily="49" charset="0"/>
              <a:buChar char="o"/>
            </a:pPr>
            <a:r>
              <a:rPr lang="en-GB" sz="2400" dirty="0">
                <a:latin typeface="Aptos" panose="020B0004020202020204" pitchFamily="34" charset="0"/>
              </a:rPr>
              <a:t>S44 Safeguarding Adult Review</a:t>
            </a:r>
          </a:p>
          <a:p>
            <a:pPr lvl="2">
              <a:buFont typeface="Courier New" panose="02070309020205020404" pitchFamily="49" charset="0"/>
              <a:buChar char="o"/>
            </a:pPr>
            <a:r>
              <a:rPr lang="en-GB" sz="2400" dirty="0">
                <a:latin typeface="Aptos" panose="020B0004020202020204" pitchFamily="34" charset="0"/>
              </a:rPr>
              <a:t>S45 Supply of Information</a:t>
            </a:r>
          </a:p>
          <a:p>
            <a:pPr marL="914400" lvl="2" indent="0">
              <a:buNone/>
            </a:pPr>
            <a:endParaRPr lang="en-GB" dirty="0">
              <a:latin typeface="+mj-lt"/>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1800" noProof="0" dirty="0">
              <a:latin typeface="+mj-lt"/>
            </a:endParaRPr>
          </a:p>
          <a:p>
            <a:pPr lvl="2">
              <a:buFont typeface="Courier New" panose="02070309020205020404" pitchFamily="49" charset="0"/>
              <a:buChar char="o"/>
            </a:pPr>
            <a:endParaRPr lang="en-GB" sz="1800" dirty="0"/>
          </a:p>
          <a:p>
            <a:pPr lvl="2">
              <a:buFont typeface="Courier New" panose="02070309020205020404" pitchFamily="49" charset="0"/>
              <a:buChar char="o"/>
            </a:pPr>
            <a:endParaRPr lang="en-GB" sz="1800" dirty="0"/>
          </a:p>
        </p:txBody>
      </p:sp>
    </p:spTree>
    <p:extLst>
      <p:ext uri="{BB962C8B-B14F-4D97-AF65-F5344CB8AC3E}">
        <p14:creationId xmlns:p14="http://schemas.microsoft.com/office/powerpoint/2010/main" val="383394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0AE6C-2AB8-10E4-78F4-B48994E2D0FE}"/>
              </a:ext>
            </a:extLst>
          </p:cNvPr>
          <p:cNvSpPr>
            <a:spLocks noGrp="1"/>
          </p:cNvSpPr>
          <p:nvPr>
            <p:ph type="title"/>
          </p:nvPr>
        </p:nvSpPr>
        <p:spPr>
          <a:xfrm>
            <a:off x="627907" y="752867"/>
            <a:ext cx="7888188" cy="598413"/>
          </a:xfrm>
        </p:spPr>
        <p:txBody>
          <a:bodyPr>
            <a:normAutofit fontScale="90000"/>
          </a:bodyPr>
          <a:lstStyle/>
          <a:p>
            <a:pPr algn="ctr"/>
            <a:r>
              <a:rPr lang="en-GB" sz="3200" b="1" dirty="0">
                <a:solidFill>
                  <a:schemeClr val="accent1"/>
                </a:solidFill>
                <a:latin typeface="Aptos Black" panose="020B0004020202020204" pitchFamily="34" charset="0"/>
              </a:rPr>
              <a:t>S42 Legislation to safeguarding in Salford</a:t>
            </a:r>
          </a:p>
        </p:txBody>
      </p:sp>
      <p:grpSp>
        <p:nvGrpSpPr>
          <p:cNvPr id="19" name="Canvas 2">
            <a:extLst>
              <a:ext uri="{FF2B5EF4-FFF2-40B4-BE49-F238E27FC236}">
                <a16:creationId xmlns:a16="http://schemas.microsoft.com/office/drawing/2014/main" id="{1019DCD8-7ECE-A18F-4DB0-92482A83048C}"/>
              </a:ext>
            </a:extLst>
          </p:cNvPr>
          <p:cNvGrpSpPr/>
          <p:nvPr/>
        </p:nvGrpSpPr>
        <p:grpSpPr>
          <a:xfrm>
            <a:off x="265044" y="1351280"/>
            <a:ext cx="8600176" cy="4438432"/>
            <a:chOff x="581025" y="38100"/>
            <a:chExt cx="4905375" cy="3189900"/>
          </a:xfrm>
        </p:grpSpPr>
        <p:sp>
          <p:nvSpPr>
            <p:cNvPr id="21" name="Flowchart: Alternate Process 20">
              <a:extLst>
                <a:ext uri="{FF2B5EF4-FFF2-40B4-BE49-F238E27FC236}">
                  <a16:creationId xmlns:a16="http://schemas.microsoft.com/office/drawing/2014/main" id="{8D659B8A-581F-2A61-8592-63DECE2F79A0}"/>
                </a:ext>
              </a:extLst>
            </p:cNvPr>
            <p:cNvSpPr/>
            <p:nvPr/>
          </p:nvSpPr>
          <p:spPr>
            <a:xfrm>
              <a:off x="581025" y="38100"/>
              <a:ext cx="4905375" cy="62865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u="sng" dirty="0">
                  <a:solidFill>
                    <a:srgbClr val="0D0D0D"/>
                  </a:solidFill>
                  <a:ea typeface="Times New Roman" panose="02020603050405020304" pitchFamily="18" charset="0"/>
                </a:rPr>
                <a:t> </a:t>
              </a:r>
              <a:r>
                <a:rPr lang="en-GB" b="1" u="sng" dirty="0">
                  <a:solidFill>
                    <a:srgbClr val="0D0D0D"/>
                  </a:solidFill>
                  <a:latin typeface="Aptos" panose="020B0004020202020204" pitchFamily="34" charset="0"/>
                  <a:ea typeface="Times New Roman" panose="02020603050405020304" pitchFamily="18" charset="0"/>
                </a:rPr>
                <a:t>LEGISLATION </a:t>
              </a:r>
            </a:p>
            <a:p>
              <a:pPr algn="ctr"/>
              <a:r>
                <a:rPr lang="en-GB" dirty="0">
                  <a:solidFill>
                    <a:srgbClr val="0D0D0D"/>
                  </a:solidFill>
                  <a:latin typeface="Aptos" panose="020B0004020202020204" pitchFamily="34" charset="0"/>
                  <a:ea typeface="Times New Roman" panose="02020603050405020304" pitchFamily="18" charset="0"/>
                </a:rPr>
                <a:t>Care Act 2014 (Section 42)  </a:t>
              </a:r>
              <a:endParaRPr lang="en-GB" dirty="0">
                <a:effectLst/>
                <a:latin typeface="Aptos" panose="020B0004020202020204" pitchFamily="34" charset="0"/>
                <a:ea typeface="Times New Roman" panose="02020603050405020304" pitchFamily="18" charset="0"/>
              </a:endParaRPr>
            </a:p>
          </p:txBody>
        </p:sp>
        <p:sp>
          <p:nvSpPr>
            <p:cNvPr id="22" name="Flowchart: Alternate Process 21">
              <a:extLst>
                <a:ext uri="{FF2B5EF4-FFF2-40B4-BE49-F238E27FC236}">
                  <a16:creationId xmlns:a16="http://schemas.microsoft.com/office/drawing/2014/main" id="{AFC745DC-1F5F-2822-64A2-69ADC91DC42B}"/>
                </a:ext>
              </a:extLst>
            </p:cNvPr>
            <p:cNvSpPr/>
            <p:nvPr/>
          </p:nvSpPr>
          <p:spPr>
            <a:xfrm>
              <a:off x="581025" y="904875"/>
              <a:ext cx="4905375" cy="62865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b="1" u="sng" dirty="0">
                  <a:solidFill>
                    <a:schemeClr val="tx1"/>
                  </a:solidFill>
                  <a:latin typeface="Aptos" panose="020B0004020202020204" pitchFamily="34" charset="0"/>
                  <a:ea typeface="Times New Roman" panose="02020603050405020304" pitchFamily="18" charset="0"/>
                  <a:cs typeface="Arial" panose="020B0604020202020204" pitchFamily="34" charset="0"/>
                </a:rPr>
                <a:t>NATIONAL GUIDANCE</a:t>
              </a:r>
              <a:r>
                <a:rPr lang="en-GB" dirty="0">
                  <a:solidFill>
                    <a:schemeClr val="tx1"/>
                  </a:solidFill>
                  <a:latin typeface="Aptos" panose="020B0004020202020204" pitchFamily="34" charset="0"/>
                  <a:ea typeface="Times New Roman" panose="02020603050405020304" pitchFamily="18" charset="0"/>
                  <a:cs typeface="Arial" panose="020B0604020202020204" pitchFamily="34" charset="0"/>
                </a:rPr>
                <a:t> </a:t>
              </a:r>
            </a:p>
            <a:p>
              <a:pPr algn="ctr"/>
              <a:r>
                <a:rPr lang="en-GB"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The Care and </a:t>
              </a:r>
              <a:r>
                <a:rPr lang="en-GB" dirty="0">
                  <a:solidFill>
                    <a:schemeClr val="tx1"/>
                  </a:solidFill>
                  <a:latin typeface="Aptos" panose="020B0004020202020204" pitchFamily="34" charset="0"/>
                  <a:ea typeface="Times New Roman" panose="02020603050405020304" pitchFamily="18" charset="0"/>
                  <a:cs typeface="Arial" panose="020B0604020202020204" pitchFamily="34" charset="0"/>
                </a:rPr>
                <a:t>Support Stat Guide – Chapter 14 provides guidance on the safeguarding processes LA should have in place  </a:t>
              </a:r>
              <a:endParaRPr lang="en-GB" sz="20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23" name="Flowchart: Alternate Process 22">
              <a:extLst>
                <a:ext uri="{FF2B5EF4-FFF2-40B4-BE49-F238E27FC236}">
                  <a16:creationId xmlns:a16="http://schemas.microsoft.com/office/drawing/2014/main" id="{F67A8B29-DDF5-FFC8-28BD-978D7B84BD8F}"/>
                </a:ext>
              </a:extLst>
            </p:cNvPr>
            <p:cNvSpPr/>
            <p:nvPr/>
          </p:nvSpPr>
          <p:spPr>
            <a:xfrm>
              <a:off x="581025" y="1723050"/>
              <a:ext cx="4905375" cy="62865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b="1" u="sng" dirty="0">
                  <a:solidFill>
                    <a:schemeClr val="tx1"/>
                  </a:solidFill>
                  <a:latin typeface="Aptos" panose="020B0004020202020204" pitchFamily="34" charset="0"/>
                  <a:ea typeface="Times New Roman" panose="02020603050405020304" pitchFamily="18" charset="0"/>
                  <a:cs typeface="Arial" panose="020B0604020202020204" pitchFamily="34" charset="0"/>
                </a:rPr>
                <a:t>SSAB LOCAL POLICIES AND PROCEDURES </a:t>
              </a:r>
            </a:p>
            <a:p>
              <a:pPr algn="ctr"/>
              <a:r>
                <a:rPr lang="en-GB" dirty="0">
                  <a:solidFill>
                    <a:schemeClr val="tx1"/>
                  </a:solidFill>
                  <a:latin typeface="Aptos" panose="020B0004020202020204" pitchFamily="34" charset="0"/>
                  <a:ea typeface="Times New Roman" panose="02020603050405020304" pitchFamily="18" charset="0"/>
                  <a:cs typeface="Arial" panose="020B0604020202020204" pitchFamily="34" charset="0"/>
                </a:rPr>
                <a:t>Salford Adult Safeguarding Board (SSAB) </a:t>
              </a:r>
            </a:p>
            <a:p>
              <a:pPr algn="ctr"/>
              <a:r>
                <a:rPr lang="en-GB" dirty="0">
                  <a:solidFill>
                    <a:schemeClr val="tx1"/>
                  </a:solidFill>
                  <a:latin typeface="Aptos" panose="020B0004020202020204" pitchFamily="34" charset="0"/>
                  <a:ea typeface="Times New Roman" panose="02020603050405020304" pitchFamily="18" charset="0"/>
                  <a:cs typeface="Arial" panose="020B0604020202020204" pitchFamily="34" charset="0"/>
                </a:rPr>
                <a:t>Localised multiagency safeguarding policy and procedures </a:t>
              </a:r>
              <a:endParaRPr lang="en-GB"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p:txBody>
        </p:sp>
        <p:sp>
          <p:nvSpPr>
            <p:cNvPr id="24" name="Flowchart: Alternate Process 23">
              <a:extLst>
                <a:ext uri="{FF2B5EF4-FFF2-40B4-BE49-F238E27FC236}">
                  <a16:creationId xmlns:a16="http://schemas.microsoft.com/office/drawing/2014/main" id="{829D69B8-22A4-63FF-4721-CE9305C6DD1F}"/>
                </a:ext>
              </a:extLst>
            </p:cNvPr>
            <p:cNvSpPr/>
            <p:nvPr/>
          </p:nvSpPr>
          <p:spPr>
            <a:xfrm>
              <a:off x="581025" y="2599350"/>
              <a:ext cx="4905375" cy="628650"/>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b="1" u="sng"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INTERNAL PROCESSES AND PROTOCOLS</a:t>
              </a:r>
            </a:p>
            <a:p>
              <a:pPr algn="ctr"/>
              <a:r>
                <a:rPr lang="en-GB"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Salford internal procedures, paperwork, pathways both for Salford NCA and GMMH. Safeguarding Team Triage all referrals. </a:t>
              </a:r>
              <a:r>
                <a:rPr lang="en-GB" dirty="0">
                  <a:solidFill>
                    <a:schemeClr val="tx1"/>
                  </a:solidFill>
                  <a:latin typeface="Aptos" panose="020B0004020202020204" pitchFamily="34" charset="0"/>
                  <a:ea typeface="Times New Roman" panose="02020603050405020304" pitchFamily="18" charset="0"/>
                  <a:cs typeface="Arial" panose="020B0604020202020204" pitchFamily="34" charset="0"/>
                </a:rPr>
                <a:t>Salford ASC Information Hub</a:t>
              </a:r>
              <a:endParaRPr lang="en-GB"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491E1690-F347-407C-35B5-D4372C55D126}"/>
                </a:ext>
              </a:extLst>
            </p:cNvPr>
            <p:cNvCxnSpPr>
              <a:cxnSpLocks/>
              <a:stCxn id="21" idx="2"/>
              <a:endCxn id="22" idx="0"/>
            </p:cNvCxnSpPr>
            <p:nvPr/>
          </p:nvCxnSpPr>
          <p:spPr>
            <a:xfrm>
              <a:off x="3033713" y="666751"/>
              <a:ext cx="0" cy="238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D3E0E3-8871-0791-B758-78570C856065}"/>
                </a:ext>
              </a:extLst>
            </p:cNvPr>
            <p:cNvCxnSpPr/>
            <p:nvPr/>
          </p:nvCxnSpPr>
          <p:spPr>
            <a:xfrm flipH="1">
              <a:off x="3048000" y="1524000"/>
              <a:ext cx="1" cy="180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D3895C8-941C-BBC0-57F7-C9340A6A0F67}"/>
                </a:ext>
              </a:extLst>
            </p:cNvPr>
            <p:cNvCxnSpPr>
              <a:cxnSpLocks/>
              <a:stCxn id="23" idx="2"/>
              <a:endCxn id="24" idx="0"/>
            </p:cNvCxnSpPr>
            <p:nvPr/>
          </p:nvCxnSpPr>
          <p:spPr>
            <a:xfrm>
              <a:off x="3033713" y="2351464"/>
              <a:ext cx="0" cy="247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636734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B1AB4C41174840980B6C460F07E502" ma:contentTypeVersion="18" ma:contentTypeDescription="Create a new document." ma:contentTypeScope="" ma:versionID="f17ca1b8a609c4104cba35e5b75415d4">
  <xsd:schema xmlns:xsd="http://www.w3.org/2001/XMLSchema" xmlns:xs="http://www.w3.org/2001/XMLSchema" xmlns:p="http://schemas.microsoft.com/office/2006/metadata/properties" xmlns:ns2="68b39839-b2da-476c-b95c-d38b97cf65d1" xmlns:ns3="93d7bcdd-730d-492f-8ba0-44fe4acc0fd9" targetNamespace="http://schemas.microsoft.com/office/2006/metadata/properties" ma:root="true" ma:fieldsID="62e540901cbb85082b1240325a93e44d" ns2:_="" ns3:_="">
    <xsd:import namespace="68b39839-b2da-476c-b95c-d38b97cf65d1"/>
    <xsd:import namespace="93d7bcdd-730d-492f-8ba0-44fe4acc0f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_x0031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b39839-b2da-476c-b95c-d38b97cf6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290ff7-9158-40dc-94cf-fe9c84514b8f" ma:termSetId="09814cd3-568e-fe90-9814-8d621ff8fb84" ma:anchorId="fba54fb3-c3e1-fe81-a776-ca4b69148c4d" ma:open="true" ma:isKeyword="false">
      <xsd:complexType>
        <xsd:sequence>
          <xsd:element ref="pc:Terms" minOccurs="0" maxOccurs="1"/>
        </xsd:sequence>
      </xsd:complexType>
    </xsd:element>
    <xsd:element name="_x0031_" ma:index="24" nillable="true" ma:displayName="1" ma:format="Dropdown" ma:internalName="_x0031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93d7bcdd-730d-492f-8ba0-44fe4acc0f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49829c0-cfac-4f6d-a017-0ff6ad18a537}" ma:internalName="TaxCatchAll" ma:showField="CatchAllData" ma:web="93d7bcdd-730d-492f-8ba0-44fe4acc0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8b39839-b2da-476c-b95c-d38b97cf65d1">
      <Terms xmlns="http://schemas.microsoft.com/office/infopath/2007/PartnerControls"/>
    </lcf76f155ced4ddcb4097134ff3c332f>
    <TaxCatchAll xmlns="93d7bcdd-730d-492f-8ba0-44fe4acc0fd9" xsi:nil="true"/>
    <_x0031_ xmlns="68b39839-b2da-476c-b95c-d38b97cf65d1" xsi:nil="true"/>
  </documentManagement>
</p:properties>
</file>

<file path=customXml/itemProps1.xml><?xml version="1.0" encoding="utf-8"?>
<ds:datastoreItem xmlns:ds="http://schemas.openxmlformats.org/officeDocument/2006/customXml" ds:itemID="{0589E2A4-A345-4DBF-A764-10D0FBB3AB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b39839-b2da-476c-b95c-d38b97cf65d1"/>
    <ds:schemaRef ds:uri="93d7bcdd-730d-492f-8ba0-44fe4acc0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4A444A-5798-4E7D-B83A-57F5AEC5E555}">
  <ds:schemaRefs>
    <ds:schemaRef ds:uri="http://schemas.microsoft.com/sharepoint/v3/contenttype/forms"/>
  </ds:schemaRefs>
</ds:datastoreItem>
</file>

<file path=customXml/itemProps3.xml><?xml version="1.0" encoding="utf-8"?>
<ds:datastoreItem xmlns:ds="http://schemas.openxmlformats.org/officeDocument/2006/customXml" ds:itemID="{6A207399-A8CC-42FB-A00D-E03B0A7A7D15}">
  <ds:schemaRef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93d7bcdd-730d-492f-8ba0-44fe4acc0fd9"/>
    <ds:schemaRef ds:uri="68b39839-b2da-476c-b95c-d38b97cf65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18902</TotalTime>
  <Words>12571</Words>
  <Application>Microsoft Office PowerPoint</Application>
  <PresentationFormat>On-screen Show (4:3)</PresentationFormat>
  <Paragraphs>963</Paragraphs>
  <Slides>49</Slides>
  <Notes>49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49</vt:i4>
      </vt:variant>
    </vt:vector>
  </HeadingPairs>
  <TitlesOfParts>
    <vt:vector size="68" baseType="lpstr">
      <vt:lpstr>Aptos</vt:lpstr>
      <vt:lpstr>Aptos Black</vt:lpstr>
      <vt:lpstr>Aptos Black </vt:lpstr>
      <vt:lpstr>Arial</vt:lpstr>
      <vt:lpstr>Arial</vt:lpstr>
      <vt:lpstr>Arial W01 Light</vt:lpstr>
      <vt:lpstr>Calibri</vt:lpstr>
      <vt:lpstr>Courier New</vt:lpstr>
      <vt:lpstr>GDS Transport</vt:lpstr>
      <vt:lpstr>Google Sans</vt:lpstr>
      <vt:lpstr>inherit</vt:lpstr>
      <vt:lpstr>Inter</vt:lpstr>
      <vt:lpstr>Lato</vt:lpstr>
      <vt:lpstr>Open Sans</vt:lpstr>
      <vt:lpstr>Roboto</vt:lpstr>
      <vt:lpstr>Times New Roman</vt:lpstr>
      <vt:lpstr>Wingdings</vt:lpstr>
      <vt:lpstr>Work Sans</vt:lpstr>
      <vt:lpstr>Custom Design</vt:lpstr>
      <vt:lpstr>Salford Adult  Social Work Student  Safeguarding Session  Thursday 2nd April 2026</vt:lpstr>
      <vt:lpstr>Housekeeping </vt:lpstr>
      <vt:lpstr>Session Aims &amp; Agendas</vt:lpstr>
      <vt:lpstr>Initial Thoughts</vt:lpstr>
      <vt:lpstr>Part 1 </vt:lpstr>
      <vt:lpstr>Background – Safeguarding Adults (Pre- Care Act, 2014) </vt:lpstr>
      <vt:lpstr>Definition of Adult Safeguarding</vt:lpstr>
      <vt:lpstr>The Care Act 2014 - Safeguarding</vt:lpstr>
      <vt:lpstr>S42 Legislation to safeguarding in Salford</vt:lpstr>
      <vt:lpstr> Care Act 2014 – Section 42 safeguarding duty </vt:lpstr>
      <vt:lpstr>10 Categories of Abuse or Neglect</vt:lpstr>
      <vt:lpstr>Care Act 2014 - other relevant sections</vt:lpstr>
      <vt:lpstr>Other legislation….</vt:lpstr>
      <vt:lpstr>Mental Capacity Act 2005 &amp; Safeguarding </vt:lpstr>
      <vt:lpstr>Mental Capacity Act 2005 &amp; Safeguarding </vt:lpstr>
      <vt:lpstr>Mental Capacity Act 2005 &amp; Safeguarding </vt:lpstr>
      <vt:lpstr>Other key legislation could include</vt:lpstr>
      <vt:lpstr>Criminal Offences</vt:lpstr>
      <vt:lpstr>Safeguarding and Information-sharing</vt:lpstr>
      <vt:lpstr>PART 2</vt:lpstr>
      <vt:lpstr>6 Principles of Safeguarding</vt:lpstr>
      <vt:lpstr>Well-being Principle  </vt:lpstr>
      <vt:lpstr>Making Safeguarding Personal (MSP)</vt:lpstr>
      <vt:lpstr>Voice of the Adult – Salford </vt:lpstr>
      <vt:lpstr>Independent Advocacy</vt:lpstr>
      <vt:lpstr>Strengths-Based Approaches </vt:lpstr>
      <vt:lpstr>Equality, Diversity and Inclusion</vt:lpstr>
      <vt:lpstr>Professional Curiosity </vt:lpstr>
      <vt:lpstr>Risk Assessment Principles </vt:lpstr>
      <vt:lpstr>PART 3</vt:lpstr>
      <vt:lpstr>PART 4</vt:lpstr>
      <vt:lpstr>Safeguarding Process Map</vt:lpstr>
      <vt:lpstr>Referral &amp; Initial safeguarding planning</vt:lpstr>
      <vt:lpstr>Different forms of enquiries</vt:lpstr>
      <vt:lpstr>Safeguarding Enquiries</vt:lpstr>
      <vt:lpstr>Safeguarding Discussions &amp; Skilled Conversation </vt:lpstr>
      <vt:lpstr>PowerPoint Presentation</vt:lpstr>
      <vt:lpstr>Establishing information &amp; evaluate findings </vt:lpstr>
      <vt:lpstr>Safeguarding Scenario  Activity 6</vt:lpstr>
      <vt:lpstr>Safeguarding &amp; protective measures </vt:lpstr>
      <vt:lpstr>Safeguarding Plans</vt:lpstr>
      <vt:lpstr>Multi-agency procedures</vt:lpstr>
      <vt:lpstr>Multi-agency procedures</vt:lpstr>
      <vt:lpstr>Safeguarding meetings</vt:lpstr>
      <vt:lpstr>Professionals and agencies who could be involved in Safeguarding enquires and meetings</vt:lpstr>
      <vt:lpstr>Safeguarding  Scenario Activity 7</vt:lpstr>
      <vt:lpstr>Safeguarding outcomes </vt:lpstr>
      <vt:lpstr>Safeguarding summary &amp; conclusions </vt:lpstr>
      <vt:lpstr>Reading &amp;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Shoyley Chowdhury</cp:lastModifiedBy>
  <cp:revision>133</cp:revision>
  <cp:lastPrinted>2026-04-01T16:51:13Z</cp:lastPrinted>
  <dcterms:created xsi:type="dcterms:W3CDTF">2018-01-30T11:20:32Z</dcterms:created>
  <dcterms:modified xsi:type="dcterms:W3CDTF">2026-04-01T17:11:46Z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0x010100E1B1AB4C41174840980B6C460F07E502</vt:lpwstr>
  </property>
</Properties>
</file>