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57" r:id="rId4"/>
    <p:sldId id="270" r:id="rId5"/>
    <p:sldId id="266" r:id="rId6"/>
    <p:sldId id="268" r:id="rId7"/>
    <p:sldId id="260" r:id="rId8"/>
    <p:sldId id="261" r:id="rId9"/>
    <p:sldId id="262" r:id="rId10"/>
    <p:sldId id="264" r:id="rId11"/>
    <p:sldId id="267" r:id="rId12"/>
    <p:sldId id="263" r:id="rId13"/>
    <p:sldId id="265"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7507" autoAdjust="0"/>
  </p:normalViewPr>
  <p:slideViewPr>
    <p:cSldViewPr snapToGrid="0">
      <p:cViewPr varScale="1">
        <p:scale>
          <a:sx n="44" d="100"/>
          <a:sy n="44" d="100"/>
        </p:scale>
        <p:origin x="1483" y="2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svg"/><Relationship Id="rId7"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hyperlink" Target="mailto:ASCWorkforcedevelopment@nca.nhs.uk" TargetMode="External"/><Relationship Id="rId6" Type="http://schemas.openxmlformats.org/officeDocument/2006/relationships/image" Target="../media/image1.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16.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4.svg"/><Relationship Id="rId5" Type="http://schemas.openxmlformats.org/officeDocument/2006/relationships/image" Target="../media/image1.png"/><Relationship Id="rId4" Type="http://schemas.openxmlformats.org/officeDocument/2006/relationships/image" Target="../media/image13.svg"/><Relationship Id="rId9" Type="http://schemas.openxmlformats.org/officeDocument/2006/relationships/hyperlink" Target="mailto:ASCWorkforcedevelopment@nca.nhs.uk"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2F66E6-CBE0-4601-95CB-E49DF2877B5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9D910C67-DD29-4AE1-BE3D-3BCA176D0C32}">
      <dgm:prSet phldrT="[Text]"/>
      <dgm:spPr/>
      <dgm:t>
        <a:bodyPr/>
        <a:lstStyle/>
        <a:p>
          <a:r>
            <a:rPr lang="en-GB">
              <a:latin typeface="Aptos" panose="020B0004020202020204" pitchFamily="34" charset="0"/>
            </a:rPr>
            <a:t>Permission</a:t>
          </a:r>
        </a:p>
      </dgm:t>
    </dgm:pt>
    <dgm:pt modelId="{F5445842-75F3-4FA1-88F1-C7304BD0F35A}" type="parTrans" cxnId="{AB800A8E-20E6-4B53-97B3-7B924E11F26C}">
      <dgm:prSet/>
      <dgm:spPr/>
      <dgm:t>
        <a:bodyPr/>
        <a:lstStyle/>
        <a:p>
          <a:endParaRPr lang="en-GB"/>
        </a:p>
      </dgm:t>
    </dgm:pt>
    <dgm:pt modelId="{64FCBAE2-28E6-410E-934B-96D458D4D310}" type="sibTrans" cxnId="{AB800A8E-20E6-4B53-97B3-7B924E11F26C}">
      <dgm:prSet/>
      <dgm:spPr/>
      <dgm:t>
        <a:bodyPr/>
        <a:lstStyle/>
        <a:p>
          <a:endParaRPr lang="en-GB"/>
        </a:p>
      </dgm:t>
    </dgm:pt>
    <dgm:pt modelId="{31A5CC24-B365-421B-8591-2DFF6790A8B3}">
      <dgm:prSet phldrT="[Text]" custT="1"/>
      <dgm:spPr/>
      <dgm:t>
        <a:bodyPr/>
        <a:lstStyle/>
        <a:p>
          <a:r>
            <a:rPr lang="en-GB" sz="1600" b="1">
              <a:latin typeface="Aptos" panose="020B0004020202020204" pitchFamily="34" charset="0"/>
            </a:rPr>
            <a:t>Discuss with line manager/learning and development team about progression training for Practice Education and availability for having a student.</a:t>
          </a:r>
          <a:endParaRPr lang="en-GB" sz="1600" dirty="0">
            <a:latin typeface="Aptos" panose="020B0004020202020204" pitchFamily="34" charset="0"/>
          </a:endParaRPr>
        </a:p>
      </dgm:t>
    </dgm:pt>
    <dgm:pt modelId="{5645B0DD-CB6D-4353-BF45-D9307BD584C4}" type="parTrans" cxnId="{3F704A68-3FE3-40ED-8489-5389F4E0FD33}">
      <dgm:prSet/>
      <dgm:spPr/>
      <dgm:t>
        <a:bodyPr/>
        <a:lstStyle/>
        <a:p>
          <a:endParaRPr lang="en-GB"/>
        </a:p>
      </dgm:t>
    </dgm:pt>
    <dgm:pt modelId="{89F4B82B-1FA2-4A2C-8C37-B1F53BB0B2FF}" type="sibTrans" cxnId="{3F704A68-3FE3-40ED-8489-5389F4E0FD33}">
      <dgm:prSet/>
      <dgm:spPr/>
      <dgm:t>
        <a:bodyPr/>
        <a:lstStyle/>
        <a:p>
          <a:endParaRPr lang="en-GB"/>
        </a:p>
      </dgm:t>
    </dgm:pt>
    <dgm:pt modelId="{FF498B79-A134-433F-BAF8-5B46EBAF891D}">
      <dgm:prSet phldrT="[Text]"/>
      <dgm:spPr/>
      <dgm:t>
        <a:bodyPr/>
        <a:lstStyle/>
        <a:p>
          <a:r>
            <a:rPr lang="en-GB">
              <a:latin typeface="Aptos" panose="020B0004020202020204" pitchFamily="34" charset="0"/>
            </a:rPr>
            <a:t>Enrolment</a:t>
          </a:r>
        </a:p>
      </dgm:t>
    </dgm:pt>
    <dgm:pt modelId="{A6974008-574E-4624-8415-27EBEA2734BE}" type="parTrans" cxnId="{69C96D25-01FC-4BAA-BA8D-612A51846932}">
      <dgm:prSet/>
      <dgm:spPr/>
      <dgm:t>
        <a:bodyPr/>
        <a:lstStyle/>
        <a:p>
          <a:endParaRPr lang="en-GB"/>
        </a:p>
      </dgm:t>
    </dgm:pt>
    <dgm:pt modelId="{7895436A-30F1-41CB-866A-3BEDB1FC1B41}" type="sibTrans" cxnId="{69C96D25-01FC-4BAA-BA8D-612A51846932}">
      <dgm:prSet/>
      <dgm:spPr/>
      <dgm:t>
        <a:bodyPr/>
        <a:lstStyle/>
        <a:p>
          <a:endParaRPr lang="en-GB"/>
        </a:p>
      </dgm:t>
    </dgm:pt>
    <dgm:pt modelId="{B7997C77-6038-443F-81FF-B583BC7A9BEC}">
      <dgm:prSet phldrT="[Text]" custT="1"/>
      <dgm:spPr/>
      <dgm:t>
        <a:bodyPr/>
        <a:lstStyle/>
        <a:p>
          <a:r>
            <a:rPr lang="en-GB" sz="1600" b="1">
              <a:latin typeface="Aptos" panose="020B0004020202020204" pitchFamily="34" charset="0"/>
            </a:rPr>
            <a:t>Enrolment on Me Learning Practice Educator Programme by Learning and development team.</a:t>
          </a:r>
          <a:endParaRPr lang="en-GB" sz="1600" dirty="0">
            <a:latin typeface="Aptos" panose="020B0004020202020204" pitchFamily="34" charset="0"/>
          </a:endParaRPr>
        </a:p>
      </dgm:t>
    </dgm:pt>
    <dgm:pt modelId="{DE9BC003-1B4F-4011-9777-9804EDDEF644}" type="parTrans" cxnId="{C0D7D3A4-CABD-49C6-87FE-5978507B9A43}">
      <dgm:prSet/>
      <dgm:spPr/>
      <dgm:t>
        <a:bodyPr/>
        <a:lstStyle/>
        <a:p>
          <a:endParaRPr lang="en-GB"/>
        </a:p>
      </dgm:t>
    </dgm:pt>
    <dgm:pt modelId="{0518EC2F-4F02-4E69-A69D-30B1F0350DA8}" type="sibTrans" cxnId="{C0D7D3A4-CABD-49C6-87FE-5978507B9A43}">
      <dgm:prSet/>
      <dgm:spPr/>
      <dgm:t>
        <a:bodyPr/>
        <a:lstStyle/>
        <a:p>
          <a:endParaRPr lang="en-GB"/>
        </a:p>
      </dgm:t>
    </dgm:pt>
    <dgm:pt modelId="{4FAF28B3-CB0A-4A8D-BF59-E159C0AAFEB2}">
      <dgm:prSet phldrT="[Text]"/>
      <dgm:spPr/>
      <dgm:t>
        <a:bodyPr/>
        <a:lstStyle/>
        <a:p>
          <a:r>
            <a:rPr lang="en-GB">
              <a:latin typeface="Aptos" panose="020B0004020202020204" pitchFamily="34" charset="0"/>
            </a:rPr>
            <a:t>Training</a:t>
          </a:r>
        </a:p>
      </dgm:t>
    </dgm:pt>
    <dgm:pt modelId="{EFBBA343-57E8-46F6-A81C-B8A585332433}" type="parTrans" cxnId="{A25FE8A5-05AC-43E3-A3CE-C341AEB3C3BA}">
      <dgm:prSet/>
      <dgm:spPr/>
      <dgm:t>
        <a:bodyPr/>
        <a:lstStyle/>
        <a:p>
          <a:endParaRPr lang="en-GB"/>
        </a:p>
      </dgm:t>
    </dgm:pt>
    <dgm:pt modelId="{04B84E98-C44B-4CA6-A61F-462C88AADAFA}" type="sibTrans" cxnId="{A25FE8A5-05AC-43E3-A3CE-C341AEB3C3BA}">
      <dgm:prSet/>
      <dgm:spPr/>
      <dgm:t>
        <a:bodyPr/>
        <a:lstStyle/>
        <a:p>
          <a:endParaRPr lang="en-GB"/>
        </a:p>
      </dgm:t>
    </dgm:pt>
    <dgm:pt modelId="{DF6527D7-49C7-4816-945D-C2D02D9CACDC}">
      <dgm:prSet/>
      <dgm:spPr/>
      <dgm:t>
        <a:bodyPr/>
        <a:lstStyle/>
        <a:p>
          <a:r>
            <a:rPr lang="en-GB">
              <a:latin typeface="Aptos" panose="020B0004020202020204" pitchFamily="34" charset="0"/>
            </a:rPr>
            <a:t>Next Steps - Student</a:t>
          </a:r>
        </a:p>
      </dgm:t>
    </dgm:pt>
    <dgm:pt modelId="{84DFD2EB-50A7-4223-B181-32EC2DB4CF4B}" type="parTrans" cxnId="{1DEA529A-83B3-4226-BFF9-D8EA13E3D768}">
      <dgm:prSet/>
      <dgm:spPr/>
      <dgm:t>
        <a:bodyPr/>
        <a:lstStyle/>
        <a:p>
          <a:endParaRPr lang="en-GB"/>
        </a:p>
      </dgm:t>
    </dgm:pt>
    <dgm:pt modelId="{2DB3EBE8-543D-4805-83B0-1A1FC8C3949F}" type="sibTrans" cxnId="{1DEA529A-83B3-4226-BFF9-D8EA13E3D768}">
      <dgm:prSet/>
      <dgm:spPr/>
      <dgm:t>
        <a:bodyPr/>
        <a:lstStyle/>
        <a:p>
          <a:endParaRPr lang="en-GB"/>
        </a:p>
      </dgm:t>
    </dgm:pt>
    <dgm:pt modelId="{95289AF7-B59D-440E-9669-F63188BB35D9}">
      <dgm:prSet/>
      <dgm:spPr/>
      <dgm:t>
        <a:bodyPr/>
        <a:lstStyle/>
        <a:p>
          <a:r>
            <a:rPr lang="en-GB">
              <a:latin typeface="Aptos" panose="020B0004020202020204" pitchFamily="34" charset="0"/>
            </a:rPr>
            <a:t>Completion</a:t>
          </a:r>
        </a:p>
      </dgm:t>
    </dgm:pt>
    <dgm:pt modelId="{8F4F414A-61D0-4C8B-8A38-C94B3B41E1FE}" type="parTrans" cxnId="{DFF90DB6-195D-4FC0-A5F5-9B8453E7C595}">
      <dgm:prSet/>
      <dgm:spPr/>
      <dgm:t>
        <a:bodyPr/>
        <a:lstStyle/>
        <a:p>
          <a:endParaRPr lang="en-GB"/>
        </a:p>
      </dgm:t>
    </dgm:pt>
    <dgm:pt modelId="{9B9A7B65-A5C9-4906-9BDD-D7FEDC7E5FA0}" type="sibTrans" cxnId="{DFF90DB6-195D-4FC0-A5F5-9B8453E7C595}">
      <dgm:prSet/>
      <dgm:spPr/>
      <dgm:t>
        <a:bodyPr/>
        <a:lstStyle/>
        <a:p>
          <a:endParaRPr lang="en-GB"/>
        </a:p>
      </dgm:t>
    </dgm:pt>
    <dgm:pt modelId="{3ACCAD7C-E2FE-40E7-A2B5-6CCCB94E9C54}">
      <dgm:prSet custT="1"/>
      <dgm:spPr/>
      <dgm:t>
        <a:bodyPr/>
        <a:lstStyle/>
        <a:p>
          <a:r>
            <a:rPr lang="en-GB" sz="1600" b="1">
              <a:latin typeface="Aptos" panose="020B0004020202020204" pitchFamily="34" charset="0"/>
            </a:rPr>
            <a:t>Providing you meet the eligibility and have approved consent, you will be enrolled on the programme by your Learning and Development Team</a:t>
          </a:r>
          <a:r>
            <a:rPr lang="en-GB" sz="1200" b="1">
              <a:latin typeface="Aptos" panose="020B0004020202020204" pitchFamily="34" charset="0"/>
            </a:rPr>
            <a:t>. </a:t>
          </a:r>
          <a:endParaRPr lang="en-GB" sz="1200" b="1" dirty="0">
            <a:latin typeface="Aptos" panose="020B0004020202020204" pitchFamily="34" charset="0"/>
          </a:endParaRPr>
        </a:p>
      </dgm:t>
    </dgm:pt>
    <dgm:pt modelId="{32BA8628-990B-4372-B76A-0A25351B7C1A}" type="parTrans" cxnId="{EC8CDA6E-CEE3-4A47-B5EE-FB26EAAA0198}">
      <dgm:prSet/>
      <dgm:spPr/>
      <dgm:t>
        <a:bodyPr/>
        <a:lstStyle/>
        <a:p>
          <a:endParaRPr lang="en-GB"/>
        </a:p>
      </dgm:t>
    </dgm:pt>
    <dgm:pt modelId="{B1FE5BCF-C9B2-4C29-AD6C-20700A0328DD}" type="sibTrans" cxnId="{EC8CDA6E-CEE3-4A47-B5EE-FB26EAAA0198}">
      <dgm:prSet/>
      <dgm:spPr/>
      <dgm:t>
        <a:bodyPr/>
        <a:lstStyle/>
        <a:p>
          <a:endParaRPr lang="en-GB"/>
        </a:p>
      </dgm:t>
    </dgm:pt>
    <dgm:pt modelId="{3554E3DB-AD48-4425-8D5E-89347E434F8F}">
      <dgm:prSet phldrT="[Text]" custT="1"/>
      <dgm:spPr/>
      <dgm:t>
        <a:bodyPr/>
        <a:lstStyle/>
        <a:p>
          <a:r>
            <a:rPr lang="en-GB" sz="1600" b="1" dirty="0">
              <a:latin typeface="Aptos" panose="020B0004020202020204" pitchFamily="34" charset="0"/>
            </a:rPr>
            <a:t>You will receive a welcome email from Me Learning taking you to the programme, where you can download the workbook. </a:t>
          </a:r>
          <a:r>
            <a:rPr lang="en-GB" sz="1600" b="0" i="1" dirty="0">
              <a:latin typeface="Aptos" panose="020B0004020202020204" pitchFamily="34" charset="0"/>
            </a:rPr>
            <a:t> </a:t>
          </a:r>
        </a:p>
      </dgm:t>
    </dgm:pt>
    <dgm:pt modelId="{8903D3D9-852F-4615-9B43-14D80A34048D}" type="parTrans" cxnId="{FE3D244A-2C2D-4910-BA7A-B72A0F8CF260}">
      <dgm:prSet/>
      <dgm:spPr/>
      <dgm:t>
        <a:bodyPr/>
        <a:lstStyle/>
        <a:p>
          <a:endParaRPr lang="en-GB"/>
        </a:p>
      </dgm:t>
    </dgm:pt>
    <dgm:pt modelId="{6DFAC7F9-E3A4-45D0-BFC4-39A03C2D87B6}" type="sibTrans" cxnId="{FE3D244A-2C2D-4910-BA7A-B72A0F8CF260}">
      <dgm:prSet/>
      <dgm:spPr/>
      <dgm:t>
        <a:bodyPr/>
        <a:lstStyle/>
        <a:p>
          <a:endParaRPr lang="en-GB"/>
        </a:p>
      </dgm:t>
    </dgm:pt>
    <dgm:pt modelId="{B80802AA-62E9-4171-B153-3DA91449070B}">
      <dgm:prSet custT="1"/>
      <dgm:spPr/>
      <dgm:t>
        <a:bodyPr/>
        <a:lstStyle/>
        <a:p>
          <a:r>
            <a:rPr lang="en-GB" sz="1800" b="1">
              <a:latin typeface="Aptos" panose="020B0004020202020204" pitchFamily="34" charset="0"/>
            </a:rPr>
            <a:t>Complete all 9 digital modules and workbook activities.</a:t>
          </a:r>
          <a:endParaRPr lang="en-GB" sz="1800" b="1" dirty="0">
            <a:latin typeface="Aptos" panose="020B0004020202020204" pitchFamily="34" charset="0"/>
          </a:endParaRPr>
        </a:p>
      </dgm:t>
    </dgm:pt>
    <dgm:pt modelId="{04043E53-5793-4E71-AA12-D3118F9924E9}" type="parTrans" cxnId="{1495A9C3-F6E4-4DBA-9F6D-4E7FAD5A4D37}">
      <dgm:prSet/>
      <dgm:spPr/>
      <dgm:t>
        <a:bodyPr/>
        <a:lstStyle/>
        <a:p>
          <a:endParaRPr lang="en-GB"/>
        </a:p>
      </dgm:t>
    </dgm:pt>
    <dgm:pt modelId="{69F24F18-5491-4088-A7EF-15D4B3757BDB}" type="sibTrans" cxnId="{1495A9C3-F6E4-4DBA-9F6D-4E7FAD5A4D37}">
      <dgm:prSet/>
      <dgm:spPr/>
      <dgm:t>
        <a:bodyPr/>
        <a:lstStyle/>
        <a:p>
          <a:endParaRPr lang="en-GB"/>
        </a:p>
      </dgm:t>
    </dgm:pt>
    <dgm:pt modelId="{EA3D6D1C-0EC0-42A3-806E-394D47F597C8}">
      <dgm:prSet custT="1"/>
      <dgm:spPr/>
      <dgm:t>
        <a:bodyPr/>
        <a:lstStyle/>
        <a:p>
          <a:r>
            <a:rPr lang="en-GB" sz="1800" b="1">
              <a:latin typeface="Aptos" panose="020B0004020202020204" pitchFamily="34" charset="0"/>
            </a:rPr>
            <a:t>Following completion you will then be directed to book on a face to face workshop</a:t>
          </a:r>
          <a:r>
            <a:rPr lang="en-GB" sz="1000" b="1">
              <a:latin typeface="Aptos" panose="020B0004020202020204" pitchFamily="34" charset="0"/>
            </a:rPr>
            <a:t>.</a:t>
          </a:r>
          <a:endParaRPr lang="en-GB" sz="1000" b="1" dirty="0">
            <a:latin typeface="Aptos" panose="020B0004020202020204" pitchFamily="34" charset="0"/>
          </a:endParaRPr>
        </a:p>
      </dgm:t>
    </dgm:pt>
    <dgm:pt modelId="{1DDA4889-D6EC-47C3-8091-E93178631395}" type="parTrans" cxnId="{4A3590FB-8B8A-4852-95E2-A1239A765D98}">
      <dgm:prSet/>
      <dgm:spPr/>
      <dgm:t>
        <a:bodyPr/>
        <a:lstStyle/>
        <a:p>
          <a:endParaRPr lang="en-GB"/>
        </a:p>
      </dgm:t>
    </dgm:pt>
    <dgm:pt modelId="{1E572400-E3C8-4799-8E79-8AAF97C167AB}" type="sibTrans" cxnId="{4A3590FB-8B8A-4852-95E2-A1239A765D98}">
      <dgm:prSet/>
      <dgm:spPr/>
      <dgm:t>
        <a:bodyPr/>
        <a:lstStyle/>
        <a:p>
          <a:endParaRPr lang="en-GB"/>
        </a:p>
      </dgm:t>
    </dgm:pt>
    <dgm:pt modelId="{805946AF-ADF2-4336-934E-75EE49C0265B}">
      <dgm:prSet custT="1"/>
      <dgm:spPr/>
      <dgm:t>
        <a:bodyPr/>
        <a:lstStyle/>
        <a:p>
          <a:r>
            <a:rPr lang="en-GB" sz="1600" b="1">
              <a:latin typeface="Aptos" panose="020B0004020202020204" pitchFamily="34" charset="0"/>
            </a:rPr>
            <a:t>On completion of the digital programme Me Learning will send you a certificate on completion.</a:t>
          </a:r>
          <a:endParaRPr lang="en-GB" sz="1600" dirty="0">
            <a:latin typeface="Aptos" panose="020B0004020202020204" pitchFamily="34" charset="0"/>
          </a:endParaRPr>
        </a:p>
      </dgm:t>
    </dgm:pt>
    <dgm:pt modelId="{BB4A8E50-EA88-4924-B13E-07AF2187BF48}" type="parTrans" cxnId="{CB81F46B-73E2-4D4D-952C-DC7D483ABA0C}">
      <dgm:prSet/>
      <dgm:spPr/>
      <dgm:t>
        <a:bodyPr/>
        <a:lstStyle/>
        <a:p>
          <a:endParaRPr lang="en-GB"/>
        </a:p>
      </dgm:t>
    </dgm:pt>
    <dgm:pt modelId="{CEBF5D4C-3A31-48A4-99BC-757E333FDF9F}" type="sibTrans" cxnId="{CB81F46B-73E2-4D4D-952C-DC7D483ABA0C}">
      <dgm:prSet/>
      <dgm:spPr/>
      <dgm:t>
        <a:bodyPr/>
        <a:lstStyle/>
        <a:p>
          <a:endParaRPr lang="en-GB"/>
        </a:p>
      </dgm:t>
    </dgm:pt>
    <dgm:pt modelId="{116A5DD5-F371-4FC2-B53E-6D2E3C8D7564}">
      <dgm:prSet custT="1"/>
      <dgm:spPr/>
      <dgm:t>
        <a:bodyPr/>
        <a:lstStyle/>
        <a:p>
          <a:r>
            <a:rPr lang="en-GB" sz="1600" b="1">
              <a:latin typeface="Aptos" panose="020B0004020202020204" pitchFamily="34" charset="0"/>
            </a:rPr>
            <a:t>On completion of the face to face workshop Me learning will send you a attendance certificate. </a:t>
          </a:r>
          <a:endParaRPr lang="en-GB" sz="1600" b="1" dirty="0">
            <a:latin typeface="Aptos" panose="020B0004020202020204" pitchFamily="34" charset="0"/>
          </a:endParaRPr>
        </a:p>
      </dgm:t>
    </dgm:pt>
    <dgm:pt modelId="{FC7FD9C1-9744-4C95-A5A5-CE2B7EDB9693}" type="parTrans" cxnId="{BF71EF15-4402-465A-9BDA-C2127E3EEF04}">
      <dgm:prSet/>
      <dgm:spPr/>
      <dgm:t>
        <a:bodyPr/>
        <a:lstStyle/>
        <a:p>
          <a:endParaRPr lang="en-GB"/>
        </a:p>
      </dgm:t>
    </dgm:pt>
    <dgm:pt modelId="{7A214CCB-3DFC-47D4-A22A-1BD37A8BAEBF}" type="sibTrans" cxnId="{BF71EF15-4402-465A-9BDA-C2127E3EEF04}">
      <dgm:prSet/>
      <dgm:spPr/>
      <dgm:t>
        <a:bodyPr/>
        <a:lstStyle/>
        <a:p>
          <a:endParaRPr lang="en-GB"/>
        </a:p>
      </dgm:t>
    </dgm:pt>
    <dgm:pt modelId="{7A7EB1BA-874E-4BDA-84BC-5667DA0A4DFC}">
      <dgm:prSet custT="1"/>
      <dgm:spPr/>
      <dgm:t>
        <a:bodyPr/>
        <a:lstStyle/>
        <a:p>
          <a:r>
            <a:rPr lang="en-GB" sz="1600" b="1">
              <a:latin typeface="Aptos" panose="020B0004020202020204" pitchFamily="34" charset="0"/>
            </a:rPr>
            <a:t>Keep </a:t>
          </a:r>
          <a:r>
            <a:rPr lang="en-GB" sz="1600" b="1" i="0" u="sng">
              <a:latin typeface="Aptos" panose="020B0004020202020204" pitchFamily="34" charset="0"/>
            </a:rPr>
            <a:t>BOTH</a:t>
          </a:r>
          <a:r>
            <a:rPr lang="en-GB" sz="1600" b="1">
              <a:latin typeface="Aptos" panose="020B0004020202020204" pitchFamily="34" charset="0"/>
            </a:rPr>
            <a:t> Certificates as both will be required for your stage 1 portfolio. </a:t>
          </a:r>
          <a:endParaRPr lang="en-GB" sz="1600" b="1" dirty="0">
            <a:latin typeface="Aptos" panose="020B0004020202020204" pitchFamily="34" charset="0"/>
          </a:endParaRPr>
        </a:p>
      </dgm:t>
    </dgm:pt>
    <dgm:pt modelId="{3D0342B5-C133-4894-9FB4-DE7D186E80F4}" type="parTrans" cxnId="{52631F4E-4641-4B46-9C55-125BC59B0B28}">
      <dgm:prSet/>
      <dgm:spPr/>
      <dgm:t>
        <a:bodyPr/>
        <a:lstStyle/>
        <a:p>
          <a:endParaRPr lang="en-GB"/>
        </a:p>
      </dgm:t>
    </dgm:pt>
    <dgm:pt modelId="{5E923857-2EBC-46E2-A57F-724FB40E7765}" type="sibTrans" cxnId="{52631F4E-4641-4B46-9C55-125BC59B0B28}">
      <dgm:prSet/>
      <dgm:spPr/>
      <dgm:t>
        <a:bodyPr/>
        <a:lstStyle/>
        <a:p>
          <a:endParaRPr lang="en-GB"/>
        </a:p>
      </dgm:t>
    </dgm:pt>
    <dgm:pt modelId="{25D68235-E7BB-4888-9C6A-256D42311BF9}">
      <dgm:prSet custT="1"/>
      <dgm:spPr/>
      <dgm:t>
        <a:bodyPr/>
        <a:lstStyle/>
        <a:p>
          <a:r>
            <a:rPr lang="en-GB" sz="1800" b="1">
              <a:latin typeface="Aptos" panose="020B0004020202020204" pitchFamily="34" charset="0"/>
            </a:rPr>
            <a:t>You are now ready to take your first student, </a:t>
          </a:r>
          <a:endParaRPr lang="en-GB" sz="1800" dirty="0">
            <a:latin typeface="Aptos" panose="020B0004020202020204" pitchFamily="34" charset="0"/>
          </a:endParaRPr>
        </a:p>
      </dgm:t>
    </dgm:pt>
    <dgm:pt modelId="{0EDEBA5F-1983-4AEE-B985-CFFB2CE90915}" type="parTrans" cxnId="{9B517D21-4B15-41B0-9AD3-E060E4808538}">
      <dgm:prSet/>
      <dgm:spPr/>
      <dgm:t>
        <a:bodyPr/>
        <a:lstStyle/>
        <a:p>
          <a:endParaRPr lang="en-GB"/>
        </a:p>
      </dgm:t>
    </dgm:pt>
    <dgm:pt modelId="{03B0357F-17AB-4042-A0F2-48B4D87B9EA4}" type="sibTrans" cxnId="{9B517D21-4B15-41B0-9AD3-E060E4808538}">
      <dgm:prSet/>
      <dgm:spPr/>
      <dgm:t>
        <a:bodyPr/>
        <a:lstStyle/>
        <a:p>
          <a:endParaRPr lang="en-GB"/>
        </a:p>
      </dgm:t>
    </dgm:pt>
    <dgm:pt modelId="{FCD7FE08-4854-4252-AC33-678528961EF1}">
      <dgm:prSet custT="1"/>
      <dgm:spPr/>
      <dgm:t>
        <a:bodyPr/>
        <a:lstStyle/>
        <a:p>
          <a:r>
            <a:rPr lang="en-GB" sz="1800" b="1">
              <a:latin typeface="Aptos" panose="020B0004020202020204" pitchFamily="34" charset="0"/>
            </a:rPr>
            <a:t>discuss with your manager/ Learning and Development Team about beginning this process</a:t>
          </a:r>
          <a:endParaRPr lang="en-GB" sz="1800" dirty="0">
            <a:latin typeface="Aptos" panose="020B0004020202020204" pitchFamily="34" charset="0"/>
          </a:endParaRPr>
        </a:p>
      </dgm:t>
    </dgm:pt>
    <dgm:pt modelId="{D9A723FF-5691-46B2-BF81-22B62D1549F5}" type="parTrans" cxnId="{48E523A2-CED2-4205-BCD3-7CBEA3C32F5E}">
      <dgm:prSet/>
      <dgm:spPr/>
      <dgm:t>
        <a:bodyPr/>
        <a:lstStyle/>
        <a:p>
          <a:endParaRPr lang="en-GB"/>
        </a:p>
      </dgm:t>
    </dgm:pt>
    <dgm:pt modelId="{9E57C34E-6346-451C-83F9-3BEA4F9434F4}" type="sibTrans" cxnId="{48E523A2-CED2-4205-BCD3-7CBEA3C32F5E}">
      <dgm:prSet/>
      <dgm:spPr/>
      <dgm:t>
        <a:bodyPr/>
        <a:lstStyle/>
        <a:p>
          <a:endParaRPr lang="en-GB"/>
        </a:p>
      </dgm:t>
    </dgm:pt>
    <dgm:pt modelId="{56A0102A-53F4-4625-9C88-89EBAD629493}" type="pres">
      <dgm:prSet presAssocID="{1E2F66E6-CBE0-4601-95CB-E49DF2877B54}" presName="Name0" presStyleCnt="0">
        <dgm:presLayoutVars>
          <dgm:dir/>
          <dgm:animLvl val="lvl"/>
          <dgm:resizeHandles val="exact"/>
        </dgm:presLayoutVars>
      </dgm:prSet>
      <dgm:spPr/>
    </dgm:pt>
    <dgm:pt modelId="{C946AB0A-B35C-4DD5-AA79-8FDC3B4B726E}" type="pres">
      <dgm:prSet presAssocID="{9D910C67-DD29-4AE1-BE3D-3BCA176D0C32}" presName="linNode" presStyleCnt="0"/>
      <dgm:spPr/>
    </dgm:pt>
    <dgm:pt modelId="{BAA2F8B7-CAAC-4E30-AF0C-0DE7454D05A1}" type="pres">
      <dgm:prSet presAssocID="{9D910C67-DD29-4AE1-BE3D-3BCA176D0C32}" presName="parentText" presStyleLbl="node1" presStyleIdx="0" presStyleCnt="5" custScaleX="73611">
        <dgm:presLayoutVars>
          <dgm:chMax val="1"/>
          <dgm:bulletEnabled val="1"/>
        </dgm:presLayoutVars>
      </dgm:prSet>
      <dgm:spPr/>
    </dgm:pt>
    <dgm:pt modelId="{E74B1903-7B54-4AAB-A463-91DF85F57C60}" type="pres">
      <dgm:prSet presAssocID="{9D910C67-DD29-4AE1-BE3D-3BCA176D0C32}" presName="descendantText" presStyleLbl="alignAccFollowNode1" presStyleIdx="0" presStyleCnt="5" custScaleX="168005" custScaleY="115326">
        <dgm:presLayoutVars>
          <dgm:bulletEnabled val="1"/>
        </dgm:presLayoutVars>
      </dgm:prSet>
      <dgm:spPr/>
    </dgm:pt>
    <dgm:pt modelId="{1FAB5EC4-6F44-4DB5-8905-3B81E2C6D005}" type="pres">
      <dgm:prSet presAssocID="{64FCBAE2-28E6-410E-934B-96D458D4D310}" presName="sp" presStyleCnt="0"/>
      <dgm:spPr/>
    </dgm:pt>
    <dgm:pt modelId="{D1EBAB4F-CC87-454A-B98D-698380AB16B4}" type="pres">
      <dgm:prSet presAssocID="{FF498B79-A134-433F-BAF8-5B46EBAF891D}" presName="linNode" presStyleCnt="0"/>
      <dgm:spPr/>
    </dgm:pt>
    <dgm:pt modelId="{A0A0BBE0-16AB-4983-A9A5-FEF6675C9D58}" type="pres">
      <dgm:prSet presAssocID="{FF498B79-A134-433F-BAF8-5B46EBAF891D}" presName="parentText" presStyleLbl="node1" presStyleIdx="1" presStyleCnt="5" custScaleX="94996">
        <dgm:presLayoutVars>
          <dgm:chMax val="1"/>
          <dgm:bulletEnabled val="1"/>
        </dgm:presLayoutVars>
      </dgm:prSet>
      <dgm:spPr/>
    </dgm:pt>
    <dgm:pt modelId="{25075075-417F-42C5-9B5B-42BD080FE928}" type="pres">
      <dgm:prSet presAssocID="{FF498B79-A134-433F-BAF8-5B46EBAF891D}" presName="descendantText" presStyleLbl="alignAccFollowNode1" presStyleIdx="1" presStyleCnt="5" custScaleX="219979">
        <dgm:presLayoutVars>
          <dgm:bulletEnabled val="1"/>
        </dgm:presLayoutVars>
      </dgm:prSet>
      <dgm:spPr/>
    </dgm:pt>
    <dgm:pt modelId="{1985789E-E108-47F8-914E-73D522570E14}" type="pres">
      <dgm:prSet presAssocID="{7895436A-30F1-41CB-866A-3BEDB1FC1B41}" presName="sp" presStyleCnt="0"/>
      <dgm:spPr/>
    </dgm:pt>
    <dgm:pt modelId="{7FB742CF-D9A1-4297-BB50-DF037EF70005}" type="pres">
      <dgm:prSet presAssocID="{4FAF28B3-CB0A-4A8D-BF59-E159C0AAFEB2}" presName="linNode" presStyleCnt="0"/>
      <dgm:spPr/>
    </dgm:pt>
    <dgm:pt modelId="{A6063578-1E5B-4A83-8545-119189B24CE4}" type="pres">
      <dgm:prSet presAssocID="{4FAF28B3-CB0A-4A8D-BF59-E159C0AAFEB2}" presName="parentText" presStyleLbl="node1" presStyleIdx="2" presStyleCnt="5" custScaleX="53421">
        <dgm:presLayoutVars>
          <dgm:chMax val="1"/>
          <dgm:bulletEnabled val="1"/>
        </dgm:presLayoutVars>
      </dgm:prSet>
      <dgm:spPr/>
    </dgm:pt>
    <dgm:pt modelId="{E0AF7248-EE0A-46B8-B442-B55CDC269C34}" type="pres">
      <dgm:prSet presAssocID="{4FAF28B3-CB0A-4A8D-BF59-E159C0AAFEB2}" presName="descendantText" presStyleLbl="alignAccFollowNode1" presStyleIdx="2" presStyleCnt="5" custScaleX="125939">
        <dgm:presLayoutVars>
          <dgm:bulletEnabled val="1"/>
        </dgm:presLayoutVars>
      </dgm:prSet>
      <dgm:spPr/>
    </dgm:pt>
    <dgm:pt modelId="{00C33291-E5EA-4F92-A331-B40934C1CDCC}" type="pres">
      <dgm:prSet presAssocID="{04B84E98-C44B-4CA6-A61F-462C88AADAFA}" presName="sp" presStyleCnt="0"/>
      <dgm:spPr/>
    </dgm:pt>
    <dgm:pt modelId="{3808EAF6-1A14-4428-BCB9-A869243EC92A}" type="pres">
      <dgm:prSet presAssocID="{95289AF7-B59D-440E-9669-F63188BB35D9}" presName="linNode" presStyleCnt="0"/>
      <dgm:spPr/>
    </dgm:pt>
    <dgm:pt modelId="{4B963C8F-F61A-4E52-BE6A-7A28A9AF5A13}" type="pres">
      <dgm:prSet presAssocID="{95289AF7-B59D-440E-9669-F63188BB35D9}" presName="parentText" presStyleLbl="node1" presStyleIdx="3" presStyleCnt="5" custScaleX="232555">
        <dgm:presLayoutVars>
          <dgm:chMax val="1"/>
          <dgm:bulletEnabled val="1"/>
        </dgm:presLayoutVars>
      </dgm:prSet>
      <dgm:spPr/>
    </dgm:pt>
    <dgm:pt modelId="{4E89DED1-C05B-47BD-82F2-FC99A9234075}" type="pres">
      <dgm:prSet presAssocID="{95289AF7-B59D-440E-9669-F63188BB35D9}" presName="descendantText" presStyleLbl="alignAccFollowNode1" presStyleIdx="3" presStyleCnt="5" custScaleX="550522" custScaleY="114460">
        <dgm:presLayoutVars>
          <dgm:bulletEnabled val="1"/>
        </dgm:presLayoutVars>
      </dgm:prSet>
      <dgm:spPr/>
    </dgm:pt>
    <dgm:pt modelId="{800CC8AB-35EF-4867-BA84-F89BF27C1B71}" type="pres">
      <dgm:prSet presAssocID="{9B9A7B65-A5C9-4906-9BDD-D7FEDC7E5FA0}" presName="sp" presStyleCnt="0"/>
      <dgm:spPr/>
    </dgm:pt>
    <dgm:pt modelId="{42CA27C0-5B26-4491-A0B2-AD95EBC40BBA}" type="pres">
      <dgm:prSet presAssocID="{DF6527D7-49C7-4816-945D-C2D02D9CACDC}" presName="linNode" presStyleCnt="0"/>
      <dgm:spPr/>
    </dgm:pt>
    <dgm:pt modelId="{35D5D660-F916-4DD0-BDC8-B1CA182024E3}" type="pres">
      <dgm:prSet presAssocID="{DF6527D7-49C7-4816-945D-C2D02D9CACDC}" presName="parentText" presStyleLbl="node1" presStyleIdx="4" presStyleCnt="5" custScaleX="65028">
        <dgm:presLayoutVars>
          <dgm:chMax val="1"/>
          <dgm:bulletEnabled val="1"/>
        </dgm:presLayoutVars>
      </dgm:prSet>
      <dgm:spPr/>
    </dgm:pt>
    <dgm:pt modelId="{48D60CE6-EFE2-4446-9B73-500F5AAD718E}" type="pres">
      <dgm:prSet presAssocID="{DF6527D7-49C7-4816-945D-C2D02D9CACDC}" presName="descendantText" presStyleLbl="alignAccFollowNode1" presStyleIdx="4" presStyleCnt="5" custScaleX="147511">
        <dgm:presLayoutVars>
          <dgm:bulletEnabled val="1"/>
        </dgm:presLayoutVars>
      </dgm:prSet>
      <dgm:spPr/>
    </dgm:pt>
  </dgm:ptLst>
  <dgm:cxnLst>
    <dgm:cxn modelId="{0C68AD08-A482-41D9-B5FF-1FAE68B5F086}" type="presOf" srcId="{95289AF7-B59D-440E-9669-F63188BB35D9}" destId="{4B963C8F-F61A-4E52-BE6A-7A28A9AF5A13}" srcOrd="0" destOrd="0" presId="urn:microsoft.com/office/officeart/2005/8/layout/vList5"/>
    <dgm:cxn modelId="{393C3D0B-4180-4DC0-AD91-F8E0D4603A53}" type="presOf" srcId="{116A5DD5-F371-4FC2-B53E-6D2E3C8D7564}" destId="{4E89DED1-C05B-47BD-82F2-FC99A9234075}" srcOrd="0" destOrd="1" presId="urn:microsoft.com/office/officeart/2005/8/layout/vList5"/>
    <dgm:cxn modelId="{BF71EF15-4402-465A-9BDA-C2127E3EEF04}" srcId="{95289AF7-B59D-440E-9669-F63188BB35D9}" destId="{116A5DD5-F371-4FC2-B53E-6D2E3C8D7564}" srcOrd="1" destOrd="0" parTransId="{FC7FD9C1-9744-4C95-A5A5-CE2B7EDB9693}" sibTransId="{7A214CCB-3DFC-47D4-A22A-1BD37A8BAEBF}"/>
    <dgm:cxn modelId="{D1610020-83AE-4994-9077-482DD2DC75DB}" type="presOf" srcId="{4FAF28B3-CB0A-4A8D-BF59-E159C0AAFEB2}" destId="{A6063578-1E5B-4A83-8545-119189B24CE4}" srcOrd="0" destOrd="0" presId="urn:microsoft.com/office/officeart/2005/8/layout/vList5"/>
    <dgm:cxn modelId="{9B517D21-4B15-41B0-9AD3-E060E4808538}" srcId="{DF6527D7-49C7-4816-945D-C2D02D9CACDC}" destId="{25D68235-E7BB-4888-9C6A-256D42311BF9}" srcOrd="0" destOrd="0" parTransId="{0EDEBA5F-1983-4AEE-B985-CFFB2CE90915}" sibTransId="{03B0357F-17AB-4042-A0F2-48B4D87B9EA4}"/>
    <dgm:cxn modelId="{69C96D25-01FC-4BAA-BA8D-612A51846932}" srcId="{1E2F66E6-CBE0-4601-95CB-E49DF2877B54}" destId="{FF498B79-A134-433F-BAF8-5B46EBAF891D}" srcOrd="1" destOrd="0" parTransId="{A6974008-574E-4624-8415-27EBEA2734BE}" sibTransId="{7895436A-30F1-41CB-866A-3BEDB1FC1B41}"/>
    <dgm:cxn modelId="{076F1E33-FE78-4E9F-99FB-51328C52E6FD}" type="presOf" srcId="{9D910C67-DD29-4AE1-BE3D-3BCA176D0C32}" destId="{BAA2F8B7-CAAC-4E30-AF0C-0DE7454D05A1}" srcOrd="0" destOrd="0" presId="urn:microsoft.com/office/officeart/2005/8/layout/vList5"/>
    <dgm:cxn modelId="{C870305E-AC34-422E-A6D7-DAA43E440D85}" type="presOf" srcId="{1E2F66E6-CBE0-4601-95CB-E49DF2877B54}" destId="{56A0102A-53F4-4625-9C88-89EBAD629493}" srcOrd="0" destOrd="0" presId="urn:microsoft.com/office/officeart/2005/8/layout/vList5"/>
    <dgm:cxn modelId="{8E7C8C66-3AF0-4BB2-8096-BD7B660455D4}" type="presOf" srcId="{3554E3DB-AD48-4425-8D5E-89347E434F8F}" destId="{25075075-417F-42C5-9B5B-42BD080FE928}" srcOrd="0" destOrd="1" presId="urn:microsoft.com/office/officeart/2005/8/layout/vList5"/>
    <dgm:cxn modelId="{7AB70668-42C5-4494-B43E-08292AD043E2}" type="presOf" srcId="{FCD7FE08-4854-4252-AC33-678528961EF1}" destId="{48D60CE6-EFE2-4446-9B73-500F5AAD718E}" srcOrd="0" destOrd="1" presId="urn:microsoft.com/office/officeart/2005/8/layout/vList5"/>
    <dgm:cxn modelId="{3F704A68-3FE3-40ED-8489-5389F4E0FD33}" srcId="{9D910C67-DD29-4AE1-BE3D-3BCA176D0C32}" destId="{31A5CC24-B365-421B-8591-2DFF6790A8B3}" srcOrd="0" destOrd="0" parTransId="{5645B0DD-CB6D-4353-BF45-D9307BD584C4}" sibTransId="{89F4B82B-1FA2-4A2C-8C37-B1F53BB0B2FF}"/>
    <dgm:cxn modelId="{FE3D244A-2C2D-4910-BA7A-B72A0F8CF260}" srcId="{FF498B79-A134-433F-BAF8-5B46EBAF891D}" destId="{3554E3DB-AD48-4425-8D5E-89347E434F8F}" srcOrd="1" destOrd="0" parTransId="{8903D3D9-852F-4615-9B43-14D80A34048D}" sibTransId="{6DFAC7F9-E3A4-45D0-BFC4-39A03C2D87B6}"/>
    <dgm:cxn modelId="{CB81F46B-73E2-4D4D-952C-DC7D483ABA0C}" srcId="{95289AF7-B59D-440E-9669-F63188BB35D9}" destId="{805946AF-ADF2-4336-934E-75EE49C0265B}" srcOrd="0" destOrd="0" parTransId="{BB4A8E50-EA88-4924-B13E-07AF2187BF48}" sibTransId="{CEBF5D4C-3A31-48A4-99BC-757E333FDF9F}"/>
    <dgm:cxn modelId="{52631F4E-4641-4B46-9C55-125BC59B0B28}" srcId="{95289AF7-B59D-440E-9669-F63188BB35D9}" destId="{7A7EB1BA-874E-4BDA-84BC-5667DA0A4DFC}" srcOrd="2" destOrd="0" parTransId="{3D0342B5-C133-4894-9FB4-DE7D186E80F4}" sibTransId="{5E923857-2EBC-46E2-A57F-724FB40E7765}"/>
    <dgm:cxn modelId="{EC8CDA6E-CEE3-4A47-B5EE-FB26EAAA0198}" srcId="{9D910C67-DD29-4AE1-BE3D-3BCA176D0C32}" destId="{3ACCAD7C-E2FE-40E7-A2B5-6CCCB94E9C54}" srcOrd="1" destOrd="0" parTransId="{32BA8628-990B-4372-B76A-0A25351B7C1A}" sibTransId="{B1FE5BCF-C9B2-4C29-AD6C-20700A0328DD}"/>
    <dgm:cxn modelId="{55FBA054-2A4B-4F3A-98E8-31992390F742}" type="presOf" srcId="{EA3D6D1C-0EC0-42A3-806E-394D47F597C8}" destId="{E0AF7248-EE0A-46B8-B442-B55CDC269C34}" srcOrd="0" destOrd="1" presId="urn:microsoft.com/office/officeart/2005/8/layout/vList5"/>
    <dgm:cxn modelId="{B94EFF57-7CD6-47FB-881A-B6264BD5CB5B}" type="presOf" srcId="{DF6527D7-49C7-4816-945D-C2D02D9CACDC}" destId="{35D5D660-F916-4DD0-BDC8-B1CA182024E3}" srcOrd="0" destOrd="0" presId="urn:microsoft.com/office/officeart/2005/8/layout/vList5"/>
    <dgm:cxn modelId="{7E419958-B845-4CD6-A10B-10CB32CBD1A5}" type="presOf" srcId="{805946AF-ADF2-4336-934E-75EE49C0265B}" destId="{4E89DED1-C05B-47BD-82F2-FC99A9234075}" srcOrd="0" destOrd="0" presId="urn:microsoft.com/office/officeart/2005/8/layout/vList5"/>
    <dgm:cxn modelId="{6EE0287F-4B85-46BE-9ACA-B55496F4A853}" type="presOf" srcId="{7A7EB1BA-874E-4BDA-84BC-5667DA0A4DFC}" destId="{4E89DED1-C05B-47BD-82F2-FC99A9234075}" srcOrd="0" destOrd="2" presId="urn:microsoft.com/office/officeart/2005/8/layout/vList5"/>
    <dgm:cxn modelId="{AB800A8E-20E6-4B53-97B3-7B924E11F26C}" srcId="{1E2F66E6-CBE0-4601-95CB-E49DF2877B54}" destId="{9D910C67-DD29-4AE1-BE3D-3BCA176D0C32}" srcOrd="0" destOrd="0" parTransId="{F5445842-75F3-4FA1-88F1-C7304BD0F35A}" sibTransId="{64FCBAE2-28E6-410E-934B-96D458D4D310}"/>
    <dgm:cxn modelId="{571E4D9A-E8AC-4EB7-B66D-582C45DAF5DB}" type="presOf" srcId="{B80802AA-62E9-4171-B153-3DA91449070B}" destId="{E0AF7248-EE0A-46B8-B442-B55CDC269C34}" srcOrd="0" destOrd="0" presId="urn:microsoft.com/office/officeart/2005/8/layout/vList5"/>
    <dgm:cxn modelId="{1DEA529A-83B3-4226-BFF9-D8EA13E3D768}" srcId="{1E2F66E6-CBE0-4601-95CB-E49DF2877B54}" destId="{DF6527D7-49C7-4816-945D-C2D02D9CACDC}" srcOrd="4" destOrd="0" parTransId="{84DFD2EB-50A7-4223-B181-32EC2DB4CF4B}" sibTransId="{2DB3EBE8-543D-4805-83B0-1A1FC8C3949F}"/>
    <dgm:cxn modelId="{48E523A2-CED2-4205-BCD3-7CBEA3C32F5E}" srcId="{DF6527D7-49C7-4816-945D-C2D02D9CACDC}" destId="{FCD7FE08-4854-4252-AC33-678528961EF1}" srcOrd="1" destOrd="0" parTransId="{D9A723FF-5691-46B2-BF81-22B62D1549F5}" sibTransId="{9E57C34E-6346-451C-83F9-3BEA4F9434F4}"/>
    <dgm:cxn modelId="{05C9F2A3-5001-4DC5-A9F3-491A96D052D7}" type="presOf" srcId="{25D68235-E7BB-4888-9C6A-256D42311BF9}" destId="{48D60CE6-EFE2-4446-9B73-500F5AAD718E}" srcOrd="0" destOrd="0" presId="urn:microsoft.com/office/officeart/2005/8/layout/vList5"/>
    <dgm:cxn modelId="{C0D7D3A4-CABD-49C6-87FE-5978507B9A43}" srcId="{FF498B79-A134-433F-BAF8-5B46EBAF891D}" destId="{B7997C77-6038-443F-81FF-B583BC7A9BEC}" srcOrd="0" destOrd="0" parTransId="{DE9BC003-1B4F-4011-9777-9804EDDEF644}" sibTransId="{0518EC2F-4F02-4E69-A69D-30B1F0350DA8}"/>
    <dgm:cxn modelId="{A25FE8A5-05AC-43E3-A3CE-C341AEB3C3BA}" srcId="{1E2F66E6-CBE0-4601-95CB-E49DF2877B54}" destId="{4FAF28B3-CB0A-4A8D-BF59-E159C0AAFEB2}" srcOrd="2" destOrd="0" parTransId="{EFBBA343-57E8-46F6-A81C-B8A585332433}" sibTransId="{04B84E98-C44B-4CA6-A61F-462C88AADAFA}"/>
    <dgm:cxn modelId="{DFF90DB6-195D-4FC0-A5F5-9B8453E7C595}" srcId="{1E2F66E6-CBE0-4601-95CB-E49DF2877B54}" destId="{95289AF7-B59D-440E-9669-F63188BB35D9}" srcOrd="3" destOrd="0" parTransId="{8F4F414A-61D0-4C8B-8A38-C94B3B41E1FE}" sibTransId="{9B9A7B65-A5C9-4906-9BDD-D7FEDC7E5FA0}"/>
    <dgm:cxn modelId="{DCE01AB9-CB45-4B17-B105-9E08370E659F}" type="presOf" srcId="{B7997C77-6038-443F-81FF-B583BC7A9BEC}" destId="{25075075-417F-42C5-9B5B-42BD080FE928}" srcOrd="0" destOrd="0" presId="urn:microsoft.com/office/officeart/2005/8/layout/vList5"/>
    <dgm:cxn modelId="{1495A9C3-F6E4-4DBA-9F6D-4E7FAD5A4D37}" srcId="{4FAF28B3-CB0A-4A8D-BF59-E159C0AAFEB2}" destId="{B80802AA-62E9-4171-B153-3DA91449070B}" srcOrd="0" destOrd="0" parTransId="{04043E53-5793-4E71-AA12-D3118F9924E9}" sibTransId="{69F24F18-5491-4088-A7EF-15D4B3757BDB}"/>
    <dgm:cxn modelId="{EDB763CC-2301-47F1-9C7C-03A53BF7A047}" type="presOf" srcId="{3ACCAD7C-E2FE-40E7-A2B5-6CCCB94E9C54}" destId="{E74B1903-7B54-4AAB-A463-91DF85F57C60}" srcOrd="0" destOrd="1" presId="urn:microsoft.com/office/officeart/2005/8/layout/vList5"/>
    <dgm:cxn modelId="{2BA021EA-98FF-4A3D-8ADA-852FD1BBC9A4}" type="presOf" srcId="{FF498B79-A134-433F-BAF8-5B46EBAF891D}" destId="{A0A0BBE0-16AB-4983-A9A5-FEF6675C9D58}" srcOrd="0" destOrd="0" presId="urn:microsoft.com/office/officeart/2005/8/layout/vList5"/>
    <dgm:cxn modelId="{CABF72FB-0725-4B3F-9AFD-F1677EB54A2A}" type="presOf" srcId="{31A5CC24-B365-421B-8591-2DFF6790A8B3}" destId="{E74B1903-7B54-4AAB-A463-91DF85F57C60}" srcOrd="0" destOrd="0" presId="urn:microsoft.com/office/officeart/2005/8/layout/vList5"/>
    <dgm:cxn modelId="{4A3590FB-8B8A-4852-95E2-A1239A765D98}" srcId="{4FAF28B3-CB0A-4A8D-BF59-E159C0AAFEB2}" destId="{EA3D6D1C-0EC0-42A3-806E-394D47F597C8}" srcOrd="1" destOrd="0" parTransId="{1DDA4889-D6EC-47C3-8091-E93178631395}" sibTransId="{1E572400-E3C8-4799-8E79-8AAF97C167AB}"/>
    <dgm:cxn modelId="{161B699B-E4D0-448E-9EE2-8CF4CA444185}" type="presParOf" srcId="{56A0102A-53F4-4625-9C88-89EBAD629493}" destId="{C946AB0A-B35C-4DD5-AA79-8FDC3B4B726E}" srcOrd="0" destOrd="0" presId="urn:microsoft.com/office/officeart/2005/8/layout/vList5"/>
    <dgm:cxn modelId="{934C7C89-C36C-4D50-8AC7-DBC98B6E91A7}" type="presParOf" srcId="{C946AB0A-B35C-4DD5-AA79-8FDC3B4B726E}" destId="{BAA2F8B7-CAAC-4E30-AF0C-0DE7454D05A1}" srcOrd="0" destOrd="0" presId="urn:microsoft.com/office/officeart/2005/8/layout/vList5"/>
    <dgm:cxn modelId="{E0362A9D-D6AD-4A34-A4CE-81CACDA725E5}" type="presParOf" srcId="{C946AB0A-B35C-4DD5-AA79-8FDC3B4B726E}" destId="{E74B1903-7B54-4AAB-A463-91DF85F57C60}" srcOrd="1" destOrd="0" presId="urn:microsoft.com/office/officeart/2005/8/layout/vList5"/>
    <dgm:cxn modelId="{CAD487E6-F69A-4C16-9CFC-ACD627A9C339}" type="presParOf" srcId="{56A0102A-53F4-4625-9C88-89EBAD629493}" destId="{1FAB5EC4-6F44-4DB5-8905-3B81E2C6D005}" srcOrd="1" destOrd="0" presId="urn:microsoft.com/office/officeart/2005/8/layout/vList5"/>
    <dgm:cxn modelId="{BB2218BC-C676-450C-A117-D271699249D3}" type="presParOf" srcId="{56A0102A-53F4-4625-9C88-89EBAD629493}" destId="{D1EBAB4F-CC87-454A-B98D-698380AB16B4}" srcOrd="2" destOrd="0" presId="urn:microsoft.com/office/officeart/2005/8/layout/vList5"/>
    <dgm:cxn modelId="{F0CABC2A-180B-49F9-ABE3-4E83727322A4}" type="presParOf" srcId="{D1EBAB4F-CC87-454A-B98D-698380AB16B4}" destId="{A0A0BBE0-16AB-4983-A9A5-FEF6675C9D58}" srcOrd="0" destOrd="0" presId="urn:microsoft.com/office/officeart/2005/8/layout/vList5"/>
    <dgm:cxn modelId="{97A78987-2677-4880-AC59-1C34DBB9E584}" type="presParOf" srcId="{D1EBAB4F-CC87-454A-B98D-698380AB16B4}" destId="{25075075-417F-42C5-9B5B-42BD080FE928}" srcOrd="1" destOrd="0" presId="urn:microsoft.com/office/officeart/2005/8/layout/vList5"/>
    <dgm:cxn modelId="{620D24C7-9813-44E3-ABC1-FC14B636DB1E}" type="presParOf" srcId="{56A0102A-53F4-4625-9C88-89EBAD629493}" destId="{1985789E-E108-47F8-914E-73D522570E14}" srcOrd="3" destOrd="0" presId="urn:microsoft.com/office/officeart/2005/8/layout/vList5"/>
    <dgm:cxn modelId="{29EF1B7B-B89E-45DB-B809-62F61EB4E6D9}" type="presParOf" srcId="{56A0102A-53F4-4625-9C88-89EBAD629493}" destId="{7FB742CF-D9A1-4297-BB50-DF037EF70005}" srcOrd="4" destOrd="0" presId="urn:microsoft.com/office/officeart/2005/8/layout/vList5"/>
    <dgm:cxn modelId="{50152F28-0662-4D66-8031-0C2630F46A5A}" type="presParOf" srcId="{7FB742CF-D9A1-4297-BB50-DF037EF70005}" destId="{A6063578-1E5B-4A83-8545-119189B24CE4}" srcOrd="0" destOrd="0" presId="urn:microsoft.com/office/officeart/2005/8/layout/vList5"/>
    <dgm:cxn modelId="{0862CF6D-5888-4851-B876-95ED4E0568FD}" type="presParOf" srcId="{7FB742CF-D9A1-4297-BB50-DF037EF70005}" destId="{E0AF7248-EE0A-46B8-B442-B55CDC269C34}" srcOrd="1" destOrd="0" presId="urn:microsoft.com/office/officeart/2005/8/layout/vList5"/>
    <dgm:cxn modelId="{20BE7633-2482-453B-BAE6-A27D2E464EE2}" type="presParOf" srcId="{56A0102A-53F4-4625-9C88-89EBAD629493}" destId="{00C33291-E5EA-4F92-A331-B40934C1CDCC}" srcOrd="5" destOrd="0" presId="urn:microsoft.com/office/officeart/2005/8/layout/vList5"/>
    <dgm:cxn modelId="{850EB867-086F-49CE-8FB0-4C752D99CA5E}" type="presParOf" srcId="{56A0102A-53F4-4625-9C88-89EBAD629493}" destId="{3808EAF6-1A14-4428-BCB9-A869243EC92A}" srcOrd="6" destOrd="0" presId="urn:microsoft.com/office/officeart/2005/8/layout/vList5"/>
    <dgm:cxn modelId="{E857D5C5-E4B5-4F81-98A7-6A0EC4F66A23}" type="presParOf" srcId="{3808EAF6-1A14-4428-BCB9-A869243EC92A}" destId="{4B963C8F-F61A-4E52-BE6A-7A28A9AF5A13}" srcOrd="0" destOrd="0" presId="urn:microsoft.com/office/officeart/2005/8/layout/vList5"/>
    <dgm:cxn modelId="{033FF1A9-C43A-40B4-9A99-00188796D9EF}" type="presParOf" srcId="{3808EAF6-1A14-4428-BCB9-A869243EC92A}" destId="{4E89DED1-C05B-47BD-82F2-FC99A9234075}" srcOrd="1" destOrd="0" presId="urn:microsoft.com/office/officeart/2005/8/layout/vList5"/>
    <dgm:cxn modelId="{9BC6620F-7776-4F98-90A8-F62628189DEA}" type="presParOf" srcId="{56A0102A-53F4-4625-9C88-89EBAD629493}" destId="{800CC8AB-35EF-4867-BA84-F89BF27C1B71}" srcOrd="7" destOrd="0" presId="urn:microsoft.com/office/officeart/2005/8/layout/vList5"/>
    <dgm:cxn modelId="{7AD37567-046A-4986-B43F-DC5991C2BEA2}" type="presParOf" srcId="{56A0102A-53F4-4625-9C88-89EBAD629493}" destId="{42CA27C0-5B26-4491-A0B2-AD95EBC40BBA}" srcOrd="8" destOrd="0" presId="urn:microsoft.com/office/officeart/2005/8/layout/vList5"/>
    <dgm:cxn modelId="{0A4BCCF9-42F8-4604-8BCD-0B047C9BB768}" type="presParOf" srcId="{42CA27C0-5B26-4491-A0B2-AD95EBC40BBA}" destId="{35D5D660-F916-4DD0-BDC8-B1CA182024E3}" srcOrd="0" destOrd="0" presId="urn:microsoft.com/office/officeart/2005/8/layout/vList5"/>
    <dgm:cxn modelId="{9D4F631C-4032-410B-8230-D9E5FBE86FE5}" type="presParOf" srcId="{42CA27C0-5B26-4491-A0B2-AD95EBC40BBA}" destId="{48D60CE6-EFE2-4446-9B73-500F5AAD718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731282-BC1F-4E67-888C-2BF2A8719FF7}" type="doc">
      <dgm:prSet loTypeId="urn:microsoft.com/office/officeart/2005/8/layout/vList2" loCatId="list" qsTypeId="urn:microsoft.com/office/officeart/2005/8/quickstyle/simple4" qsCatId="simple" csTypeId="urn:microsoft.com/office/officeart/2005/8/colors/accent4_2" csCatId="accent4" phldr="1"/>
      <dgm:spPr/>
      <dgm:t>
        <a:bodyPr/>
        <a:lstStyle/>
        <a:p>
          <a:endParaRPr lang="en-US"/>
        </a:p>
      </dgm:t>
    </dgm:pt>
    <dgm:pt modelId="{D8A6A419-ACE0-45C1-B22A-81D9996930CB}">
      <dgm:prSet/>
      <dgm:spPr/>
      <dgm:t>
        <a:bodyPr/>
        <a:lstStyle/>
        <a:p>
          <a:r>
            <a:rPr lang="en-GB" u="sng" dirty="0"/>
            <a:t>There are 9 digital modules &amp; workbook:</a:t>
          </a:r>
          <a:endParaRPr lang="en-US" dirty="0"/>
        </a:p>
      </dgm:t>
    </dgm:pt>
    <dgm:pt modelId="{E77ACC9E-6ADC-4429-BCC2-19B2A872508B}" type="parTrans" cxnId="{FD2288FC-3A8A-473C-B887-8D037EFDB815}">
      <dgm:prSet/>
      <dgm:spPr/>
      <dgm:t>
        <a:bodyPr/>
        <a:lstStyle/>
        <a:p>
          <a:endParaRPr lang="en-US"/>
        </a:p>
      </dgm:t>
    </dgm:pt>
    <dgm:pt modelId="{DF22DEB8-55C4-44E2-B576-E2DEE549BF02}" type="sibTrans" cxnId="{FD2288FC-3A8A-473C-B887-8D037EFDB815}">
      <dgm:prSet/>
      <dgm:spPr/>
      <dgm:t>
        <a:bodyPr/>
        <a:lstStyle/>
        <a:p>
          <a:endParaRPr lang="en-US"/>
        </a:p>
      </dgm:t>
    </dgm:pt>
    <dgm:pt modelId="{97E61FCD-ED6F-4EC0-AA24-961952E04660}">
      <dgm:prSet/>
      <dgm:spPr/>
      <dgm:t>
        <a:bodyPr/>
        <a:lstStyle/>
        <a:p>
          <a:r>
            <a:rPr lang="en-GB" dirty="0"/>
            <a:t>The Practice Educator Role</a:t>
          </a:r>
          <a:endParaRPr lang="en-US" dirty="0"/>
        </a:p>
      </dgm:t>
    </dgm:pt>
    <dgm:pt modelId="{81ED037B-6055-4EE4-B08C-E2E5F0080C6A}" type="parTrans" cxnId="{C0B5A4CA-2ED1-4F13-A6B6-198C845FF7F1}">
      <dgm:prSet/>
      <dgm:spPr/>
      <dgm:t>
        <a:bodyPr/>
        <a:lstStyle/>
        <a:p>
          <a:endParaRPr lang="en-US"/>
        </a:p>
      </dgm:t>
    </dgm:pt>
    <dgm:pt modelId="{07956019-387F-4E0C-8005-DAA2A2C19D4F}" type="sibTrans" cxnId="{C0B5A4CA-2ED1-4F13-A6B6-198C845FF7F1}">
      <dgm:prSet/>
      <dgm:spPr/>
      <dgm:t>
        <a:bodyPr/>
        <a:lstStyle/>
        <a:p>
          <a:endParaRPr lang="en-US"/>
        </a:p>
      </dgm:t>
    </dgm:pt>
    <dgm:pt modelId="{121DED55-D1F8-4F30-B6A2-387E0988F654}">
      <dgm:prSet/>
      <dgm:spPr/>
      <dgm:t>
        <a:bodyPr/>
        <a:lstStyle/>
        <a:p>
          <a:r>
            <a:rPr lang="en-GB"/>
            <a:t>Preparing the setting</a:t>
          </a:r>
          <a:endParaRPr lang="en-US"/>
        </a:p>
      </dgm:t>
    </dgm:pt>
    <dgm:pt modelId="{30244EF1-5AAD-4598-BD3F-AD330270856B}" type="parTrans" cxnId="{1B112133-A61F-457F-A092-A8BC41E5A468}">
      <dgm:prSet/>
      <dgm:spPr/>
      <dgm:t>
        <a:bodyPr/>
        <a:lstStyle/>
        <a:p>
          <a:endParaRPr lang="en-US"/>
        </a:p>
      </dgm:t>
    </dgm:pt>
    <dgm:pt modelId="{9428CE65-1490-4E9F-9A60-DB5DD8C8F46D}" type="sibTrans" cxnId="{1B112133-A61F-457F-A092-A8BC41E5A468}">
      <dgm:prSet/>
      <dgm:spPr/>
      <dgm:t>
        <a:bodyPr/>
        <a:lstStyle/>
        <a:p>
          <a:endParaRPr lang="en-US"/>
        </a:p>
      </dgm:t>
    </dgm:pt>
    <dgm:pt modelId="{381660D9-4115-4F82-BED1-5F0652AD48D6}">
      <dgm:prSet/>
      <dgm:spPr/>
      <dgm:t>
        <a:bodyPr/>
        <a:lstStyle/>
        <a:p>
          <a:r>
            <a:rPr lang="en-GB"/>
            <a:t>Placement Requirements</a:t>
          </a:r>
          <a:endParaRPr lang="en-US"/>
        </a:p>
      </dgm:t>
    </dgm:pt>
    <dgm:pt modelId="{12470CA5-DE02-46B7-9189-2440F2C0DEF8}" type="parTrans" cxnId="{36C10AE7-98C3-403D-8F5F-E689C1297C89}">
      <dgm:prSet/>
      <dgm:spPr/>
      <dgm:t>
        <a:bodyPr/>
        <a:lstStyle/>
        <a:p>
          <a:endParaRPr lang="en-US"/>
        </a:p>
      </dgm:t>
    </dgm:pt>
    <dgm:pt modelId="{FA0E5913-E4B4-4753-9AD3-FAC4AC803F76}" type="sibTrans" cxnId="{36C10AE7-98C3-403D-8F5F-E689C1297C89}">
      <dgm:prSet/>
      <dgm:spPr/>
      <dgm:t>
        <a:bodyPr/>
        <a:lstStyle/>
        <a:p>
          <a:endParaRPr lang="en-US"/>
        </a:p>
      </dgm:t>
    </dgm:pt>
    <dgm:pt modelId="{093A4624-335A-4A91-90C6-18885BAB3AF9}">
      <dgm:prSet/>
      <dgm:spPr/>
      <dgm:t>
        <a:bodyPr/>
        <a:lstStyle/>
        <a:p>
          <a:r>
            <a:rPr lang="en-GB" dirty="0"/>
            <a:t>Supervision</a:t>
          </a:r>
          <a:endParaRPr lang="en-US" dirty="0"/>
        </a:p>
      </dgm:t>
    </dgm:pt>
    <dgm:pt modelId="{5A05EB3C-4ED8-4BD1-A2BB-3818C0CCC97E}" type="parTrans" cxnId="{FCCB8FDB-4E51-4134-82C4-C1F6B86956AF}">
      <dgm:prSet/>
      <dgm:spPr/>
      <dgm:t>
        <a:bodyPr/>
        <a:lstStyle/>
        <a:p>
          <a:endParaRPr lang="en-US"/>
        </a:p>
      </dgm:t>
    </dgm:pt>
    <dgm:pt modelId="{D853933F-3AE4-4EA5-B7E7-5A363C179DE2}" type="sibTrans" cxnId="{FCCB8FDB-4E51-4134-82C4-C1F6B86956AF}">
      <dgm:prSet/>
      <dgm:spPr/>
      <dgm:t>
        <a:bodyPr/>
        <a:lstStyle/>
        <a:p>
          <a:endParaRPr lang="en-US"/>
        </a:p>
      </dgm:t>
    </dgm:pt>
    <dgm:pt modelId="{A8814609-1FB1-4698-A84E-CA340B9D9449}">
      <dgm:prSet/>
      <dgm:spPr/>
      <dgm:t>
        <a:bodyPr/>
        <a:lstStyle/>
        <a:p>
          <a:r>
            <a:rPr lang="en-GB"/>
            <a:t>Adult Learning</a:t>
          </a:r>
          <a:endParaRPr lang="en-US"/>
        </a:p>
      </dgm:t>
    </dgm:pt>
    <dgm:pt modelId="{5B3AB264-A338-4ED1-95A3-43CD94453A7E}" type="parTrans" cxnId="{898C443A-B5A8-425F-A9BC-71BDB9C85F9A}">
      <dgm:prSet/>
      <dgm:spPr/>
      <dgm:t>
        <a:bodyPr/>
        <a:lstStyle/>
        <a:p>
          <a:endParaRPr lang="en-US"/>
        </a:p>
      </dgm:t>
    </dgm:pt>
    <dgm:pt modelId="{DEF73397-729E-4623-A2EE-951A90B602FF}" type="sibTrans" cxnId="{898C443A-B5A8-425F-A9BC-71BDB9C85F9A}">
      <dgm:prSet/>
      <dgm:spPr/>
      <dgm:t>
        <a:bodyPr/>
        <a:lstStyle/>
        <a:p>
          <a:endParaRPr lang="en-US"/>
        </a:p>
      </dgm:t>
    </dgm:pt>
    <dgm:pt modelId="{24D2210B-04EB-487D-98FF-88F6398A6640}">
      <dgm:prSet/>
      <dgm:spPr/>
      <dgm:t>
        <a:bodyPr/>
        <a:lstStyle/>
        <a:p>
          <a:r>
            <a:rPr lang="en-GB"/>
            <a:t>Assessment and Observation</a:t>
          </a:r>
          <a:endParaRPr lang="en-US"/>
        </a:p>
      </dgm:t>
    </dgm:pt>
    <dgm:pt modelId="{498D8320-664C-4BA6-AC12-59B06ADBED50}" type="parTrans" cxnId="{BD3D0230-90A3-4997-A493-E88A91250E4C}">
      <dgm:prSet/>
      <dgm:spPr/>
      <dgm:t>
        <a:bodyPr/>
        <a:lstStyle/>
        <a:p>
          <a:endParaRPr lang="en-US"/>
        </a:p>
      </dgm:t>
    </dgm:pt>
    <dgm:pt modelId="{23968AF9-4624-4BF5-990C-EDF75D7F9B0B}" type="sibTrans" cxnId="{BD3D0230-90A3-4997-A493-E88A91250E4C}">
      <dgm:prSet/>
      <dgm:spPr/>
      <dgm:t>
        <a:bodyPr/>
        <a:lstStyle/>
        <a:p>
          <a:endParaRPr lang="en-US"/>
        </a:p>
      </dgm:t>
    </dgm:pt>
    <dgm:pt modelId="{CE29791F-55FC-4DB1-8EC8-ED3389462564}">
      <dgm:prSet/>
      <dgm:spPr/>
      <dgm:t>
        <a:bodyPr/>
        <a:lstStyle/>
        <a:p>
          <a:r>
            <a:rPr lang="en-GB"/>
            <a:t>Feedback and Assessments</a:t>
          </a:r>
          <a:endParaRPr lang="en-US"/>
        </a:p>
      </dgm:t>
    </dgm:pt>
    <dgm:pt modelId="{E484F516-0187-4FA4-85A4-BEF6023D7A74}" type="parTrans" cxnId="{662E6607-B6FC-4EDC-AEB1-EE61A27CA5CD}">
      <dgm:prSet/>
      <dgm:spPr/>
      <dgm:t>
        <a:bodyPr/>
        <a:lstStyle/>
        <a:p>
          <a:endParaRPr lang="en-US"/>
        </a:p>
      </dgm:t>
    </dgm:pt>
    <dgm:pt modelId="{13A5CEF9-90E1-4701-AB72-7F654B43C75F}" type="sibTrans" cxnId="{662E6607-B6FC-4EDC-AEB1-EE61A27CA5CD}">
      <dgm:prSet/>
      <dgm:spPr/>
      <dgm:t>
        <a:bodyPr/>
        <a:lstStyle/>
        <a:p>
          <a:endParaRPr lang="en-US"/>
        </a:p>
      </dgm:t>
    </dgm:pt>
    <dgm:pt modelId="{FB8E715C-B9E1-43F2-8D0F-7A0BA7B75123}">
      <dgm:prSet/>
      <dgm:spPr/>
      <dgm:t>
        <a:bodyPr/>
        <a:lstStyle/>
        <a:p>
          <a:r>
            <a:rPr lang="en-GB" dirty="0"/>
            <a:t>Assessment Requirement and Marking</a:t>
          </a:r>
          <a:endParaRPr lang="en-US" dirty="0"/>
        </a:p>
      </dgm:t>
    </dgm:pt>
    <dgm:pt modelId="{C3098DF3-B071-46BC-9AE5-1F37435E7D33}" type="parTrans" cxnId="{D559A304-8CC3-47D4-ADE9-D349E5E708AC}">
      <dgm:prSet/>
      <dgm:spPr/>
      <dgm:t>
        <a:bodyPr/>
        <a:lstStyle/>
        <a:p>
          <a:endParaRPr lang="en-US"/>
        </a:p>
      </dgm:t>
    </dgm:pt>
    <dgm:pt modelId="{FE2FF4F7-A51D-431D-8C7D-71F5EE65C567}" type="sibTrans" cxnId="{D559A304-8CC3-47D4-ADE9-D349E5E708AC}">
      <dgm:prSet/>
      <dgm:spPr/>
      <dgm:t>
        <a:bodyPr/>
        <a:lstStyle/>
        <a:p>
          <a:endParaRPr lang="en-US"/>
        </a:p>
      </dgm:t>
    </dgm:pt>
    <dgm:pt modelId="{9D484546-D6AC-4F25-9790-9DD33D9F2E9E}">
      <dgm:prSet/>
      <dgm:spPr/>
      <dgm:t>
        <a:bodyPr/>
        <a:lstStyle/>
        <a:p>
          <a:r>
            <a:rPr lang="en-GB"/>
            <a:t>Working with struggling students</a:t>
          </a:r>
          <a:endParaRPr lang="en-US"/>
        </a:p>
      </dgm:t>
    </dgm:pt>
    <dgm:pt modelId="{3CEFEAB1-E888-46CF-BDCC-E3359AB4024F}" type="parTrans" cxnId="{84CA4915-880D-4487-B206-9B07274EDB76}">
      <dgm:prSet/>
      <dgm:spPr/>
      <dgm:t>
        <a:bodyPr/>
        <a:lstStyle/>
        <a:p>
          <a:endParaRPr lang="en-US"/>
        </a:p>
      </dgm:t>
    </dgm:pt>
    <dgm:pt modelId="{C7EF2326-6BCE-442B-9C42-3FC507E66AC2}" type="sibTrans" cxnId="{84CA4915-880D-4487-B206-9B07274EDB76}">
      <dgm:prSet/>
      <dgm:spPr/>
      <dgm:t>
        <a:bodyPr/>
        <a:lstStyle/>
        <a:p>
          <a:endParaRPr lang="en-US"/>
        </a:p>
      </dgm:t>
    </dgm:pt>
    <dgm:pt modelId="{B2C16989-B162-4A6C-84B5-CE4D3EDCC526}" type="pres">
      <dgm:prSet presAssocID="{01731282-BC1F-4E67-888C-2BF2A8719FF7}" presName="linear" presStyleCnt="0">
        <dgm:presLayoutVars>
          <dgm:animLvl val="lvl"/>
          <dgm:resizeHandles val="exact"/>
        </dgm:presLayoutVars>
      </dgm:prSet>
      <dgm:spPr/>
    </dgm:pt>
    <dgm:pt modelId="{C3A0076A-7824-4A88-88D9-29575763680D}" type="pres">
      <dgm:prSet presAssocID="{D8A6A419-ACE0-45C1-B22A-81D9996930CB}" presName="parentText" presStyleLbl="node1" presStyleIdx="0" presStyleCnt="1">
        <dgm:presLayoutVars>
          <dgm:chMax val="0"/>
          <dgm:bulletEnabled val="1"/>
        </dgm:presLayoutVars>
      </dgm:prSet>
      <dgm:spPr/>
    </dgm:pt>
    <dgm:pt modelId="{6DADB469-98E8-45DC-81C9-DA9ED695BE80}" type="pres">
      <dgm:prSet presAssocID="{D8A6A419-ACE0-45C1-B22A-81D9996930CB}" presName="childText" presStyleLbl="revTx" presStyleIdx="0" presStyleCnt="1">
        <dgm:presLayoutVars>
          <dgm:bulletEnabled val="1"/>
        </dgm:presLayoutVars>
      </dgm:prSet>
      <dgm:spPr/>
    </dgm:pt>
  </dgm:ptLst>
  <dgm:cxnLst>
    <dgm:cxn modelId="{98FD2D03-9B48-4D42-9387-306189FD41BB}" type="presOf" srcId="{CE29791F-55FC-4DB1-8EC8-ED3389462564}" destId="{6DADB469-98E8-45DC-81C9-DA9ED695BE80}" srcOrd="0" destOrd="6" presId="urn:microsoft.com/office/officeart/2005/8/layout/vList2"/>
    <dgm:cxn modelId="{D559A304-8CC3-47D4-ADE9-D349E5E708AC}" srcId="{D8A6A419-ACE0-45C1-B22A-81D9996930CB}" destId="{FB8E715C-B9E1-43F2-8D0F-7A0BA7B75123}" srcOrd="7" destOrd="0" parTransId="{C3098DF3-B071-46BC-9AE5-1F37435E7D33}" sibTransId="{FE2FF4F7-A51D-431D-8C7D-71F5EE65C567}"/>
    <dgm:cxn modelId="{662E6607-B6FC-4EDC-AEB1-EE61A27CA5CD}" srcId="{D8A6A419-ACE0-45C1-B22A-81D9996930CB}" destId="{CE29791F-55FC-4DB1-8EC8-ED3389462564}" srcOrd="6" destOrd="0" parTransId="{E484F516-0187-4FA4-85A4-BEF6023D7A74}" sibTransId="{13A5CEF9-90E1-4701-AB72-7F654B43C75F}"/>
    <dgm:cxn modelId="{3EF7650F-9D42-453A-8F5B-3824AB6F0DBC}" type="presOf" srcId="{9D484546-D6AC-4F25-9790-9DD33D9F2E9E}" destId="{6DADB469-98E8-45DC-81C9-DA9ED695BE80}" srcOrd="0" destOrd="8" presId="urn:microsoft.com/office/officeart/2005/8/layout/vList2"/>
    <dgm:cxn modelId="{84CA4915-880D-4487-B206-9B07274EDB76}" srcId="{D8A6A419-ACE0-45C1-B22A-81D9996930CB}" destId="{9D484546-D6AC-4F25-9790-9DD33D9F2E9E}" srcOrd="8" destOrd="0" parTransId="{3CEFEAB1-E888-46CF-BDCC-E3359AB4024F}" sibTransId="{C7EF2326-6BCE-442B-9C42-3FC507E66AC2}"/>
    <dgm:cxn modelId="{BF6B2C18-4848-4B8D-BE5A-06645E6592D0}" type="presOf" srcId="{97E61FCD-ED6F-4EC0-AA24-961952E04660}" destId="{6DADB469-98E8-45DC-81C9-DA9ED695BE80}" srcOrd="0" destOrd="0" presId="urn:microsoft.com/office/officeart/2005/8/layout/vList2"/>
    <dgm:cxn modelId="{BD3D0230-90A3-4997-A493-E88A91250E4C}" srcId="{D8A6A419-ACE0-45C1-B22A-81D9996930CB}" destId="{24D2210B-04EB-487D-98FF-88F6398A6640}" srcOrd="5" destOrd="0" parTransId="{498D8320-664C-4BA6-AC12-59B06ADBED50}" sibTransId="{23968AF9-4624-4BF5-990C-EDF75D7F9B0B}"/>
    <dgm:cxn modelId="{1B112133-A61F-457F-A092-A8BC41E5A468}" srcId="{D8A6A419-ACE0-45C1-B22A-81D9996930CB}" destId="{121DED55-D1F8-4F30-B6A2-387E0988F654}" srcOrd="1" destOrd="0" parTransId="{30244EF1-5AAD-4598-BD3F-AD330270856B}" sibTransId="{9428CE65-1490-4E9F-9A60-DB5DD8C8F46D}"/>
    <dgm:cxn modelId="{898C443A-B5A8-425F-A9BC-71BDB9C85F9A}" srcId="{D8A6A419-ACE0-45C1-B22A-81D9996930CB}" destId="{A8814609-1FB1-4698-A84E-CA340B9D9449}" srcOrd="4" destOrd="0" parTransId="{5B3AB264-A338-4ED1-95A3-43CD94453A7E}" sibTransId="{DEF73397-729E-4623-A2EE-951A90B602FF}"/>
    <dgm:cxn modelId="{FE9FA263-ADB1-4ED4-BC53-A02BF3034ED6}" type="presOf" srcId="{A8814609-1FB1-4698-A84E-CA340B9D9449}" destId="{6DADB469-98E8-45DC-81C9-DA9ED695BE80}" srcOrd="0" destOrd="4" presId="urn:microsoft.com/office/officeart/2005/8/layout/vList2"/>
    <dgm:cxn modelId="{2468844F-76DE-4A3B-8645-7C31AACF8A42}" type="presOf" srcId="{121DED55-D1F8-4F30-B6A2-387E0988F654}" destId="{6DADB469-98E8-45DC-81C9-DA9ED695BE80}" srcOrd="0" destOrd="1" presId="urn:microsoft.com/office/officeart/2005/8/layout/vList2"/>
    <dgm:cxn modelId="{3EE2A36F-F4B9-46B6-A527-D67D18CE8F8E}" type="presOf" srcId="{D8A6A419-ACE0-45C1-B22A-81D9996930CB}" destId="{C3A0076A-7824-4A88-88D9-29575763680D}" srcOrd="0" destOrd="0" presId="urn:microsoft.com/office/officeart/2005/8/layout/vList2"/>
    <dgm:cxn modelId="{64B4EF4F-734D-405C-9906-DA4BE0FF5609}" type="presOf" srcId="{01731282-BC1F-4E67-888C-2BF2A8719FF7}" destId="{B2C16989-B162-4A6C-84B5-CE4D3EDCC526}" srcOrd="0" destOrd="0" presId="urn:microsoft.com/office/officeart/2005/8/layout/vList2"/>
    <dgm:cxn modelId="{BCD09B9A-E4EC-482D-A112-DDEA5106AFBA}" type="presOf" srcId="{FB8E715C-B9E1-43F2-8D0F-7A0BA7B75123}" destId="{6DADB469-98E8-45DC-81C9-DA9ED695BE80}" srcOrd="0" destOrd="7" presId="urn:microsoft.com/office/officeart/2005/8/layout/vList2"/>
    <dgm:cxn modelId="{C0B5A4CA-2ED1-4F13-A6B6-198C845FF7F1}" srcId="{D8A6A419-ACE0-45C1-B22A-81D9996930CB}" destId="{97E61FCD-ED6F-4EC0-AA24-961952E04660}" srcOrd="0" destOrd="0" parTransId="{81ED037B-6055-4EE4-B08C-E2E5F0080C6A}" sibTransId="{07956019-387F-4E0C-8005-DAA2A2C19D4F}"/>
    <dgm:cxn modelId="{B1B8A8D2-E289-474F-96E6-FBF9D70B3FF1}" type="presOf" srcId="{24D2210B-04EB-487D-98FF-88F6398A6640}" destId="{6DADB469-98E8-45DC-81C9-DA9ED695BE80}" srcOrd="0" destOrd="5" presId="urn:microsoft.com/office/officeart/2005/8/layout/vList2"/>
    <dgm:cxn modelId="{6BABF5D2-E24B-4B93-9DC9-9372DF7E740D}" type="presOf" srcId="{093A4624-335A-4A91-90C6-18885BAB3AF9}" destId="{6DADB469-98E8-45DC-81C9-DA9ED695BE80}" srcOrd="0" destOrd="3" presId="urn:microsoft.com/office/officeart/2005/8/layout/vList2"/>
    <dgm:cxn modelId="{FCCB8FDB-4E51-4134-82C4-C1F6B86956AF}" srcId="{D8A6A419-ACE0-45C1-B22A-81D9996930CB}" destId="{093A4624-335A-4A91-90C6-18885BAB3AF9}" srcOrd="3" destOrd="0" parTransId="{5A05EB3C-4ED8-4BD1-A2BB-3818C0CCC97E}" sibTransId="{D853933F-3AE4-4EA5-B7E7-5A363C179DE2}"/>
    <dgm:cxn modelId="{DAD674DF-FF1C-440C-AFF7-3395736358BB}" type="presOf" srcId="{381660D9-4115-4F82-BED1-5F0652AD48D6}" destId="{6DADB469-98E8-45DC-81C9-DA9ED695BE80}" srcOrd="0" destOrd="2" presId="urn:microsoft.com/office/officeart/2005/8/layout/vList2"/>
    <dgm:cxn modelId="{36C10AE7-98C3-403D-8F5F-E689C1297C89}" srcId="{D8A6A419-ACE0-45C1-B22A-81D9996930CB}" destId="{381660D9-4115-4F82-BED1-5F0652AD48D6}" srcOrd="2" destOrd="0" parTransId="{12470CA5-DE02-46B7-9189-2440F2C0DEF8}" sibTransId="{FA0E5913-E4B4-4753-9AD3-FAC4AC803F76}"/>
    <dgm:cxn modelId="{FD2288FC-3A8A-473C-B887-8D037EFDB815}" srcId="{01731282-BC1F-4E67-888C-2BF2A8719FF7}" destId="{D8A6A419-ACE0-45C1-B22A-81D9996930CB}" srcOrd="0" destOrd="0" parTransId="{E77ACC9E-6ADC-4429-BCC2-19B2A872508B}" sibTransId="{DF22DEB8-55C4-44E2-B576-E2DEE549BF02}"/>
    <dgm:cxn modelId="{E7A52DB8-C08E-447E-A175-0BD160814B10}" type="presParOf" srcId="{B2C16989-B162-4A6C-84B5-CE4D3EDCC526}" destId="{C3A0076A-7824-4A88-88D9-29575763680D}" srcOrd="0" destOrd="0" presId="urn:microsoft.com/office/officeart/2005/8/layout/vList2"/>
    <dgm:cxn modelId="{B413405C-966D-488B-BEFF-6EB60DA0D8BE}" type="presParOf" srcId="{B2C16989-B162-4A6C-84B5-CE4D3EDCC526}" destId="{6DADB469-98E8-45DC-81C9-DA9ED695BE80}"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B60ADC-45AC-49C3-9088-49BC7C66FD1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GB"/>
        </a:p>
      </dgm:t>
    </dgm:pt>
    <dgm:pt modelId="{76C5D6DB-821C-48F0-8348-BED11C939B23}">
      <dgm:prSet/>
      <dgm:spPr>
        <a:solidFill>
          <a:schemeClr val="accent4"/>
        </a:solidFill>
      </dgm:spPr>
      <dgm:t>
        <a:bodyPr/>
        <a:lstStyle/>
        <a:p>
          <a:pPr algn="ctr"/>
          <a:r>
            <a:rPr lang="en-GB" dirty="0"/>
            <a:t>Content of Face-to-Face workshop</a:t>
          </a:r>
        </a:p>
      </dgm:t>
    </dgm:pt>
    <dgm:pt modelId="{F660A405-7AC8-454D-9EF2-47330DCC4F9E}" type="parTrans" cxnId="{6C9EE28A-D6D0-4DC8-ADF3-F54043A14AB8}">
      <dgm:prSet/>
      <dgm:spPr/>
      <dgm:t>
        <a:bodyPr/>
        <a:lstStyle/>
        <a:p>
          <a:endParaRPr lang="en-GB"/>
        </a:p>
      </dgm:t>
    </dgm:pt>
    <dgm:pt modelId="{E177398C-8C6F-4AF4-B93D-205CCAD73474}" type="sibTrans" cxnId="{6C9EE28A-D6D0-4DC8-ADF3-F54043A14AB8}">
      <dgm:prSet/>
      <dgm:spPr/>
      <dgm:t>
        <a:bodyPr/>
        <a:lstStyle/>
        <a:p>
          <a:endParaRPr lang="en-GB"/>
        </a:p>
      </dgm:t>
    </dgm:pt>
    <dgm:pt modelId="{833730AD-F87B-462C-8D56-8AF14A06BEA0}">
      <dgm:prSet/>
      <dgm:spPr>
        <a:solidFill>
          <a:schemeClr val="accent4"/>
        </a:solidFill>
      </dgm:spPr>
      <dgm:t>
        <a:bodyPr/>
        <a:lstStyle/>
        <a:p>
          <a:pPr algn="l"/>
          <a:r>
            <a:rPr lang="en-GB"/>
            <a:t>Induction</a:t>
          </a:r>
        </a:p>
      </dgm:t>
    </dgm:pt>
    <dgm:pt modelId="{551360E6-0893-4374-9DB4-738F69BE7E86}" type="parTrans" cxnId="{2374E633-F4DA-4B23-9C0A-238C1D8E49E0}">
      <dgm:prSet/>
      <dgm:spPr/>
      <dgm:t>
        <a:bodyPr/>
        <a:lstStyle/>
        <a:p>
          <a:endParaRPr lang="en-GB"/>
        </a:p>
      </dgm:t>
    </dgm:pt>
    <dgm:pt modelId="{700ECAEB-CFF2-4B95-B5FB-8F3F52CC75C5}" type="sibTrans" cxnId="{2374E633-F4DA-4B23-9C0A-238C1D8E49E0}">
      <dgm:prSet/>
      <dgm:spPr/>
      <dgm:t>
        <a:bodyPr/>
        <a:lstStyle/>
        <a:p>
          <a:endParaRPr lang="en-GB"/>
        </a:p>
      </dgm:t>
    </dgm:pt>
    <dgm:pt modelId="{983FAD26-1FA3-45C4-92D6-36AA1A9BB228}">
      <dgm:prSet/>
      <dgm:spPr>
        <a:solidFill>
          <a:schemeClr val="accent4"/>
        </a:solidFill>
      </dgm:spPr>
      <dgm:t>
        <a:bodyPr/>
        <a:lstStyle/>
        <a:p>
          <a:pPr algn="l"/>
          <a:r>
            <a:rPr lang="en-GB"/>
            <a:t>Power and anti-discriminatory practice</a:t>
          </a:r>
        </a:p>
      </dgm:t>
    </dgm:pt>
    <dgm:pt modelId="{7CD8D955-07C9-49F0-8D21-E97C45AD6E8D}" type="parTrans" cxnId="{71542B25-2A55-490E-9B59-9FB63D4D015D}">
      <dgm:prSet/>
      <dgm:spPr/>
      <dgm:t>
        <a:bodyPr/>
        <a:lstStyle/>
        <a:p>
          <a:endParaRPr lang="en-GB"/>
        </a:p>
      </dgm:t>
    </dgm:pt>
    <dgm:pt modelId="{F32E84EE-1FA4-4E7D-B476-16D4DD926BCE}" type="sibTrans" cxnId="{71542B25-2A55-490E-9B59-9FB63D4D015D}">
      <dgm:prSet/>
      <dgm:spPr/>
      <dgm:t>
        <a:bodyPr/>
        <a:lstStyle/>
        <a:p>
          <a:endParaRPr lang="en-GB"/>
        </a:p>
      </dgm:t>
    </dgm:pt>
    <dgm:pt modelId="{355244DE-D23D-4E9D-84B5-5A078B6F2400}">
      <dgm:prSet/>
      <dgm:spPr>
        <a:solidFill>
          <a:schemeClr val="accent4"/>
        </a:solidFill>
      </dgm:spPr>
      <dgm:t>
        <a:bodyPr/>
        <a:lstStyle/>
        <a:p>
          <a:pPr algn="l"/>
          <a:r>
            <a:rPr lang="en-GB"/>
            <a:t>Supervision</a:t>
          </a:r>
        </a:p>
      </dgm:t>
    </dgm:pt>
    <dgm:pt modelId="{457AAA42-698B-4E18-9289-2291D0AE4AA5}" type="parTrans" cxnId="{C2AF9853-661C-4F4A-874F-0E0E49373FBF}">
      <dgm:prSet/>
      <dgm:spPr/>
      <dgm:t>
        <a:bodyPr/>
        <a:lstStyle/>
        <a:p>
          <a:endParaRPr lang="en-GB"/>
        </a:p>
      </dgm:t>
    </dgm:pt>
    <dgm:pt modelId="{5D0BA147-1CDC-4A95-BAD9-BC9923DA2D17}" type="sibTrans" cxnId="{C2AF9853-661C-4F4A-874F-0E0E49373FBF}">
      <dgm:prSet/>
      <dgm:spPr/>
      <dgm:t>
        <a:bodyPr/>
        <a:lstStyle/>
        <a:p>
          <a:endParaRPr lang="en-GB"/>
        </a:p>
      </dgm:t>
    </dgm:pt>
    <dgm:pt modelId="{B4EAAA4A-2D08-4716-B562-D9C50B56DC73}">
      <dgm:prSet/>
      <dgm:spPr>
        <a:solidFill>
          <a:schemeClr val="accent4"/>
        </a:solidFill>
      </dgm:spPr>
      <dgm:t>
        <a:bodyPr/>
        <a:lstStyle/>
        <a:p>
          <a:pPr algn="l"/>
          <a:r>
            <a:rPr lang="en-GB"/>
            <a:t>Working with struggling students</a:t>
          </a:r>
        </a:p>
      </dgm:t>
    </dgm:pt>
    <dgm:pt modelId="{4009FAF6-F5AC-40AB-A6D9-221287DF113B}" type="parTrans" cxnId="{5DCA355C-1D29-4681-BDFD-1DA4A609F0A0}">
      <dgm:prSet/>
      <dgm:spPr/>
      <dgm:t>
        <a:bodyPr/>
        <a:lstStyle/>
        <a:p>
          <a:endParaRPr lang="en-GB"/>
        </a:p>
      </dgm:t>
    </dgm:pt>
    <dgm:pt modelId="{D4415727-F7F7-415D-92C8-0B13524F42A9}" type="sibTrans" cxnId="{5DCA355C-1D29-4681-BDFD-1DA4A609F0A0}">
      <dgm:prSet/>
      <dgm:spPr/>
      <dgm:t>
        <a:bodyPr/>
        <a:lstStyle/>
        <a:p>
          <a:endParaRPr lang="en-GB"/>
        </a:p>
      </dgm:t>
    </dgm:pt>
    <dgm:pt modelId="{2DE113CC-293E-4F78-8635-1EDDABE627D7}" type="pres">
      <dgm:prSet presAssocID="{CEB60ADC-45AC-49C3-9088-49BC7C66FD11}" presName="cycle" presStyleCnt="0">
        <dgm:presLayoutVars>
          <dgm:dir/>
          <dgm:resizeHandles val="exact"/>
        </dgm:presLayoutVars>
      </dgm:prSet>
      <dgm:spPr/>
    </dgm:pt>
    <dgm:pt modelId="{DAFA7542-C7C8-471E-81D8-7B436291D94F}" type="pres">
      <dgm:prSet presAssocID="{76C5D6DB-821C-48F0-8348-BED11C939B23}" presName="node" presStyleLbl="node1" presStyleIdx="0" presStyleCnt="1" custScaleX="80902" custScaleY="64984" custRadScaleRad="100068" custRadScaleInc="-160">
        <dgm:presLayoutVars>
          <dgm:bulletEnabled val="1"/>
        </dgm:presLayoutVars>
      </dgm:prSet>
      <dgm:spPr/>
    </dgm:pt>
  </dgm:ptLst>
  <dgm:cxnLst>
    <dgm:cxn modelId="{41C74F17-F738-44C4-9A60-6E9BFCBECAE5}" type="presOf" srcId="{CEB60ADC-45AC-49C3-9088-49BC7C66FD11}" destId="{2DE113CC-293E-4F78-8635-1EDDABE627D7}" srcOrd="0" destOrd="0" presId="urn:microsoft.com/office/officeart/2005/8/layout/cycle2"/>
    <dgm:cxn modelId="{71542B25-2A55-490E-9B59-9FB63D4D015D}" srcId="{76C5D6DB-821C-48F0-8348-BED11C939B23}" destId="{983FAD26-1FA3-45C4-92D6-36AA1A9BB228}" srcOrd="1" destOrd="0" parTransId="{7CD8D955-07C9-49F0-8D21-E97C45AD6E8D}" sibTransId="{F32E84EE-1FA4-4E7D-B476-16D4DD926BCE}"/>
    <dgm:cxn modelId="{F957D527-409C-4F38-AB42-4150E2FB02F1}" type="presOf" srcId="{983FAD26-1FA3-45C4-92D6-36AA1A9BB228}" destId="{DAFA7542-C7C8-471E-81D8-7B436291D94F}" srcOrd="0" destOrd="2" presId="urn:microsoft.com/office/officeart/2005/8/layout/cycle2"/>
    <dgm:cxn modelId="{2374E633-F4DA-4B23-9C0A-238C1D8E49E0}" srcId="{76C5D6DB-821C-48F0-8348-BED11C939B23}" destId="{833730AD-F87B-462C-8D56-8AF14A06BEA0}" srcOrd="0" destOrd="0" parTransId="{551360E6-0893-4374-9DB4-738F69BE7E86}" sibTransId="{700ECAEB-CFF2-4B95-B5FB-8F3F52CC75C5}"/>
    <dgm:cxn modelId="{73E0593C-A2F7-4E57-BFA0-98FE6A4D7A25}" type="presOf" srcId="{76C5D6DB-821C-48F0-8348-BED11C939B23}" destId="{DAFA7542-C7C8-471E-81D8-7B436291D94F}" srcOrd="0" destOrd="0" presId="urn:microsoft.com/office/officeart/2005/8/layout/cycle2"/>
    <dgm:cxn modelId="{04B2C03F-E10E-4F0B-82F3-C8504A0C7390}" type="presOf" srcId="{355244DE-D23D-4E9D-84B5-5A078B6F2400}" destId="{DAFA7542-C7C8-471E-81D8-7B436291D94F}" srcOrd="0" destOrd="3" presId="urn:microsoft.com/office/officeart/2005/8/layout/cycle2"/>
    <dgm:cxn modelId="{5DCA355C-1D29-4681-BDFD-1DA4A609F0A0}" srcId="{76C5D6DB-821C-48F0-8348-BED11C939B23}" destId="{B4EAAA4A-2D08-4716-B562-D9C50B56DC73}" srcOrd="3" destOrd="0" parTransId="{4009FAF6-F5AC-40AB-A6D9-221287DF113B}" sibTransId="{D4415727-F7F7-415D-92C8-0B13524F42A9}"/>
    <dgm:cxn modelId="{C2AF9853-661C-4F4A-874F-0E0E49373FBF}" srcId="{76C5D6DB-821C-48F0-8348-BED11C939B23}" destId="{355244DE-D23D-4E9D-84B5-5A078B6F2400}" srcOrd="2" destOrd="0" parTransId="{457AAA42-698B-4E18-9289-2291D0AE4AA5}" sibTransId="{5D0BA147-1CDC-4A95-BAD9-BC9923DA2D17}"/>
    <dgm:cxn modelId="{72EC9289-8A86-4C1D-B64E-926DCADE3538}" type="presOf" srcId="{B4EAAA4A-2D08-4716-B562-D9C50B56DC73}" destId="{DAFA7542-C7C8-471E-81D8-7B436291D94F}" srcOrd="0" destOrd="4" presId="urn:microsoft.com/office/officeart/2005/8/layout/cycle2"/>
    <dgm:cxn modelId="{6C9EE28A-D6D0-4DC8-ADF3-F54043A14AB8}" srcId="{CEB60ADC-45AC-49C3-9088-49BC7C66FD11}" destId="{76C5D6DB-821C-48F0-8348-BED11C939B23}" srcOrd="0" destOrd="0" parTransId="{F660A405-7AC8-454D-9EF2-47330DCC4F9E}" sibTransId="{E177398C-8C6F-4AF4-B93D-205CCAD73474}"/>
    <dgm:cxn modelId="{3958CB9D-183B-4877-A8BC-1191186378CD}" type="presOf" srcId="{833730AD-F87B-462C-8D56-8AF14A06BEA0}" destId="{DAFA7542-C7C8-471E-81D8-7B436291D94F}" srcOrd="0" destOrd="1" presId="urn:microsoft.com/office/officeart/2005/8/layout/cycle2"/>
    <dgm:cxn modelId="{1ADC6E0E-C3C1-43FD-AF08-ED8B23960477}" type="presParOf" srcId="{2DE113CC-293E-4F78-8635-1EDDABE627D7}" destId="{DAFA7542-C7C8-471E-81D8-7B436291D94F}"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C67FF9-08A0-4B6D-9AB0-BC10B5DB477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4169503-7781-4598-95A8-87698527F042}">
      <dgm:prSet/>
      <dgm:spPr/>
      <dgm:t>
        <a:bodyPr/>
        <a:lstStyle/>
        <a:p>
          <a:pPr>
            <a:lnSpc>
              <a:spcPct val="100000"/>
            </a:lnSpc>
          </a:pPr>
          <a:r>
            <a:rPr lang="en-GB" dirty="0"/>
            <a:t>1. </a:t>
          </a:r>
          <a:r>
            <a:rPr lang="en-GB" b="1" dirty="0"/>
            <a:t>Dates for training days </a:t>
          </a:r>
          <a:r>
            <a:rPr lang="en-GB" dirty="0"/>
            <a:t>- Speak with your individual manager and provisionally book 4 study days to complete the ME learning programme and workbook. Send us the provisional days via the MSTs channel </a:t>
          </a:r>
          <a:endParaRPr lang="en-US" dirty="0"/>
        </a:p>
      </dgm:t>
    </dgm:pt>
    <dgm:pt modelId="{D2645D6F-038A-4E9C-BEF7-92BF18482008}" type="parTrans" cxnId="{90EF76BD-341D-4804-96F6-F5AE42BD0FEF}">
      <dgm:prSet/>
      <dgm:spPr/>
      <dgm:t>
        <a:bodyPr/>
        <a:lstStyle/>
        <a:p>
          <a:endParaRPr lang="en-US"/>
        </a:p>
      </dgm:t>
    </dgm:pt>
    <dgm:pt modelId="{55AF275D-4A42-4CBE-90FD-24063698EBAD}" type="sibTrans" cxnId="{90EF76BD-341D-4804-96F6-F5AE42BD0FEF}">
      <dgm:prSet/>
      <dgm:spPr/>
      <dgm:t>
        <a:bodyPr/>
        <a:lstStyle/>
        <a:p>
          <a:endParaRPr lang="en-US"/>
        </a:p>
      </dgm:t>
    </dgm:pt>
    <dgm:pt modelId="{1AB38D06-868A-4DEB-BA50-626BFB16EC61}">
      <dgm:prSet/>
      <dgm:spPr/>
      <dgm:t>
        <a:bodyPr/>
        <a:lstStyle/>
        <a:p>
          <a:pPr>
            <a:lnSpc>
              <a:spcPct val="100000"/>
            </a:lnSpc>
          </a:pPr>
          <a:r>
            <a:rPr lang="en-GB" dirty="0"/>
            <a:t>2. </a:t>
          </a:r>
          <a:r>
            <a:rPr lang="en-GB" b="1" dirty="0"/>
            <a:t>Enrolment onto ME learning programme </a:t>
          </a:r>
          <a:r>
            <a:rPr lang="en-GB" dirty="0"/>
            <a:t>- Once dates have been received, you will be enrolled on to ME learning to undertake online training. You will receive an invite email and link to create a password; further info is included on the GMSWA training guide.</a:t>
          </a:r>
          <a:endParaRPr lang="en-US" dirty="0"/>
        </a:p>
      </dgm:t>
    </dgm:pt>
    <dgm:pt modelId="{E695A465-2C36-4B9D-8B15-2CC25CD73C1C}" type="parTrans" cxnId="{E7285396-F167-43FE-A1A8-DE35ED68872B}">
      <dgm:prSet/>
      <dgm:spPr/>
      <dgm:t>
        <a:bodyPr/>
        <a:lstStyle/>
        <a:p>
          <a:endParaRPr lang="en-US"/>
        </a:p>
      </dgm:t>
    </dgm:pt>
    <dgm:pt modelId="{A4675CDA-967B-4272-83BC-75C1D8F96FC1}" type="sibTrans" cxnId="{E7285396-F167-43FE-A1A8-DE35ED68872B}">
      <dgm:prSet/>
      <dgm:spPr/>
      <dgm:t>
        <a:bodyPr/>
        <a:lstStyle/>
        <a:p>
          <a:endParaRPr lang="en-US"/>
        </a:p>
      </dgm:t>
    </dgm:pt>
    <dgm:pt modelId="{2EDEA65E-301D-417E-81B5-C7E637724853}">
      <dgm:prSet/>
      <dgm:spPr/>
      <dgm:t>
        <a:bodyPr/>
        <a:lstStyle/>
        <a:p>
          <a:pPr>
            <a:lnSpc>
              <a:spcPct val="100000"/>
            </a:lnSpc>
          </a:pPr>
          <a:r>
            <a:rPr lang="en-GB"/>
            <a:t>3. </a:t>
          </a:r>
          <a:r>
            <a:rPr lang="en-GB" b="1"/>
            <a:t>Completion of ME learning and workbook </a:t>
          </a:r>
          <a:r>
            <a:rPr lang="en-GB"/>
            <a:t>- You will need to complete the 9 ME learning modules (including summary quizzes) and the attached workbook over study days. We will check progress of ME learning and you will receive a reminders if there is no activity.</a:t>
          </a:r>
          <a:endParaRPr lang="en-US"/>
        </a:p>
      </dgm:t>
    </dgm:pt>
    <dgm:pt modelId="{FDC487A8-A401-44FB-90D3-35967B6F04A4}" type="parTrans" cxnId="{FE83F87F-4F5A-4334-9961-14F150E3E415}">
      <dgm:prSet/>
      <dgm:spPr/>
      <dgm:t>
        <a:bodyPr/>
        <a:lstStyle/>
        <a:p>
          <a:endParaRPr lang="en-US"/>
        </a:p>
      </dgm:t>
    </dgm:pt>
    <dgm:pt modelId="{772F2726-53B6-4680-8CE0-90412127B7F0}" type="sibTrans" cxnId="{FE83F87F-4F5A-4334-9961-14F150E3E415}">
      <dgm:prSet/>
      <dgm:spPr/>
      <dgm:t>
        <a:bodyPr/>
        <a:lstStyle/>
        <a:p>
          <a:endParaRPr lang="en-US"/>
        </a:p>
      </dgm:t>
    </dgm:pt>
    <dgm:pt modelId="{2FE67343-8C67-466B-87AF-72A9E0A8A23E}">
      <dgm:prSet/>
      <dgm:spPr/>
      <dgm:t>
        <a:bodyPr/>
        <a:lstStyle/>
        <a:p>
          <a:pPr>
            <a:lnSpc>
              <a:spcPct val="100000"/>
            </a:lnSpc>
          </a:pPr>
          <a:r>
            <a:rPr lang="en-GB"/>
            <a:t>4. </a:t>
          </a:r>
          <a:r>
            <a:rPr lang="en-GB" b="1"/>
            <a:t>Preparation before workshop </a:t>
          </a:r>
          <a:r>
            <a:rPr lang="en-GB"/>
            <a:t>- Forward your completed workbook and e-learning certificate to </a:t>
          </a:r>
          <a:r>
            <a:rPr lang="en-GB">
              <a:hlinkClick xmlns:r="http://schemas.openxmlformats.org/officeDocument/2006/relationships" r:id="rId1"/>
            </a:rPr>
            <a:t>ASCWorkforcedevelopment@nca.nhs.uk</a:t>
          </a:r>
          <a:r>
            <a:rPr lang="en-GB"/>
            <a:t>  one week before attending your chosen workshop date. </a:t>
          </a:r>
          <a:endParaRPr lang="en-US"/>
        </a:p>
      </dgm:t>
    </dgm:pt>
    <dgm:pt modelId="{F61103A4-6A45-4FB6-83CD-696810947834}" type="parTrans" cxnId="{CA1EAF05-CA9A-4AE9-A652-5B5E3083001F}">
      <dgm:prSet/>
      <dgm:spPr/>
      <dgm:t>
        <a:bodyPr/>
        <a:lstStyle/>
        <a:p>
          <a:endParaRPr lang="en-US"/>
        </a:p>
      </dgm:t>
    </dgm:pt>
    <dgm:pt modelId="{8D85EFD5-8974-4C4F-96EA-09F5B901F463}" type="sibTrans" cxnId="{CA1EAF05-CA9A-4AE9-A652-5B5E3083001F}">
      <dgm:prSet/>
      <dgm:spPr/>
      <dgm:t>
        <a:bodyPr/>
        <a:lstStyle/>
        <a:p>
          <a:endParaRPr lang="en-US"/>
        </a:p>
      </dgm:t>
    </dgm:pt>
    <dgm:pt modelId="{65DD15ED-0901-4370-B85C-7F0F42429559}" type="pres">
      <dgm:prSet presAssocID="{27C67FF9-08A0-4B6D-9AB0-BC10B5DB4775}" presName="root" presStyleCnt="0">
        <dgm:presLayoutVars>
          <dgm:dir/>
          <dgm:resizeHandles val="exact"/>
        </dgm:presLayoutVars>
      </dgm:prSet>
      <dgm:spPr/>
    </dgm:pt>
    <dgm:pt modelId="{DDE4F06B-E57F-4FA0-AD4A-3EDB3A2966C2}" type="pres">
      <dgm:prSet presAssocID="{04169503-7781-4598-95A8-87698527F042}" presName="compNode" presStyleCnt="0"/>
      <dgm:spPr/>
    </dgm:pt>
    <dgm:pt modelId="{58A034D7-FAB5-402E-8C96-620BB4DFAC3C}" type="pres">
      <dgm:prSet presAssocID="{04169503-7781-4598-95A8-87698527F042}" presName="bgRect" presStyleLbl="bgShp" presStyleIdx="0" presStyleCnt="4"/>
      <dgm:spPr/>
    </dgm:pt>
    <dgm:pt modelId="{22F08093-A8EF-4D94-AB95-9950AF371B27}" type="pres">
      <dgm:prSet presAssocID="{04169503-7781-4598-95A8-87698527F042}"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Classroom"/>
        </a:ext>
      </dgm:extLst>
    </dgm:pt>
    <dgm:pt modelId="{A16957B8-E52B-4607-8957-DCF26A9ACED6}" type="pres">
      <dgm:prSet presAssocID="{04169503-7781-4598-95A8-87698527F042}" presName="spaceRect" presStyleCnt="0"/>
      <dgm:spPr/>
    </dgm:pt>
    <dgm:pt modelId="{571629A3-DC83-47A8-8893-4F2B505F05AC}" type="pres">
      <dgm:prSet presAssocID="{04169503-7781-4598-95A8-87698527F042}" presName="parTx" presStyleLbl="revTx" presStyleIdx="0" presStyleCnt="4">
        <dgm:presLayoutVars>
          <dgm:chMax val="0"/>
          <dgm:chPref val="0"/>
        </dgm:presLayoutVars>
      </dgm:prSet>
      <dgm:spPr/>
    </dgm:pt>
    <dgm:pt modelId="{8361F13A-0F85-4C9D-A2F4-D2FD85CD2CC4}" type="pres">
      <dgm:prSet presAssocID="{55AF275D-4A42-4CBE-90FD-24063698EBAD}" presName="sibTrans" presStyleCnt="0"/>
      <dgm:spPr/>
    </dgm:pt>
    <dgm:pt modelId="{6E88D189-CBE5-48AD-9B5B-BEF41B5983CF}" type="pres">
      <dgm:prSet presAssocID="{1AB38D06-868A-4DEB-BA50-626BFB16EC61}" presName="compNode" presStyleCnt="0"/>
      <dgm:spPr/>
    </dgm:pt>
    <dgm:pt modelId="{F728ADC0-72F5-45BF-AF51-8B0714324F8D}" type="pres">
      <dgm:prSet presAssocID="{1AB38D06-868A-4DEB-BA50-626BFB16EC61}" presName="bgRect" presStyleLbl="bgShp" presStyleIdx="1" presStyleCnt="4"/>
      <dgm:spPr/>
    </dgm:pt>
    <dgm:pt modelId="{9429E40B-F0FF-4411-95FF-48ED4C57A45E}" type="pres">
      <dgm:prSet presAssocID="{1AB38D06-868A-4DEB-BA50-626BFB16EC61}"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iploma Roll"/>
        </a:ext>
      </dgm:extLst>
    </dgm:pt>
    <dgm:pt modelId="{F676B2C8-4F38-44CF-B2D2-CFE6D4BF6AF3}" type="pres">
      <dgm:prSet presAssocID="{1AB38D06-868A-4DEB-BA50-626BFB16EC61}" presName="spaceRect" presStyleCnt="0"/>
      <dgm:spPr/>
    </dgm:pt>
    <dgm:pt modelId="{5C3BF9BC-2045-4F84-8A8A-C03F9EA4E1FB}" type="pres">
      <dgm:prSet presAssocID="{1AB38D06-868A-4DEB-BA50-626BFB16EC61}" presName="parTx" presStyleLbl="revTx" presStyleIdx="1" presStyleCnt="4">
        <dgm:presLayoutVars>
          <dgm:chMax val="0"/>
          <dgm:chPref val="0"/>
        </dgm:presLayoutVars>
      </dgm:prSet>
      <dgm:spPr/>
    </dgm:pt>
    <dgm:pt modelId="{9012959B-32D5-402E-B64C-0567C99CF0DC}" type="pres">
      <dgm:prSet presAssocID="{A4675CDA-967B-4272-83BC-75C1D8F96FC1}" presName="sibTrans" presStyleCnt="0"/>
      <dgm:spPr/>
    </dgm:pt>
    <dgm:pt modelId="{E07B6758-FA7E-4E31-976C-A9FE42DA33FB}" type="pres">
      <dgm:prSet presAssocID="{2EDEA65E-301D-417E-81B5-C7E637724853}" presName="compNode" presStyleCnt="0"/>
      <dgm:spPr/>
    </dgm:pt>
    <dgm:pt modelId="{21DEC887-7772-49F7-B472-A09B67F1D782}" type="pres">
      <dgm:prSet presAssocID="{2EDEA65E-301D-417E-81B5-C7E637724853}" presName="bgRect" presStyleLbl="bgShp" presStyleIdx="2" presStyleCnt="4"/>
      <dgm:spPr/>
    </dgm:pt>
    <dgm:pt modelId="{66EA61F8-162F-4F1B-94B8-D263EA5A0A2D}" type="pres">
      <dgm:prSet presAssocID="{2EDEA65E-301D-417E-81B5-C7E637724853}"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Books"/>
        </a:ext>
      </dgm:extLst>
    </dgm:pt>
    <dgm:pt modelId="{8B81C5F6-4224-4D42-AA69-A47E6A0BD319}" type="pres">
      <dgm:prSet presAssocID="{2EDEA65E-301D-417E-81B5-C7E637724853}" presName="spaceRect" presStyleCnt="0"/>
      <dgm:spPr/>
    </dgm:pt>
    <dgm:pt modelId="{69B1F5D0-DCEF-4E15-969E-8D6E3476958C}" type="pres">
      <dgm:prSet presAssocID="{2EDEA65E-301D-417E-81B5-C7E637724853}" presName="parTx" presStyleLbl="revTx" presStyleIdx="2" presStyleCnt="4">
        <dgm:presLayoutVars>
          <dgm:chMax val="0"/>
          <dgm:chPref val="0"/>
        </dgm:presLayoutVars>
      </dgm:prSet>
      <dgm:spPr/>
    </dgm:pt>
    <dgm:pt modelId="{A5119F6A-DB03-468C-A169-B9F19AE881DA}" type="pres">
      <dgm:prSet presAssocID="{772F2726-53B6-4680-8CE0-90412127B7F0}" presName="sibTrans" presStyleCnt="0"/>
      <dgm:spPr/>
    </dgm:pt>
    <dgm:pt modelId="{C118786F-5723-4C2F-B1F1-6793945ED834}" type="pres">
      <dgm:prSet presAssocID="{2FE67343-8C67-466B-87AF-72A9E0A8A23E}" presName="compNode" presStyleCnt="0"/>
      <dgm:spPr/>
    </dgm:pt>
    <dgm:pt modelId="{EF9531CB-660E-41EC-A001-DA25EDAD5AB8}" type="pres">
      <dgm:prSet presAssocID="{2FE67343-8C67-466B-87AF-72A9E0A8A23E}" presName="bgRect" presStyleLbl="bgShp" presStyleIdx="3" presStyleCnt="4"/>
      <dgm:spPr/>
    </dgm:pt>
    <dgm:pt modelId="{224F4CCA-0793-49A8-BCF3-74DCAAD6D263}" type="pres">
      <dgm:prSet presAssocID="{2FE67343-8C67-466B-87AF-72A9E0A8A23E}"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dgm:spPr>
      <dgm:extLst>
        <a:ext uri="{E40237B7-FDA0-4F09-8148-C483321AD2D9}">
          <dgm14:cNvPr xmlns:dgm14="http://schemas.microsoft.com/office/drawing/2010/diagram" id="0" name="" descr="Open Book"/>
        </a:ext>
      </dgm:extLst>
    </dgm:pt>
    <dgm:pt modelId="{0082361B-54DC-444C-9E62-2843384D86FD}" type="pres">
      <dgm:prSet presAssocID="{2FE67343-8C67-466B-87AF-72A9E0A8A23E}" presName="spaceRect" presStyleCnt="0"/>
      <dgm:spPr/>
    </dgm:pt>
    <dgm:pt modelId="{04874B6E-F86E-47A7-9C27-02DF43DC947C}" type="pres">
      <dgm:prSet presAssocID="{2FE67343-8C67-466B-87AF-72A9E0A8A23E}" presName="parTx" presStyleLbl="revTx" presStyleIdx="3" presStyleCnt="4">
        <dgm:presLayoutVars>
          <dgm:chMax val="0"/>
          <dgm:chPref val="0"/>
        </dgm:presLayoutVars>
      </dgm:prSet>
      <dgm:spPr/>
    </dgm:pt>
  </dgm:ptLst>
  <dgm:cxnLst>
    <dgm:cxn modelId="{CA1EAF05-CA9A-4AE9-A652-5B5E3083001F}" srcId="{27C67FF9-08A0-4B6D-9AB0-BC10B5DB4775}" destId="{2FE67343-8C67-466B-87AF-72A9E0A8A23E}" srcOrd="3" destOrd="0" parTransId="{F61103A4-6A45-4FB6-83CD-696810947834}" sibTransId="{8D85EFD5-8974-4C4F-96EA-09F5B901F463}"/>
    <dgm:cxn modelId="{C6EE7554-52C1-4762-B774-DB5DF9BE60C9}" type="presOf" srcId="{27C67FF9-08A0-4B6D-9AB0-BC10B5DB4775}" destId="{65DD15ED-0901-4370-B85C-7F0F42429559}" srcOrd="0" destOrd="0" presId="urn:microsoft.com/office/officeart/2018/2/layout/IconVerticalSolidList"/>
    <dgm:cxn modelId="{92EB4278-24F7-4286-8E70-332C5364C6EE}" type="presOf" srcId="{2EDEA65E-301D-417E-81B5-C7E637724853}" destId="{69B1F5D0-DCEF-4E15-969E-8D6E3476958C}" srcOrd="0" destOrd="0" presId="urn:microsoft.com/office/officeart/2018/2/layout/IconVerticalSolidList"/>
    <dgm:cxn modelId="{FE83F87F-4F5A-4334-9961-14F150E3E415}" srcId="{27C67FF9-08A0-4B6D-9AB0-BC10B5DB4775}" destId="{2EDEA65E-301D-417E-81B5-C7E637724853}" srcOrd="2" destOrd="0" parTransId="{FDC487A8-A401-44FB-90D3-35967B6F04A4}" sibTransId="{772F2726-53B6-4680-8CE0-90412127B7F0}"/>
    <dgm:cxn modelId="{E7285396-F167-43FE-A1A8-DE35ED68872B}" srcId="{27C67FF9-08A0-4B6D-9AB0-BC10B5DB4775}" destId="{1AB38D06-868A-4DEB-BA50-626BFB16EC61}" srcOrd="1" destOrd="0" parTransId="{E695A465-2C36-4B9D-8B15-2CC25CD73C1C}" sibTransId="{A4675CDA-967B-4272-83BC-75C1D8F96FC1}"/>
    <dgm:cxn modelId="{1692AFA4-7DEC-48C9-BD7F-9EF5121F9585}" type="presOf" srcId="{04169503-7781-4598-95A8-87698527F042}" destId="{571629A3-DC83-47A8-8893-4F2B505F05AC}" srcOrd="0" destOrd="0" presId="urn:microsoft.com/office/officeart/2018/2/layout/IconVerticalSolidList"/>
    <dgm:cxn modelId="{3F892CAF-B99C-4451-AEFB-A4B203642D68}" type="presOf" srcId="{2FE67343-8C67-466B-87AF-72A9E0A8A23E}" destId="{04874B6E-F86E-47A7-9C27-02DF43DC947C}" srcOrd="0" destOrd="0" presId="urn:microsoft.com/office/officeart/2018/2/layout/IconVerticalSolidList"/>
    <dgm:cxn modelId="{90EF76BD-341D-4804-96F6-F5AE42BD0FEF}" srcId="{27C67FF9-08A0-4B6D-9AB0-BC10B5DB4775}" destId="{04169503-7781-4598-95A8-87698527F042}" srcOrd="0" destOrd="0" parTransId="{D2645D6F-038A-4E9C-BEF7-92BF18482008}" sibTransId="{55AF275D-4A42-4CBE-90FD-24063698EBAD}"/>
    <dgm:cxn modelId="{DE55F0DC-B2EF-48FF-9FD7-A057DBB9A643}" type="presOf" srcId="{1AB38D06-868A-4DEB-BA50-626BFB16EC61}" destId="{5C3BF9BC-2045-4F84-8A8A-C03F9EA4E1FB}" srcOrd="0" destOrd="0" presId="urn:microsoft.com/office/officeart/2018/2/layout/IconVerticalSolidList"/>
    <dgm:cxn modelId="{DC41EA63-622B-42F7-8776-649E14F4D366}" type="presParOf" srcId="{65DD15ED-0901-4370-B85C-7F0F42429559}" destId="{DDE4F06B-E57F-4FA0-AD4A-3EDB3A2966C2}" srcOrd="0" destOrd="0" presId="urn:microsoft.com/office/officeart/2018/2/layout/IconVerticalSolidList"/>
    <dgm:cxn modelId="{C1D220CC-0AB8-43D9-B167-FB9ECE5EF0BF}" type="presParOf" srcId="{DDE4F06B-E57F-4FA0-AD4A-3EDB3A2966C2}" destId="{58A034D7-FAB5-402E-8C96-620BB4DFAC3C}" srcOrd="0" destOrd="0" presId="urn:microsoft.com/office/officeart/2018/2/layout/IconVerticalSolidList"/>
    <dgm:cxn modelId="{B7292853-1984-45CD-871C-004379E0BE43}" type="presParOf" srcId="{DDE4F06B-E57F-4FA0-AD4A-3EDB3A2966C2}" destId="{22F08093-A8EF-4D94-AB95-9950AF371B27}" srcOrd="1" destOrd="0" presId="urn:microsoft.com/office/officeart/2018/2/layout/IconVerticalSolidList"/>
    <dgm:cxn modelId="{5AFCD4A7-58D5-4A28-98B7-5B80C357BE3C}" type="presParOf" srcId="{DDE4F06B-E57F-4FA0-AD4A-3EDB3A2966C2}" destId="{A16957B8-E52B-4607-8957-DCF26A9ACED6}" srcOrd="2" destOrd="0" presId="urn:microsoft.com/office/officeart/2018/2/layout/IconVerticalSolidList"/>
    <dgm:cxn modelId="{B389F5DD-7EAE-49B4-95EB-42E7504DA1FC}" type="presParOf" srcId="{DDE4F06B-E57F-4FA0-AD4A-3EDB3A2966C2}" destId="{571629A3-DC83-47A8-8893-4F2B505F05AC}" srcOrd="3" destOrd="0" presId="urn:microsoft.com/office/officeart/2018/2/layout/IconVerticalSolidList"/>
    <dgm:cxn modelId="{A7D0F63F-8C95-46A8-808C-50E4EAA39D18}" type="presParOf" srcId="{65DD15ED-0901-4370-B85C-7F0F42429559}" destId="{8361F13A-0F85-4C9D-A2F4-D2FD85CD2CC4}" srcOrd="1" destOrd="0" presId="urn:microsoft.com/office/officeart/2018/2/layout/IconVerticalSolidList"/>
    <dgm:cxn modelId="{F19E9EA8-D3FD-40FA-B9BB-119507DC6E0F}" type="presParOf" srcId="{65DD15ED-0901-4370-B85C-7F0F42429559}" destId="{6E88D189-CBE5-48AD-9B5B-BEF41B5983CF}" srcOrd="2" destOrd="0" presId="urn:microsoft.com/office/officeart/2018/2/layout/IconVerticalSolidList"/>
    <dgm:cxn modelId="{794DC36C-ED9E-45D2-9DCD-FC4573A93FA8}" type="presParOf" srcId="{6E88D189-CBE5-48AD-9B5B-BEF41B5983CF}" destId="{F728ADC0-72F5-45BF-AF51-8B0714324F8D}" srcOrd="0" destOrd="0" presId="urn:microsoft.com/office/officeart/2018/2/layout/IconVerticalSolidList"/>
    <dgm:cxn modelId="{13E15AD3-2822-47DB-9C6A-05313B1C0775}" type="presParOf" srcId="{6E88D189-CBE5-48AD-9B5B-BEF41B5983CF}" destId="{9429E40B-F0FF-4411-95FF-48ED4C57A45E}" srcOrd="1" destOrd="0" presId="urn:microsoft.com/office/officeart/2018/2/layout/IconVerticalSolidList"/>
    <dgm:cxn modelId="{1E7B160F-26DC-47D1-B782-E7788FCB897A}" type="presParOf" srcId="{6E88D189-CBE5-48AD-9B5B-BEF41B5983CF}" destId="{F676B2C8-4F38-44CF-B2D2-CFE6D4BF6AF3}" srcOrd="2" destOrd="0" presId="urn:microsoft.com/office/officeart/2018/2/layout/IconVerticalSolidList"/>
    <dgm:cxn modelId="{A4CD73B3-D6F5-44C6-961A-7D0004B25C70}" type="presParOf" srcId="{6E88D189-CBE5-48AD-9B5B-BEF41B5983CF}" destId="{5C3BF9BC-2045-4F84-8A8A-C03F9EA4E1FB}" srcOrd="3" destOrd="0" presId="urn:microsoft.com/office/officeart/2018/2/layout/IconVerticalSolidList"/>
    <dgm:cxn modelId="{6EF1A0E1-B05A-413B-953B-4B057AB107FB}" type="presParOf" srcId="{65DD15ED-0901-4370-B85C-7F0F42429559}" destId="{9012959B-32D5-402E-B64C-0567C99CF0DC}" srcOrd="3" destOrd="0" presId="urn:microsoft.com/office/officeart/2018/2/layout/IconVerticalSolidList"/>
    <dgm:cxn modelId="{26DB9BB4-B07C-4341-9BE2-0E97676B159C}" type="presParOf" srcId="{65DD15ED-0901-4370-B85C-7F0F42429559}" destId="{E07B6758-FA7E-4E31-976C-A9FE42DA33FB}" srcOrd="4" destOrd="0" presId="urn:microsoft.com/office/officeart/2018/2/layout/IconVerticalSolidList"/>
    <dgm:cxn modelId="{49A59180-1FEB-41FA-8746-97389EF3C669}" type="presParOf" srcId="{E07B6758-FA7E-4E31-976C-A9FE42DA33FB}" destId="{21DEC887-7772-49F7-B472-A09B67F1D782}" srcOrd="0" destOrd="0" presId="urn:microsoft.com/office/officeart/2018/2/layout/IconVerticalSolidList"/>
    <dgm:cxn modelId="{EB7D630E-6ACC-4224-9679-5444F29C57F2}" type="presParOf" srcId="{E07B6758-FA7E-4E31-976C-A9FE42DA33FB}" destId="{66EA61F8-162F-4F1B-94B8-D263EA5A0A2D}" srcOrd="1" destOrd="0" presId="urn:microsoft.com/office/officeart/2018/2/layout/IconVerticalSolidList"/>
    <dgm:cxn modelId="{002EEA8A-78D6-46E3-9D34-92743EEC16CF}" type="presParOf" srcId="{E07B6758-FA7E-4E31-976C-A9FE42DA33FB}" destId="{8B81C5F6-4224-4D42-AA69-A47E6A0BD319}" srcOrd="2" destOrd="0" presId="urn:microsoft.com/office/officeart/2018/2/layout/IconVerticalSolidList"/>
    <dgm:cxn modelId="{93FF144F-1AA5-4B32-9372-3ACB7E261653}" type="presParOf" srcId="{E07B6758-FA7E-4E31-976C-A9FE42DA33FB}" destId="{69B1F5D0-DCEF-4E15-969E-8D6E3476958C}" srcOrd="3" destOrd="0" presId="urn:microsoft.com/office/officeart/2018/2/layout/IconVerticalSolidList"/>
    <dgm:cxn modelId="{DC7E3EE1-0B8A-430F-B215-9950150D2291}" type="presParOf" srcId="{65DD15ED-0901-4370-B85C-7F0F42429559}" destId="{A5119F6A-DB03-468C-A169-B9F19AE881DA}" srcOrd="5" destOrd="0" presId="urn:microsoft.com/office/officeart/2018/2/layout/IconVerticalSolidList"/>
    <dgm:cxn modelId="{ECBD74D8-364A-4891-A12F-D0C903F9AB45}" type="presParOf" srcId="{65DD15ED-0901-4370-B85C-7F0F42429559}" destId="{C118786F-5723-4C2F-B1F1-6793945ED834}" srcOrd="6" destOrd="0" presId="urn:microsoft.com/office/officeart/2018/2/layout/IconVerticalSolidList"/>
    <dgm:cxn modelId="{21C645B0-8762-43D9-9642-867DA8FD9002}" type="presParOf" srcId="{C118786F-5723-4C2F-B1F1-6793945ED834}" destId="{EF9531CB-660E-41EC-A001-DA25EDAD5AB8}" srcOrd="0" destOrd="0" presId="urn:microsoft.com/office/officeart/2018/2/layout/IconVerticalSolidList"/>
    <dgm:cxn modelId="{6FCD0723-C5D5-4837-A10A-67DE0A0567DE}" type="presParOf" srcId="{C118786F-5723-4C2F-B1F1-6793945ED834}" destId="{224F4CCA-0793-49A8-BCF3-74DCAAD6D263}" srcOrd="1" destOrd="0" presId="urn:microsoft.com/office/officeart/2018/2/layout/IconVerticalSolidList"/>
    <dgm:cxn modelId="{05C67C1A-D607-4365-A11B-A3146855098D}" type="presParOf" srcId="{C118786F-5723-4C2F-B1F1-6793945ED834}" destId="{0082361B-54DC-444C-9E62-2843384D86FD}" srcOrd="2" destOrd="0" presId="urn:microsoft.com/office/officeart/2018/2/layout/IconVerticalSolidList"/>
    <dgm:cxn modelId="{2EEAFEC5-B17B-403A-AA7F-73152983CEAB}" type="presParOf" srcId="{C118786F-5723-4C2F-B1F1-6793945ED834}" destId="{04874B6E-F86E-47A7-9C27-02DF43DC947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4B1903-7B54-4AAB-A463-91DF85F57C60}">
      <dsp:nvSpPr>
        <dsp:cNvPr id="0" name=""/>
        <dsp:cNvSpPr/>
      </dsp:nvSpPr>
      <dsp:spPr>
        <a:xfrm rot="5400000">
          <a:off x="5765776" y="-3614688"/>
          <a:ext cx="1179835" cy="851403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Discuss with line manager/learning and development team about progression training for Practice Education and availability for having a student.</a:t>
          </a:r>
          <a:endParaRPr lang="en-GB" sz="1600" kern="1200" dirty="0">
            <a:latin typeface="Aptos" panose="020B0004020202020204" pitchFamily="34" charset="0"/>
          </a:endParaRPr>
        </a:p>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Providing you meet the eligibility and have approved consent, you will be enrolled on the programme by your Learning and Development Team</a:t>
          </a:r>
          <a:r>
            <a:rPr lang="en-GB" sz="1200" b="1" kern="1200">
              <a:latin typeface="Aptos" panose="020B0004020202020204" pitchFamily="34" charset="0"/>
            </a:rPr>
            <a:t>. </a:t>
          </a:r>
          <a:endParaRPr lang="en-GB" sz="1200" b="1" kern="1200" dirty="0">
            <a:latin typeface="Aptos" panose="020B0004020202020204" pitchFamily="34" charset="0"/>
          </a:endParaRPr>
        </a:p>
      </dsp:txBody>
      <dsp:txXfrm rot="-5400000">
        <a:off x="2098679" y="110004"/>
        <a:ext cx="8456435" cy="1064645"/>
      </dsp:txXfrm>
    </dsp:sp>
    <dsp:sp modelId="{BAA2F8B7-CAAC-4E30-AF0C-0DE7454D05A1}">
      <dsp:nvSpPr>
        <dsp:cNvPr id="0" name=""/>
        <dsp:cNvSpPr/>
      </dsp:nvSpPr>
      <dsp:spPr>
        <a:xfrm>
          <a:off x="326" y="2924"/>
          <a:ext cx="2098351" cy="12788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GB" sz="2500" kern="1200">
              <a:latin typeface="Aptos" panose="020B0004020202020204" pitchFamily="34" charset="0"/>
            </a:rPr>
            <a:t>Permission</a:t>
          </a:r>
        </a:p>
      </dsp:txBody>
      <dsp:txXfrm>
        <a:off x="62752" y="65350"/>
        <a:ext cx="1973499" cy="1153952"/>
      </dsp:txXfrm>
    </dsp:sp>
    <dsp:sp modelId="{25075075-417F-42C5-9B5B-42BD080FE928}">
      <dsp:nvSpPr>
        <dsp:cNvPr id="0" name=""/>
        <dsp:cNvSpPr/>
      </dsp:nvSpPr>
      <dsp:spPr>
        <a:xfrm rot="5400000">
          <a:off x="5830324" y="-2282951"/>
          <a:ext cx="1023043" cy="8536045"/>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Enrolment on Me Learning Practice Educator Programme by Learning and development team.</a:t>
          </a:r>
          <a:endParaRPr lang="en-GB" sz="1600" kern="1200" dirty="0">
            <a:latin typeface="Aptos" panose="020B0004020202020204" pitchFamily="34" charset="0"/>
          </a:endParaRPr>
        </a:p>
        <a:p>
          <a:pPr marL="171450" lvl="1" indent="-171450" algn="l" defTabSz="711200">
            <a:lnSpc>
              <a:spcPct val="90000"/>
            </a:lnSpc>
            <a:spcBef>
              <a:spcPct val="0"/>
            </a:spcBef>
            <a:spcAft>
              <a:spcPct val="15000"/>
            </a:spcAft>
            <a:buChar char="•"/>
          </a:pPr>
          <a:r>
            <a:rPr lang="en-GB" sz="1600" b="1" kern="1200" dirty="0">
              <a:latin typeface="Aptos" panose="020B0004020202020204" pitchFamily="34" charset="0"/>
            </a:rPr>
            <a:t>You will receive a welcome email from Me Learning taking you to the programme, where you can download the workbook. </a:t>
          </a:r>
          <a:r>
            <a:rPr lang="en-GB" sz="1600" b="0" i="1" kern="1200" dirty="0">
              <a:latin typeface="Aptos" panose="020B0004020202020204" pitchFamily="34" charset="0"/>
            </a:rPr>
            <a:t> </a:t>
          </a:r>
        </a:p>
      </dsp:txBody>
      <dsp:txXfrm rot="-5400000">
        <a:off x="2073824" y="1523490"/>
        <a:ext cx="8486104" cy="923161"/>
      </dsp:txXfrm>
    </dsp:sp>
    <dsp:sp modelId="{A0A0BBE0-16AB-4983-A9A5-FEF6675C9D58}">
      <dsp:nvSpPr>
        <dsp:cNvPr id="0" name=""/>
        <dsp:cNvSpPr/>
      </dsp:nvSpPr>
      <dsp:spPr>
        <a:xfrm>
          <a:off x="326" y="1345669"/>
          <a:ext cx="2073496" cy="12788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GB" sz="2500" kern="1200">
              <a:latin typeface="Aptos" panose="020B0004020202020204" pitchFamily="34" charset="0"/>
            </a:rPr>
            <a:t>Enrolment</a:t>
          </a:r>
        </a:p>
      </dsp:txBody>
      <dsp:txXfrm>
        <a:off x="62752" y="1408095"/>
        <a:ext cx="1948644" cy="1153952"/>
      </dsp:txXfrm>
    </dsp:sp>
    <dsp:sp modelId="{E0AF7248-EE0A-46B8-B442-B55CDC269C34}">
      <dsp:nvSpPr>
        <dsp:cNvPr id="0" name=""/>
        <dsp:cNvSpPr/>
      </dsp:nvSpPr>
      <dsp:spPr>
        <a:xfrm rot="5400000">
          <a:off x="5806961" y="-949287"/>
          <a:ext cx="1023043" cy="855420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b="1" kern="1200">
              <a:latin typeface="Aptos" panose="020B0004020202020204" pitchFamily="34" charset="0"/>
            </a:rPr>
            <a:t>Complete all 9 digital modules and workbook activities.</a:t>
          </a:r>
          <a:endParaRPr lang="en-GB" sz="1800" b="1" kern="1200" dirty="0">
            <a:latin typeface="Aptos" panose="020B0004020202020204" pitchFamily="34" charset="0"/>
          </a:endParaRPr>
        </a:p>
        <a:p>
          <a:pPr marL="171450" lvl="1" indent="-171450" algn="l" defTabSz="800100">
            <a:lnSpc>
              <a:spcPct val="90000"/>
            </a:lnSpc>
            <a:spcBef>
              <a:spcPct val="0"/>
            </a:spcBef>
            <a:spcAft>
              <a:spcPct val="15000"/>
            </a:spcAft>
            <a:buChar char="•"/>
          </a:pPr>
          <a:r>
            <a:rPr lang="en-GB" sz="1800" b="1" kern="1200">
              <a:latin typeface="Aptos" panose="020B0004020202020204" pitchFamily="34" charset="0"/>
            </a:rPr>
            <a:t>Following completion you will then be directed to book on a face to face workshop</a:t>
          </a:r>
          <a:r>
            <a:rPr lang="en-GB" sz="1000" b="1" kern="1200">
              <a:latin typeface="Aptos" panose="020B0004020202020204" pitchFamily="34" charset="0"/>
            </a:rPr>
            <a:t>.</a:t>
          </a:r>
          <a:endParaRPr lang="en-GB" sz="1000" b="1" kern="1200" dirty="0">
            <a:latin typeface="Aptos" panose="020B0004020202020204" pitchFamily="34" charset="0"/>
          </a:endParaRPr>
        </a:p>
      </dsp:txBody>
      <dsp:txXfrm rot="-5400000">
        <a:off x="2041379" y="2866236"/>
        <a:ext cx="8504267" cy="923161"/>
      </dsp:txXfrm>
    </dsp:sp>
    <dsp:sp modelId="{A6063578-1E5B-4A83-8545-119189B24CE4}">
      <dsp:nvSpPr>
        <dsp:cNvPr id="0" name=""/>
        <dsp:cNvSpPr/>
      </dsp:nvSpPr>
      <dsp:spPr>
        <a:xfrm>
          <a:off x="326" y="2688414"/>
          <a:ext cx="2041052" cy="12788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GB" sz="2500" kern="1200">
              <a:latin typeface="Aptos" panose="020B0004020202020204" pitchFamily="34" charset="0"/>
            </a:rPr>
            <a:t>Training</a:t>
          </a:r>
        </a:p>
      </dsp:txBody>
      <dsp:txXfrm>
        <a:off x="62752" y="2750840"/>
        <a:ext cx="1916200" cy="1153952"/>
      </dsp:txXfrm>
    </dsp:sp>
    <dsp:sp modelId="{4E89DED1-C05B-47BD-82F2-FC99A9234075}">
      <dsp:nvSpPr>
        <dsp:cNvPr id="0" name=""/>
        <dsp:cNvSpPr/>
      </dsp:nvSpPr>
      <dsp:spPr>
        <a:xfrm rot="5400000">
          <a:off x="5737931" y="384385"/>
          <a:ext cx="1170975" cy="857235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On completion of the digital programme Me Learning will send you a certificate on completion.</a:t>
          </a:r>
          <a:endParaRPr lang="en-GB" sz="1600" kern="1200" dirty="0">
            <a:latin typeface="Aptos" panose="020B0004020202020204" pitchFamily="34" charset="0"/>
          </a:endParaRPr>
        </a:p>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On completion of the face to face workshop Me learning will send you a attendance certificate. </a:t>
          </a:r>
          <a:endParaRPr lang="en-GB" sz="1600" b="1" kern="1200" dirty="0">
            <a:latin typeface="Aptos" panose="020B0004020202020204" pitchFamily="34" charset="0"/>
          </a:endParaRPr>
        </a:p>
        <a:p>
          <a:pPr marL="171450" lvl="1" indent="-171450" algn="l" defTabSz="711200">
            <a:lnSpc>
              <a:spcPct val="90000"/>
            </a:lnSpc>
            <a:spcBef>
              <a:spcPct val="0"/>
            </a:spcBef>
            <a:spcAft>
              <a:spcPct val="15000"/>
            </a:spcAft>
            <a:buChar char="•"/>
          </a:pPr>
          <a:r>
            <a:rPr lang="en-GB" sz="1600" b="1" kern="1200">
              <a:latin typeface="Aptos" panose="020B0004020202020204" pitchFamily="34" charset="0"/>
            </a:rPr>
            <a:t>Keep </a:t>
          </a:r>
          <a:r>
            <a:rPr lang="en-GB" sz="1600" b="1" i="0" u="sng" kern="1200">
              <a:latin typeface="Aptos" panose="020B0004020202020204" pitchFamily="34" charset="0"/>
            </a:rPr>
            <a:t>BOTH</a:t>
          </a:r>
          <a:r>
            <a:rPr lang="en-GB" sz="1600" b="1" kern="1200">
              <a:latin typeface="Aptos" panose="020B0004020202020204" pitchFamily="34" charset="0"/>
            </a:rPr>
            <a:t> Certificates as both will be required for your stage 1 portfolio. </a:t>
          </a:r>
          <a:endParaRPr lang="en-GB" sz="1600" b="1" kern="1200" dirty="0">
            <a:latin typeface="Aptos" panose="020B0004020202020204" pitchFamily="34" charset="0"/>
          </a:endParaRPr>
        </a:p>
      </dsp:txBody>
      <dsp:txXfrm rot="-5400000">
        <a:off x="2037244" y="4142234"/>
        <a:ext cx="8515188" cy="1056651"/>
      </dsp:txXfrm>
    </dsp:sp>
    <dsp:sp modelId="{4B963C8F-F61A-4E52-BE6A-7A28A9AF5A13}">
      <dsp:nvSpPr>
        <dsp:cNvPr id="0" name=""/>
        <dsp:cNvSpPr/>
      </dsp:nvSpPr>
      <dsp:spPr>
        <a:xfrm>
          <a:off x="326" y="4031158"/>
          <a:ext cx="2036917" cy="12788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GB" sz="2500" kern="1200">
              <a:latin typeface="Aptos" panose="020B0004020202020204" pitchFamily="34" charset="0"/>
            </a:rPr>
            <a:t>Completion</a:t>
          </a:r>
        </a:p>
      </dsp:txBody>
      <dsp:txXfrm>
        <a:off x="62752" y="4093584"/>
        <a:ext cx="1912065" cy="1153952"/>
      </dsp:txXfrm>
    </dsp:sp>
    <dsp:sp modelId="{48D60CE6-EFE2-4446-9B73-500F5AAD718E}">
      <dsp:nvSpPr>
        <dsp:cNvPr id="0" name=""/>
        <dsp:cNvSpPr/>
      </dsp:nvSpPr>
      <dsp:spPr>
        <a:xfrm rot="5400000">
          <a:off x="5848668" y="1761887"/>
          <a:ext cx="1023043" cy="85028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b="1" kern="1200">
              <a:latin typeface="Aptos" panose="020B0004020202020204" pitchFamily="34" charset="0"/>
            </a:rPr>
            <a:t>You are now ready to take your first student, </a:t>
          </a:r>
          <a:endParaRPr lang="en-GB" sz="1800" kern="1200" dirty="0">
            <a:latin typeface="Aptos" panose="020B0004020202020204" pitchFamily="34" charset="0"/>
          </a:endParaRPr>
        </a:p>
        <a:p>
          <a:pPr marL="171450" lvl="1" indent="-171450" algn="l" defTabSz="800100">
            <a:lnSpc>
              <a:spcPct val="90000"/>
            </a:lnSpc>
            <a:spcBef>
              <a:spcPct val="0"/>
            </a:spcBef>
            <a:spcAft>
              <a:spcPct val="15000"/>
            </a:spcAft>
            <a:buChar char="•"/>
          </a:pPr>
          <a:r>
            <a:rPr lang="en-GB" sz="1800" b="1" kern="1200">
              <a:latin typeface="Aptos" panose="020B0004020202020204" pitchFamily="34" charset="0"/>
            </a:rPr>
            <a:t>discuss with your manager/ Learning and Development Team about beginning this process</a:t>
          </a:r>
          <a:endParaRPr lang="en-GB" sz="1800" kern="1200" dirty="0">
            <a:latin typeface="Aptos" panose="020B0004020202020204" pitchFamily="34" charset="0"/>
          </a:endParaRPr>
        </a:p>
      </dsp:txBody>
      <dsp:txXfrm rot="-5400000">
        <a:off x="2108772" y="5551725"/>
        <a:ext cx="8452895" cy="923161"/>
      </dsp:txXfrm>
    </dsp:sp>
    <dsp:sp modelId="{35D5D660-F916-4DD0-BDC8-B1CA182024E3}">
      <dsp:nvSpPr>
        <dsp:cNvPr id="0" name=""/>
        <dsp:cNvSpPr/>
      </dsp:nvSpPr>
      <dsp:spPr>
        <a:xfrm>
          <a:off x="326" y="5373903"/>
          <a:ext cx="2108445" cy="12788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GB" sz="2500" kern="1200">
              <a:latin typeface="Aptos" panose="020B0004020202020204" pitchFamily="34" charset="0"/>
            </a:rPr>
            <a:t>Next Steps - Student</a:t>
          </a:r>
        </a:p>
      </dsp:txBody>
      <dsp:txXfrm>
        <a:off x="62752" y="5436329"/>
        <a:ext cx="1983593" cy="1153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A0076A-7824-4A88-88D9-29575763680D}">
      <dsp:nvSpPr>
        <dsp:cNvPr id="0" name=""/>
        <dsp:cNvSpPr/>
      </dsp:nvSpPr>
      <dsp:spPr>
        <a:xfrm>
          <a:off x="0" y="10365"/>
          <a:ext cx="6671871" cy="1272960"/>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u="sng" kern="1200" dirty="0"/>
            <a:t>There are 9 digital modules &amp; workbook:</a:t>
          </a:r>
          <a:endParaRPr lang="en-US" sz="3200" kern="1200" dirty="0"/>
        </a:p>
      </dsp:txBody>
      <dsp:txXfrm>
        <a:off x="62141" y="72506"/>
        <a:ext cx="6547589" cy="1148678"/>
      </dsp:txXfrm>
    </dsp:sp>
    <dsp:sp modelId="{6DADB469-98E8-45DC-81C9-DA9ED695BE80}">
      <dsp:nvSpPr>
        <dsp:cNvPr id="0" name=""/>
        <dsp:cNvSpPr/>
      </dsp:nvSpPr>
      <dsp:spPr>
        <a:xfrm>
          <a:off x="0" y="1283325"/>
          <a:ext cx="6671871" cy="3908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832"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GB" sz="2500" kern="1200" dirty="0"/>
            <a:t>The Practice Educator Role</a:t>
          </a:r>
          <a:endParaRPr lang="en-US" sz="2500" kern="1200" dirty="0"/>
        </a:p>
        <a:p>
          <a:pPr marL="228600" lvl="1" indent="-228600" algn="l" defTabSz="1111250">
            <a:lnSpc>
              <a:spcPct val="90000"/>
            </a:lnSpc>
            <a:spcBef>
              <a:spcPct val="0"/>
            </a:spcBef>
            <a:spcAft>
              <a:spcPct val="20000"/>
            </a:spcAft>
            <a:buChar char="•"/>
          </a:pPr>
          <a:r>
            <a:rPr lang="en-GB" sz="2500" kern="1200"/>
            <a:t>Preparing the setting</a:t>
          </a:r>
          <a:endParaRPr lang="en-US" sz="2500" kern="1200"/>
        </a:p>
        <a:p>
          <a:pPr marL="228600" lvl="1" indent="-228600" algn="l" defTabSz="1111250">
            <a:lnSpc>
              <a:spcPct val="90000"/>
            </a:lnSpc>
            <a:spcBef>
              <a:spcPct val="0"/>
            </a:spcBef>
            <a:spcAft>
              <a:spcPct val="20000"/>
            </a:spcAft>
            <a:buChar char="•"/>
          </a:pPr>
          <a:r>
            <a:rPr lang="en-GB" sz="2500" kern="1200"/>
            <a:t>Placement Requirements</a:t>
          </a:r>
          <a:endParaRPr lang="en-US" sz="2500" kern="1200"/>
        </a:p>
        <a:p>
          <a:pPr marL="228600" lvl="1" indent="-228600" algn="l" defTabSz="1111250">
            <a:lnSpc>
              <a:spcPct val="90000"/>
            </a:lnSpc>
            <a:spcBef>
              <a:spcPct val="0"/>
            </a:spcBef>
            <a:spcAft>
              <a:spcPct val="20000"/>
            </a:spcAft>
            <a:buChar char="•"/>
          </a:pPr>
          <a:r>
            <a:rPr lang="en-GB" sz="2500" kern="1200" dirty="0"/>
            <a:t>Supervision</a:t>
          </a:r>
          <a:endParaRPr lang="en-US" sz="2500" kern="1200" dirty="0"/>
        </a:p>
        <a:p>
          <a:pPr marL="228600" lvl="1" indent="-228600" algn="l" defTabSz="1111250">
            <a:lnSpc>
              <a:spcPct val="90000"/>
            </a:lnSpc>
            <a:spcBef>
              <a:spcPct val="0"/>
            </a:spcBef>
            <a:spcAft>
              <a:spcPct val="20000"/>
            </a:spcAft>
            <a:buChar char="•"/>
          </a:pPr>
          <a:r>
            <a:rPr lang="en-GB" sz="2500" kern="1200"/>
            <a:t>Adult Learning</a:t>
          </a:r>
          <a:endParaRPr lang="en-US" sz="2500" kern="1200"/>
        </a:p>
        <a:p>
          <a:pPr marL="228600" lvl="1" indent="-228600" algn="l" defTabSz="1111250">
            <a:lnSpc>
              <a:spcPct val="90000"/>
            </a:lnSpc>
            <a:spcBef>
              <a:spcPct val="0"/>
            </a:spcBef>
            <a:spcAft>
              <a:spcPct val="20000"/>
            </a:spcAft>
            <a:buChar char="•"/>
          </a:pPr>
          <a:r>
            <a:rPr lang="en-GB" sz="2500" kern="1200"/>
            <a:t>Assessment and Observation</a:t>
          </a:r>
          <a:endParaRPr lang="en-US" sz="2500" kern="1200"/>
        </a:p>
        <a:p>
          <a:pPr marL="228600" lvl="1" indent="-228600" algn="l" defTabSz="1111250">
            <a:lnSpc>
              <a:spcPct val="90000"/>
            </a:lnSpc>
            <a:spcBef>
              <a:spcPct val="0"/>
            </a:spcBef>
            <a:spcAft>
              <a:spcPct val="20000"/>
            </a:spcAft>
            <a:buChar char="•"/>
          </a:pPr>
          <a:r>
            <a:rPr lang="en-GB" sz="2500" kern="1200"/>
            <a:t>Feedback and Assessments</a:t>
          </a:r>
          <a:endParaRPr lang="en-US" sz="2500" kern="1200"/>
        </a:p>
        <a:p>
          <a:pPr marL="228600" lvl="1" indent="-228600" algn="l" defTabSz="1111250">
            <a:lnSpc>
              <a:spcPct val="90000"/>
            </a:lnSpc>
            <a:spcBef>
              <a:spcPct val="0"/>
            </a:spcBef>
            <a:spcAft>
              <a:spcPct val="20000"/>
            </a:spcAft>
            <a:buChar char="•"/>
          </a:pPr>
          <a:r>
            <a:rPr lang="en-GB" sz="2500" kern="1200" dirty="0"/>
            <a:t>Assessment Requirement and Marking</a:t>
          </a:r>
          <a:endParaRPr lang="en-US" sz="2500" kern="1200" dirty="0"/>
        </a:p>
        <a:p>
          <a:pPr marL="228600" lvl="1" indent="-228600" algn="l" defTabSz="1111250">
            <a:lnSpc>
              <a:spcPct val="90000"/>
            </a:lnSpc>
            <a:spcBef>
              <a:spcPct val="0"/>
            </a:spcBef>
            <a:spcAft>
              <a:spcPct val="20000"/>
            </a:spcAft>
            <a:buChar char="•"/>
          </a:pPr>
          <a:r>
            <a:rPr lang="en-GB" sz="2500" kern="1200"/>
            <a:t>Working with struggling students</a:t>
          </a:r>
          <a:endParaRPr lang="en-US" sz="2500" kern="1200"/>
        </a:p>
      </dsp:txBody>
      <dsp:txXfrm>
        <a:off x="0" y="1283325"/>
        <a:ext cx="6671871" cy="3908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FA7542-C7C8-471E-81D8-7B436291D94F}">
      <dsp:nvSpPr>
        <dsp:cNvPr id="0" name=""/>
        <dsp:cNvSpPr/>
      </dsp:nvSpPr>
      <dsp:spPr>
        <a:xfrm>
          <a:off x="4176774" y="1324508"/>
          <a:ext cx="5187517" cy="4166839"/>
        </a:xfrm>
        <a:prstGeom prst="ellipse">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Content of Face-to-Face workshop</a:t>
          </a:r>
        </a:p>
        <a:p>
          <a:pPr marL="228600" lvl="1" indent="-228600" algn="l" defTabSz="933450">
            <a:lnSpc>
              <a:spcPct val="90000"/>
            </a:lnSpc>
            <a:spcBef>
              <a:spcPct val="0"/>
            </a:spcBef>
            <a:spcAft>
              <a:spcPct val="15000"/>
            </a:spcAft>
            <a:buChar char="•"/>
          </a:pPr>
          <a:r>
            <a:rPr lang="en-GB" sz="2100" kern="1200"/>
            <a:t>Induction</a:t>
          </a:r>
        </a:p>
        <a:p>
          <a:pPr marL="228600" lvl="1" indent="-228600" algn="l" defTabSz="933450">
            <a:lnSpc>
              <a:spcPct val="90000"/>
            </a:lnSpc>
            <a:spcBef>
              <a:spcPct val="0"/>
            </a:spcBef>
            <a:spcAft>
              <a:spcPct val="15000"/>
            </a:spcAft>
            <a:buChar char="•"/>
          </a:pPr>
          <a:r>
            <a:rPr lang="en-GB" sz="2100" kern="1200"/>
            <a:t>Power and anti-discriminatory practice</a:t>
          </a:r>
        </a:p>
        <a:p>
          <a:pPr marL="228600" lvl="1" indent="-228600" algn="l" defTabSz="933450">
            <a:lnSpc>
              <a:spcPct val="90000"/>
            </a:lnSpc>
            <a:spcBef>
              <a:spcPct val="0"/>
            </a:spcBef>
            <a:spcAft>
              <a:spcPct val="15000"/>
            </a:spcAft>
            <a:buChar char="•"/>
          </a:pPr>
          <a:r>
            <a:rPr lang="en-GB" sz="2100" kern="1200"/>
            <a:t>Supervision</a:t>
          </a:r>
        </a:p>
        <a:p>
          <a:pPr marL="228600" lvl="1" indent="-228600" algn="l" defTabSz="933450">
            <a:lnSpc>
              <a:spcPct val="90000"/>
            </a:lnSpc>
            <a:spcBef>
              <a:spcPct val="0"/>
            </a:spcBef>
            <a:spcAft>
              <a:spcPct val="15000"/>
            </a:spcAft>
            <a:buChar char="•"/>
          </a:pPr>
          <a:r>
            <a:rPr lang="en-GB" sz="2100" kern="1200"/>
            <a:t>Working with struggling students</a:t>
          </a:r>
        </a:p>
      </dsp:txBody>
      <dsp:txXfrm>
        <a:off x="4936468" y="1934727"/>
        <a:ext cx="3668129" cy="29464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034D7-FAB5-402E-8C96-620BB4DFAC3C}">
      <dsp:nvSpPr>
        <dsp:cNvPr id="0" name=""/>
        <dsp:cNvSpPr/>
      </dsp:nvSpPr>
      <dsp:spPr>
        <a:xfrm>
          <a:off x="0" y="2196"/>
          <a:ext cx="10515600" cy="111308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F08093-A8EF-4D94-AB95-9950AF371B27}">
      <dsp:nvSpPr>
        <dsp:cNvPr id="0" name=""/>
        <dsp:cNvSpPr/>
      </dsp:nvSpPr>
      <dsp:spPr>
        <a:xfrm>
          <a:off x="336707" y="252639"/>
          <a:ext cx="612194" cy="6121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1629A3-DC83-47A8-8893-4F2B505F05AC}">
      <dsp:nvSpPr>
        <dsp:cNvPr id="0" name=""/>
        <dsp:cNvSpPr/>
      </dsp:nvSpPr>
      <dsp:spPr>
        <a:xfrm>
          <a:off x="1285608" y="2196"/>
          <a:ext cx="9229991" cy="111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801" tIns="117801" rIns="117801" bIns="117801" numCol="1" spcCol="1270" anchor="ctr" anchorCtr="0">
          <a:noAutofit/>
        </a:bodyPr>
        <a:lstStyle/>
        <a:p>
          <a:pPr marL="0" lvl="0" indent="0" algn="l" defTabSz="800100">
            <a:lnSpc>
              <a:spcPct val="100000"/>
            </a:lnSpc>
            <a:spcBef>
              <a:spcPct val="0"/>
            </a:spcBef>
            <a:spcAft>
              <a:spcPct val="35000"/>
            </a:spcAft>
            <a:buNone/>
          </a:pPr>
          <a:r>
            <a:rPr lang="en-GB" sz="1800" kern="1200" dirty="0"/>
            <a:t>1. </a:t>
          </a:r>
          <a:r>
            <a:rPr lang="en-GB" sz="1800" b="1" kern="1200" dirty="0"/>
            <a:t>Dates for training days </a:t>
          </a:r>
          <a:r>
            <a:rPr lang="en-GB" sz="1800" kern="1200" dirty="0"/>
            <a:t>- Speak with your individual manager and provisionally book 4 study days to complete the ME learning programme and workbook. Send us the provisional days via the MSTs channel </a:t>
          </a:r>
          <a:endParaRPr lang="en-US" sz="1800" kern="1200" dirty="0"/>
        </a:p>
      </dsp:txBody>
      <dsp:txXfrm>
        <a:off x="1285608" y="2196"/>
        <a:ext cx="9229991" cy="1113081"/>
      </dsp:txXfrm>
    </dsp:sp>
    <dsp:sp modelId="{F728ADC0-72F5-45BF-AF51-8B0714324F8D}">
      <dsp:nvSpPr>
        <dsp:cNvPr id="0" name=""/>
        <dsp:cNvSpPr/>
      </dsp:nvSpPr>
      <dsp:spPr>
        <a:xfrm>
          <a:off x="0" y="1393547"/>
          <a:ext cx="10515600" cy="111308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29E40B-F0FF-4411-95FF-48ED4C57A45E}">
      <dsp:nvSpPr>
        <dsp:cNvPr id="0" name=""/>
        <dsp:cNvSpPr/>
      </dsp:nvSpPr>
      <dsp:spPr>
        <a:xfrm>
          <a:off x="336707" y="1643990"/>
          <a:ext cx="612194" cy="6121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3BF9BC-2045-4F84-8A8A-C03F9EA4E1FB}">
      <dsp:nvSpPr>
        <dsp:cNvPr id="0" name=""/>
        <dsp:cNvSpPr/>
      </dsp:nvSpPr>
      <dsp:spPr>
        <a:xfrm>
          <a:off x="1285608" y="1393547"/>
          <a:ext cx="9229991" cy="111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801" tIns="117801" rIns="117801" bIns="117801" numCol="1" spcCol="1270" anchor="ctr" anchorCtr="0">
          <a:noAutofit/>
        </a:bodyPr>
        <a:lstStyle/>
        <a:p>
          <a:pPr marL="0" lvl="0" indent="0" algn="l" defTabSz="800100">
            <a:lnSpc>
              <a:spcPct val="100000"/>
            </a:lnSpc>
            <a:spcBef>
              <a:spcPct val="0"/>
            </a:spcBef>
            <a:spcAft>
              <a:spcPct val="35000"/>
            </a:spcAft>
            <a:buNone/>
          </a:pPr>
          <a:r>
            <a:rPr lang="en-GB" sz="1800" kern="1200" dirty="0"/>
            <a:t>2. </a:t>
          </a:r>
          <a:r>
            <a:rPr lang="en-GB" sz="1800" b="1" kern="1200" dirty="0"/>
            <a:t>Enrolment onto ME learning programme </a:t>
          </a:r>
          <a:r>
            <a:rPr lang="en-GB" sz="1800" kern="1200" dirty="0"/>
            <a:t>- Once dates have been received, you will be enrolled on to ME learning to undertake online training. You will receive an invite email and link to create a password; further info is included on the GMSWA training guide.</a:t>
          </a:r>
          <a:endParaRPr lang="en-US" sz="1800" kern="1200" dirty="0"/>
        </a:p>
      </dsp:txBody>
      <dsp:txXfrm>
        <a:off x="1285608" y="1393547"/>
        <a:ext cx="9229991" cy="1113081"/>
      </dsp:txXfrm>
    </dsp:sp>
    <dsp:sp modelId="{21DEC887-7772-49F7-B472-A09B67F1D782}">
      <dsp:nvSpPr>
        <dsp:cNvPr id="0" name=""/>
        <dsp:cNvSpPr/>
      </dsp:nvSpPr>
      <dsp:spPr>
        <a:xfrm>
          <a:off x="0" y="2784899"/>
          <a:ext cx="10515600" cy="111308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EA61F8-162F-4F1B-94B8-D263EA5A0A2D}">
      <dsp:nvSpPr>
        <dsp:cNvPr id="0" name=""/>
        <dsp:cNvSpPr/>
      </dsp:nvSpPr>
      <dsp:spPr>
        <a:xfrm>
          <a:off x="336707" y="3035342"/>
          <a:ext cx="612194" cy="6121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B1F5D0-DCEF-4E15-969E-8D6E3476958C}">
      <dsp:nvSpPr>
        <dsp:cNvPr id="0" name=""/>
        <dsp:cNvSpPr/>
      </dsp:nvSpPr>
      <dsp:spPr>
        <a:xfrm>
          <a:off x="1285608" y="2784899"/>
          <a:ext cx="9229991" cy="111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801" tIns="117801" rIns="117801" bIns="117801" numCol="1" spcCol="1270" anchor="ctr" anchorCtr="0">
          <a:noAutofit/>
        </a:bodyPr>
        <a:lstStyle/>
        <a:p>
          <a:pPr marL="0" lvl="0" indent="0" algn="l" defTabSz="800100">
            <a:lnSpc>
              <a:spcPct val="100000"/>
            </a:lnSpc>
            <a:spcBef>
              <a:spcPct val="0"/>
            </a:spcBef>
            <a:spcAft>
              <a:spcPct val="35000"/>
            </a:spcAft>
            <a:buNone/>
          </a:pPr>
          <a:r>
            <a:rPr lang="en-GB" sz="1800" kern="1200"/>
            <a:t>3. </a:t>
          </a:r>
          <a:r>
            <a:rPr lang="en-GB" sz="1800" b="1" kern="1200"/>
            <a:t>Completion of ME learning and workbook </a:t>
          </a:r>
          <a:r>
            <a:rPr lang="en-GB" sz="1800" kern="1200"/>
            <a:t>- You will need to complete the 9 ME learning modules (including summary quizzes) and the attached workbook over study days. We will check progress of ME learning and you will receive a reminders if there is no activity.</a:t>
          </a:r>
          <a:endParaRPr lang="en-US" sz="1800" kern="1200"/>
        </a:p>
      </dsp:txBody>
      <dsp:txXfrm>
        <a:off x="1285608" y="2784899"/>
        <a:ext cx="9229991" cy="1113081"/>
      </dsp:txXfrm>
    </dsp:sp>
    <dsp:sp modelId="{EF9531CB-660E-41EC-A001-DA25EDAD5AB8}">
      <dsp:nvSpPr>
        <dsp:cNvPr id="0" name=""/>
        <dsp:cNvSpPr/>
      </dsp:nvSpPr>
      <dsp:spPr>
        <a:xfrm>
          <a:off x="0" y="4176250"/>
          <a:ext cx="10515600" cy="111308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4F4CCA-0793-49A8-BCF3-74DCAAD6D263}">
      <dsp:nvSpPr>
        <dsp:cNvPr id="0" name=""/>
        <dsp:cNvSpPr/>
      </dsp:nvSpPr>
      <dsp:spPr>
        <a:xfrm>
          <a:off x="336707" y="4426693"/>
          <a:ext cx="612194" cy="6121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874B6E-F86E-47A7-9C27-02DF43DC947C}">
      <dsp:nvSpPr>
        <dsp:cNvPr id="0" name=""/>
        <dsp:cNvSpPr/>
      </dsp:nvSpPr>
      <dsp:spPr>
        <a:xfrm>
          <a:off x="1285608" y="4176250"/>
          <a:ext cx="9229991" cy="111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801" tIns="117801" rIns="117801" bIns="117801" numCol="1" spcCol="1270" anchor="ctr" anchorCtr="0">
          <a:noAutofit/>
        </a:bodyPr>
        <a:lstStyle/>
        <a:p>
          <a:pPr marL="0" lvl="0" indent="0" algn="l" defTabSz="800100">
            <a:lnSpc>
              <a:spcPct val="100000"/>
            </a:lnSpc>
            <a:spcBef>
              <a:spcPct val="0"/>
            </a:spcBef>
            <a:spcAft>
              <a:spcPct val="35000"/>
            </a:spcAft>
            <a:buNone/>
          </a:pPr>
          <a:r>
            <a:rPr lang="en-GB" sz="1800" kern="1200"/>
            <a:t>4. </a:t>
          </a:r>
          <a:r>
            <a:rPr lang="en-GB" sz="1800" b="1" kern="1200"/>
            <a:t>Preparation before workshop </a:t>
          </a:r>
          <a:r>
            <a:rPr lang="en-GB" sz="1800" kern="1200"/>
            <a:t>- Forward your completed workbook and e-learning certificate to </a:t>
          </a:r>
          <a:r>
            <a:rPr lang="en-GB" sz="1800" kern="1200">
              <a:hlinkClick xmlns:r="http://schemas.openxmlformats.org/officeDocument/2006/relationships" r:id="rId9"/>
            </a:rPr>
            <a:t>ASCWorkforcedevelopment@nca.nhs.uk</a:t>
          </a:r>
          <a:r>
            <a:rPr lang="en-GB" sz="1800" kern="1200"/>
            <a:t>  one week before attending your chosen workshop date. </a:t>
          </a:r>
          <a:endParaRPr lang="en-US" sz="1800" kern="1200"/>
        </a:p>
      </dsp:txBody>
      <dsp:txXfrm>
        <a:off x="1285608" y="4176250"/>
        <a:ext cx="9229991" cy="111308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2DE40-509E-4AB0-A0F9-518082976ED9}" type="datetimeFigureOut">
              <a:rPr lang="en-GB" smtClean="0"/>
              <a:t>06/05/2026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072325-BF9C-40A0-84E5-34AA098E2FDE}" type="slidenum">
              <a:rPr lang="en-GB" smtClean="0"/>
              <a:t>‹#›</a:t>
            </a:fld>
            <a:endParaRPr lang="en-GB"/>
          </a:p>
        </p:txBody>
      </p:sp>
    </p:spTree>
    <p:extLst>
      <p:ext uri="{BB962C8B-B14F-4D97-AF65-F5344CB8AC3E}">
        <p14:creationId xmlns:p14="http://schemas.microsoft.com/office/powerpoint/2010/main" val="1208955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basw.co.uk/policy-and-practice/resources/basw-england-practice-educator-professional-standards-social-work-1"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Introductions. Session aimed for new PEs and refresh for others. </a:t>
            </a:r>
          </a:p>
          <a:p>
            <a:pPr marL="171450" indent="-171450">
              <a:buFont typeface="Arial" panose="020B0604020202020204" pitchFamily="34" charset="0"/>
              <a:buChar char="•"/>
            </a:pPr>
            <a:r>
              <a:rPr lang="en-GB" dirty="0"/>
              <a:t>This year, a new application process of manager recommendation form &amp; EoI; </a:t>
            </a:r>
          </a:p>
          <a:p>
            <a:pPr marL="171450" indent="-171450">
              <a:buFont typeface="Arial" panose="020B0604020202020204" pitchFamily="34" charset="0"/>
              <a:buChar char="•"/>
            </a:pPr>
            <a:r>
              <a:rPr lang="en-GB" dirty="0"/>
              <a:t>To ensure individuals have transferrable skills, experience and knowledge to build on. Commitment to CPD and supporting students. </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1</a:t>
            </a:fld>
            <a:endParaRPr lang="en-GB"/>
          </a:p>
        </p:txBody>
      </p:sp>
    </p:spTree>
    <p:extLst>
      <p:ext uri="{BB962C8B-B14F-4D97-AF65-F5344CB8AC3E}">
        <p14:creationId xmlns:p14="http://schemas.microsoft.com/office/powerpoint/2010/main" val="557342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13</a:t>
            </a:fld>
            <a:endParaRPr lang="en-GB"/>
          </a:p>
        </p:txBody>
      </p:sp>
    </p:spTree>
    <p:extLst>
      <p:ext uri="{BB962C8B-B14F-4D97-AF65-F5344CB8AC3E}">
        <p14:creationId xmlns:p14="http://schemas.microsoft.com/office/powerpoint/2010/main" val="874471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14</a:t>
            </a:fld>
            <a:endParaRPr lang="en-GB"/>
          </a:p>
        </p:txBody>
      </p:sp>
    </p:spTree>
    <p:extLst>
      <p:ext uri="{BB962C8B-B14F-4D97-AF65-F5344CB8AC3E}">
        <p14:creationId xmlns:p14="http://schemas.microsoft.com/office/powerpoint/2010/main" val="114404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Think back to when you were a student, positive and negative experiences…..</a:t>
            </a:r>
          </a:p>
          <a:p>
            <a:pPr marL="171450" indent="-171450">
              <a:buFont typeface="Arial" panose="020B0604020202020204" pitchFamily="34" charset="0"/>
              <a:buChar char="•"/>
            </a:pPr>
            <a:r>
              <a:rPr lang="en-GB" dirty="0"/>
              <a:t>Passionate about social work and want to mentor others. </a:t>
            </a:r>
          </a:p>
          <a:p>
            <a:pPr marL="171450" indent="-171450">
              <a:buFont typeface="Arial" panose="020B0604020202020204" pitchFamily="34" charset="0"/>
              <a:buChar char="•"/>
            </a:pPr>
            <a:r>
              <a:rPr lang="en-GB" dirty="0"/>
              <a:t>Giving back and helping the newer generations of social workers entering the profession, future workforce </a:t>
            </a:r>
          </a:p>
          <a:p>
            <a:pPr marL="171450" indent="-171450">
              <a:buFont typeface="Arial" panose="020B0604020202020204" pitchFamily="34" charset="0"/>
              <a:buChar char="•"/>
            </a:pPr>
            <a:r>
              <a:rPr lang="en-GB" dirty="0"/>
              <a:t>Support students to bring theory-based learning into practice to develop confidence, critical thinking, knowledge and practical experiences</a:t>
            </a:r>
          </a:p>
          <a:p>
            <a:pPr marL="171450" indent="-171450">
              <a:buFont typeface="Arial" panose="020B0604020202020204" pitchFamily="34" charset="0"/>
              <a:buChar char="•"/>
            </a:pPr>
            <a:r>
              <a:rPr lang="en-GB" dirty="0"/>
              <a:t>Developing skills for supervision, coaching and facilitating practice-based learning. </a:t>
            </a:r>
          </a:p>
          <a:p>
            <a:pPr marL="171450" indent="-171450">
              <a:buFont typeface="Arial" panose="020B0604020202020204" pitchFamily="34" charset="0"/>
              <a:buChar char="•"/>
            </a:pPr>
            <a:r>
              <a:rPr lang="en-GB" dirty="0"/>
              <a:t>Promotes reflective practice and ethical principles</a:t>
            </a:r>
          </a:p>
          <a:p>
            <a:pPr marL="171450" indent="-171450">
              <a:buFont typeface="Arial" panose="020B0604020202020204" pitchFamily="34" charset="0"/>
              <a:buChar char="•"/>
            </a:pPr>
            <a:r>
              <a:rPr lang="en-GB" dirty="0"/>
              <a:t>Helps students to build emotional resilience and self-care</a:t>
            </a:r>
          </a:p>
          <a:p>
            <a:pPr marL="171450" indent="-171450">
              <a:buFont typeface="Arial" panose="020B0604020202020204" pitchFamily="34" charset="0"/>
              <a:buChar char="•"/>
            </a:pPr>
            <a:r>
              <a:rPr lang="en-GB" dirty="0"/>
              <a:t>Raising the standards of social work education and builds a strong professional identity; values, ethics, responsibilities and sense of solidarity for profession.</a:t>
            </a:r>
          </a:p>
          <a:p>
            <a:pPr marL="171450" indent="-171450">
              <a:buFont typeface="Arial" panose="020B0604020202020204" pitchFamily="34" charset="0"/>
              <a:buChar char="•"/>
            </a:pPr>
            <a:r>
              <a:rPr lang="en-GB" dirty="0"/>
              <a:t>Promotes our own self growth</a:t>
            </a:r>
          </a:p>
        </p:txBody>
      </p:sp>
      <p:sp>
        <p:nvSpPr>
          <p:cNvPr id="4" name="Slide Number Placeholder 3"/>
          <p:cNvSpPr>
            <a:spLocks noGrp="1"/>
          </p:cNvSpPr>
          <p:nvPr>
            <p:ph type="sldNum" sz="quarter" idx="5"/>
          </p:nvPr>
        </p:nvSpPr>
        <p:spPr/>
        <p:txBody>
          <a:bodyPr/>
          <a:lstStyle/>
          <a:p>
            <a:fld id="{15072325-BF9C-40A0-84E5-34AA098E2FDE}" type="slidenum">
              <a:rPr lang="en-GB" smtClean="0"/>
              <a:t>2</a:t>
            </a:fld>
            <a:endParaRPr lang="en-GB"/>
          </a:p>
        </p:txBody>
      </p:sp>
    </p:spTree>
    <p:extLst>
      <p:ext uri="{BB962C8B-B14F-4D97-AF65-F5344CB8AC3E}">
        <p14:creationId xmlns:p14="http://schemas.microsoft.com/office/powerpoint/2010/main" val="17369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BASW England Practice Educator Professional Standards for social work (PEPS) 2022 | BASW</a:t>
            </a:r>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3</a:t>
            </a:fld>
            <a:endParaRPr lang="en-GB"/>
          </a:p>
        </p:txBody>
      </p:sp>
    </p:spTree>
    <p:extLst>
      <p:ext uri="{BB962C8B-B14F-4D97-AF65-F5344CB8AC3E}">
        <p14:creationId xmlns:p14="http://schemas.microsoft.com/office/powerpoint/2010/main" val="2479943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5</a:t>
            </a:fld>
            <a:endParaRPr lang="en-GB"/>
          </a:p>
        </p:txBody>
      </p:sp>
    </p:spTree>
    <p:extLst>
      <p:ext uri="{BB962C8B-B14F-4D97-AF65-F5344CB8AC3E}">
        <p14:creationId xmlns:p14="http://schemas.microsoft.com/office/powerpoint/2010/main" val="81208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2022, the GMSWA moved to a blended learning programme, online and face to face; due to covid and benefits of flexible learning. Total of 5 days and 1 day</a:t>
            </a:r>
          </a:p>
        </p:txBody>
      </p:sp>
      <p:sp>
        <p:nvSpPr>
          <p:cNvPr id="4" name="Slide Number Placeholder 3"/>
          <p:cNvSpPr>
            <a:spLocks noGrp="1"/>
          </p:cNvSpPr>
          <p:nvPr>
            <p:ph type="sldNum" sz="quarter" idx="5"/>
          </p:nvPr>
        </p:nvSpPr>
        <p:spPr/>
        <p:txBody>
          <a:bodyPr/>
          <a:lstStyle/>
          <a:p>
            <a:fld id="{15072325-BF9C-40A0-84E5-34AA098E2FDE}" type="slidenum">
              <a:rPr lang="en-GB" smtClean="0"/>
              <a:t>6</a:t>
            </a:fld>
            <a:endParaRPr lang="en-GB"/>
          </a:p>
        </p:txBody>
      </p:sp>
    </p:spTree>
    <p:extLst>
      <p:ext uri="{BB962C8B-B14F-4D97-AF65-F5344CB8AC3E}">
        <p14:creationId xmlns:p14="http://schemas.microsoft.com/office/powerpoint/2010/main" val="712799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7</a:t>
            </a:fld>
            <a:endParaRPr lang="en-GB"/>
          </a:p>
        </p:txBody>
      </p:sp>
    </p:spTree>
    <p:extLst>
      <p:ext uri="{BB962C8B-B14F-4D97-AF65-F5344CB8AC3E}">
        <p14:creationId xmlns:p14="http://schemas.microsoft.com/office/powerpoint/2010/main" val="350261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9 modules and activities in accompanying workbook need to be completed.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Intended to be interactive to suit different learning styles with audio, video, activities and quizzes.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Must score 4 out 5 to pass the modules.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There are interesting activities and dilemmas included, especially SWE breaches.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9</a:t>
            </a:fld>
            <a:endParaRPr lang="en-GB"/>
          </a:p>
        </p:txBody>
      </p:sp>
    </p:spTree>
    <p:extLst>
      <p:ext uri="{BB962C8B-B14F-4D97-AF65-F5344CB8AC3E}">
        <p14:creationId xmlns:p14="http://schemas.microsoft.com/office/powerpoint/2010/main" val="1262928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srgbClr val="000000"/>
                </a:solidFill>
                <a:effectLst/>
                <a:latin typeface="+mn-lt"/>
                <a:ea typeface="Times New Roman" panose="02020603050405020304" pitchFamily="18" charset="0"/>
                <a:cs typeface="Arial" panose="020B0604020202020204" pitchFamily="34" charset="0"/>
              </a:rPr>
              <a:t>The workshop will refer to activities that you will have completed in your workbook,</a:t>
            </a:r>
            <a:r>
              <a:rPr lang="en-GB" sz="1100" b="1" dirty="0">
                <a:solidFill>
                  <a:srgbClr val="000000"/>
                </a:solidFill>
                <a:effectLst/>
                <a:latin typeface="+mn-lt"/>
                <a:ea typeface="Times New Roman" panose="02020603050405020304" pitchFamily="18" charset="0"/>
                <a:cs typeface="Arial" panose="020B0604020202020204" pitchFamily="34" charset="0"/>
              </a:rPr>
              <a:t> </a:t>
            </a:r>
            <a:r>
              <a:rPr lang="en-GB" sz="1100" dirty="0">
                <a:solidFill>
                  <a:srgbClr val="000000"/>
                </a:solidFill>
                <a:effectLst/>
                <a:latin typeface="+mn-lt"/>
                <a:ea typeface="Times New Roman" panose="02020603050405020304" pitchFamily="18" charset="0"/>
                <a:cs typeface="Arial" panose="020B0604020202020204" pitchFamily="34" charset="0"/>
              </a:rPr>
              <a:t>therefore it is</a:t>
            </a:r>
            <a:r>
              <a:rPr lang="en-GB" sz="1100" b="1" dirty="0">
                <a:solidFill>
                  <a:srgbClr val="000000"/>
                </a:solidFill>
                <a:effectLst/>
                <a:latin typeface="+mn-lt"/>
                <a:ea typeface="Times New Roman" panose="02020603050405020304" pitchFamily="18" charset="0"/>
                <a:cs typeface="Arial" panose="020B0604020202020204" pitchFamily="34" charset="0"/>
              </a:rPr>
              <a:t> </a:t>
            </a:r>
            <a:r>
              <a:rPr lang="en-GB" sz="1100" b="1" u="sng" dirty="0">
                <a:solidFill>
                  <a:srgbClr val="000000"/>
                </a:solidFill>
                <a:effectLst/>
                <a:latin typeface="+mn-lt"/>
                <a:ea typeface="Times New Roman" panose="02020603050405020304" pitchFamily="18" charset="0"/>
                <a:cs typeface="Arial" panose="020B0604020202020204" pitchFamily="34" charset="0"/>
              </a:rPr>
              <a:t>important that you bring your workbook with you on the day</a:t>
            </a:r>
            <a:r>
              <a:rPr lang="en-GB" sz="1100" b="1" dirty="0">
                <a:solidFill>
                  <a:srgbClr val="000000"/>
                </a:solidFill>
                <a:effectLst/>
                <a:latin typeface="+mn-lt"/>
                <a:ea typeface="Times New Roman" panose="02020603050405020304" pitchFamily="18" charset="0"/>
                <a:cs typeface="Arial" panose="020B0604020202020204" pitchFamily="34" charset="0"/>
              </a:rPr>
              <a:t>. </a:t>
            </a:r>
            <a:r>
              <a:rPr lang="en-GB" sz="1100" dirty="0">
                <a:solidFill>
                  <a:srgbClr val="000000"/>
                </a:solidFill>
                <a:effectLst/>
                <a:latin typeface="+mn-lt"/>
                <a:ea typeface="Times New Roman" panose="02020603050405020304" pitchFamily="18" charset="0"/>
                <a:cs typeface="Arial" panose="020B0604020202020204" pitchFamily="34" charset="0"/>
              </a:rPr>
              <a:t>You can bring it in either paper or electronic format. </a:t>
            </a:r>
            <a:endParaRPr lang="en-GB" sz="1100" dirty="0">
              <a:solidFill>
                <a:schemeClr val="tx1"/>
              </a:solidFill>
              <a:effectLst/>
              <a:latin typeface="+mn-lt"/>
              <a:ea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srgbClr val="000000"/>
                </a:solidFill>
                <a:effectLst/>
                <a:latin typeface="+mn-lt"/>
                <a:ea typeface="Times New Roman" panose="02020603050405020304" pitchFamily="18" charset="0"/>
                <a:cs typeface="Arial" panose="020B0604020202020204" pitchFamily="34" charset="0"/>
              </a:rPr>
              <a:t>The workshop is designed to provide an overview of the above topics and to give you the opportunity to discuss activities in your workbook as a group. In this way, you will consolidate the online training.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srgbClr val="000000"/>
                </a:solidFill>
                <a:effectLst/>
                <a:latin typeface="+mn-lt"/>
                <a:ea typeface="Times New Roman" panose="02020603050405020304" pitchFamily="18" charset="0"/>
                <a:cs typeface="Arial" panose="020B0604020202020204" pitchFamily="34" charset="0"/>
              </a:rPr>
              <a:t>The workshop is intended to be a participative session, so please attend with any questions you may have and ready to actively engage in the activities and group discussions. </a:t>
            </a:r>
            <a:endParaRPr lang="en-GB" sz="1100" dirty="0">
              <a:effectLst/>
              <a:latin typeface="+mn-lt"/>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10</a:t>
            </a:fld>
            <a:endParaRPr lang="en-GB"/>
          </a:p>
        </p:txBody>
      </p:sp>
    </p:spTree>
    <p:extLst>
      <p:ext uri="{BB962C8B-B14F-4D97-AF65-F5344CB8AC3E}">
        <p14:creationId xmlns:p14="http://schemas.microsoft.com/office/powerpoint/2010/main" val="1024800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Prior to your workshop, the trainer will arrange a briefing session to check in on your learning and discuss what to expect during the day. Take a copy of your completed workbook to the workshop as you will use this as a resource to partake in the activities during the day.</a:t>
            </a:r>
          </a:p>
          <a:p>
            <a:endParaRPr lang="en-GB" dirty="0"/>
          </a:p>
        </p:txBody>
      </p:sp>
      <p:sp>
        <p:nvSpPr>
          <p:cNvPr id="4" name="Slide Number Placeholder 3"/>
          <p:cNvSpPr>
            <a:spLocks noGrp="1"/>
          </p:cNvSpPr>
          <p:nvPr>
            <p:ph type="sldNum" sz="quarter" idx="5"/>
          </p:nvPr>
        </p:nvSpPr>
        <p:spPr/>
        <p:txBody>
          <a:bodyPr/>
          <a:lstStyle/>
          <a:p>
            <a:fld id="{15072325-BF9C-40A0-84E5-34AA098E2FDE}" type="slidenum">
              <a:rPr lang="en-GB" smtClean="0"/>
              <a:t>12</a:t>
            </a:fld>
            <a:endParaRPr lang="en-GB"/>
          </a:p>
        </p:txBody>
      </p:sp>
    </p:spTree>
    <p:extLst>
      <p:ext uri="{BB962C8B-B14F-4D97-AF65-F5344CB8AC3E}">
        <p14:creationId xmlns:p14="http://schemas.microsoft.com/office/powerpoint/2010/main" val="3183464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0377C-EA02-099F-27C5-BAB0248B9B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1FB09AF-94B4-704C-02F5-BAAAF85209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E49094-FEBB-D186-BB77-07C64AB3CE64}"/>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9FED5271-DFDD-8560-5762-106CFA46C6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4B5497-64E8-62E3-5830-7DCF7FDA0D9A}"/>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394391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FE811-FA63-EF07-CB8C-EB0B6E92D3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24C6A0-590E-0EB9-65DF-13542AC459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45DC6F-25CF-780E-0B0F-3582074638A5}"/>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8ACC291C-889F-5A55-C68A-F927E8E210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4565DB-FFE6-E86D-CBAA-35A19B54C63B}"/>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216904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397BCD-7250-B610-72F5-E09868FF97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FB5D4A-6170-8E9C-2D64-53F7AA14D0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DF4451-416D-673B-5368-BDCFCEFC0A30}"/>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2F6EBDC4-C3D3-901E-6C7F-AA97E3AFDF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30918E-1BBB-2454-B44C-7C75893C14F1}"/>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3962381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D8A9C-189E-D355-10A2-DDE0E2135B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AB475B-7FAC-2C1E-6708-1DB87FEEB7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77A01E-2CC9-8D07-CF9F-5ABCE1D4C097}"/>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0ACBB770-04CE-2A7D-9EC6-770149C991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07973-347C-C699-96CB-00761E718143}"/>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263663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72BC7-FE63-88EF-AF42-EB942BA172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105D68-3A5E-7401-6653-A37384746E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B88782-5F92-5CAD-EFD8-27D7E533A74B}"/>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F2F8C57A-A502-C5B9-0894-CF7FDCCEEA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CA4C77-998E-1918-0FE0-A2F9AEED21B5}"/>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042522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54DB-0ED0-98FF-45F6-B5594FC20AA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0B55F5-53AA-67F2-D5DB-7BE855E601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9BE9877-AE62-9719-7C1B-717A21CE68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2E65C8B-DC4F-7226-8693-61E8AF477B17}"/>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6" name="Footer Placeholder 5">
            <a:extLst>
              <a:ext uri="{FF2B5EF4-FFF2-40B4-BE49-F238E27FC236}">
                <a16:creationId xmlns:a16="http://schemas.microsoft.com/office/drawing/2014/main" id="{D6002359-0C41-57EB-7274-2AD84BF67E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DE0DEE-E5B9-EB07-38D6-4B36DBF18B0F}"/>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524868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63C29-0C1F-38FC-7A1E-97719C71E72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1F98D-5C2F-1093-F7D7-AA8DD8E586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729D0-30A9-C41B-5476-46AADE9F02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46D2DB6-3C3B-C54B-BB45-FE3C86A8BC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97EC2A-30C4-730E-064F-1ADF24099C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96E0062-F618-6EF8-4481-8D6E36F3B108}"/>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8" name="Footer Placeholder 7">
            <a:extLst>
              <a:ext uri="{FF2B5EF4-FFF2-40B4-BE49-F238E27FC236}">
                <a16:creationId xmlns:a16="http://schemas.microsoft.com/office/drawing/2014/main" id="{6C13AB1A-1602-28E1-482B-D0931D15CA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5D44AD3-7596-7DE7-E066-5995742AA7B8}"/>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591115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938E1-2EFE-0D9D-AE97-901BEC2BA7A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BF29222-1169-F6C2-0221-557CD0DE890A}"/>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4" name="Footer Placeholder 3">
            <a:extLst>
              <a:ext uri="{FF2B5EF4-FFF2-40B4-BE49-F238E27FC236}">
                <a16:creationId xmlns:a16="http://schemas.microsoft.com/office/drawing/2014/main" id="{5D335A5D-1CFE-2ED5-8F5C-474EBA919A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87306F-DE4A-3123-14AD-C2F2B852ED85}"/>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83439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419DBD-A16B-E537-B115-268DA4853C96}"/>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3" name="Footer Placeholder 2">
            <a:extLst>
              <a:ext uri="{FF2B5EF4-FFF2-40B4-BE49-F238E27FC236}">
                <a16:creationId xmlns:a16="http://schemas.microsoft.com/office/drawing/2014/main" id="{D684CC96-3101-8069-2D1E-B5F6C1EB519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C26A42-62EB-7CBD-BE74-A8E1591AB863}"/>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42239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C9E23-EC98-1D6F-6C07-6EBAD0B588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D266E9-3AA7-04B9-D6FC-1EE9C271E0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B1386A1-4E25-0AB3-910B-38A13C2EAB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15AB67-9877-3A6C-A9E7-6CF10677208C}"/>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6" name="Footer Placeholder 5">
            <a:extLst>
              <a:ext uri="{FF2B5EF4-FFF2-40B4-BE49-F238E27FC236}">
                <a16:creationId xmlns:a16="http://schemas.microsoft.com/office/drawing/2014/main" id="{CBCB4650-BC1B-5EC2-10B0-A40C16EEF7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5C83CC-9256-B92B-249A-55DCCD46056A}"/>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963504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02AE4-C28D-466C-E28D-E97001FA38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A48E1D-2280-C0EE-7E6F-3270723660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9468A56-15C7-920A-E363-89D4839FE8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A473E4-1743-C8C4-3B05-34F1404D2158}"/>
              </a:ext>
            </a:extLst>
          </p:cNvPr>
          <p:cNvSpPr>
            <a:spLocks noGrp="1"/>
          </p:cNvSpPr>
          <p:nvPr>
            <p:ph type="dt" sz="half" idx="10"/>
          </p:nvPr>
        </p:nvSpPr>
        <p:spPr/>
        <p:txBody>
          <a:bodyPr/>
          <a:lstStyle/>
          <a:p>
            <a:fld id="{4ECA282B-0559-4CD0-8397-C14B3B9A7FAD}" type="datetimeFigureOut">
              <a:rPr lang="en-GB" smtClean="0"/>
              <a:t>06/05/2026</a:t>
            </a:fld>
            <a:endParaRPr lang="en-GB"/>
          </a:p>
        </p:txBody>
      </p:sp>
      <p:sp>
        <p:nvSpPr>
          <p:cNvPr id="6" name="Footer Placeholder 5">
            <a:extLst>
              <a:ext uri="{FF2B5EF4-FFF2-40B4-BE49-F238E27FC236}">
                <a16:creationId xmlns:a16="http://schemas.microsoft.com/office/drawing/2014/main" id="{2C1EFE4B-2BD0-8CF6-C30C-B614C2899E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5B7A1C-F889-7C46-53AC-22A86F884B77}"/>
              </a:ext>
            </a:extLst>
          </p:cNvPr>
          <p:cNvSpPr>
            <a:spLocks noGrp="1"/>
          </p:cNvSpPr>
          <p:nvPr>
            <p:ph type="sldNum" sz="quarter" idx="12"/>
          </p:nvPr>
        </p:nvSpPr>
        <p:spPr/>
        <p:txBody>
          <a:bodyPr/>
          <a:lstStyle/>
          <a:p>
            <a:fld id="{A515A4BA-7913-4D9C-8BF4-888C4245D42A}" type="slidenum">
              <a:rPr lang="en-GB" smtClean="0"/>
              <a:t>‹#›</a:t>
            </a:fld>
            <a:endParaRPr lang="en-GB"/>
          </a:p>
        </p:txBody>
      </p:sp>
    </p:spTree>
    <p:extLst>
      <p:ext uri="{BB962C8B-B14F-4D97-AF65-F5344CB8AC3E}">
        <p14:creationId xmlns:p14="http://schemas.microsoft.com/office/powerpoint/2010/main" val="1746551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2505-2E5C-6021-5A16-8F5BA7A336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57F30E-C264-76A7-B91A-C2A0F1A3A5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15C6FB-E198-9372-7898-0D25B0728E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CA282B-0559-4CD0-8397-C14B3B9A7FAD}" type="datetimeFigureOut">
              <a:rPr lang="en-GB" smtClean="0"/>
              <a:t>06/05/2026</a:t>
            </a:fld>
            <a:endParaRPr lang="en-GB"/>
          </a:p>
        </p:txBody>
      </p:sp>
      <p:sp>
        <p:nvSpPr>
          <p:cNvPr id="5" name="Footer Placeholder 4">
            <a:extLst>
              <a:ext uri="{FF2B5EF4-FFF2-40B4-BE49-F238E27FC236}">
                <a16:creationId xmlns:a16="http://schemas.microsoft.com/office/drawing/2014/main" id="{C7C38ACC-6D36-32C0-1C4D-763015E432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AFB0980-77C7-6303-F80A-3492D8B902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15A4BA-7913-4D9C-8BF4-888C4245D42A}" type="slidenum">
              <a:rPr lang="en-GB" smtClean="0"/>
              <a:t>‹#›</a:t>
            </a:fld>
            <a:endParaRPr lang="en-GB"/>
          </a:p>
        </p:txBody>
      </p:sp>
    </p:spTree>
    <p:extLst>
      <p:ext uri="{BB962C8B-B14F-4D97-AF65-F5344CB8AC3E}">
        <p14:creationId xmlns:p14="http://schemas.microsoft.com/office/powerpoint/2010/main" val="1286504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UDfq_bWs9Cc&amp;list=PLsCRqbpQur_jXwhhN9MHFEl-ivHfQRyo5&amp;index=2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gmswa.co.uk/practice-educatio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8.png"/><Relationship Id="rId7" Type="http://schemas.openxmlformats.org/officeDocument/2006/relationships/diagramColors" Target="../diagrams/colors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751BA9-1452-B62B-A11A-0C5B08B8B3D7}"/>
              </a:ext>
            </a:extLst>
          </p:cNvPr>
          <p:cNvSpPr>
            <a:spLocks noGrp="1"/>
          </p:cNvSpPr>
          <p:nvPr>
            <p:ph type="ctrTitle"/>
          </p:nvPr>
        </p:nvSpPr>
        <p:spPr>
          <a:xfrm>
            <a:off x="640080" y="320040"/>
            <a:ext cx="6692827" cy="3653768"/>
          </a:xfrm>
        </p:spPr>
        <p:txBody>
          <a:bodyPr>
            <a:normAutofit/>
          </a:bodyPr>
          <a:lstStyle/>
          <a:p>
            <a:pPr algn="l"/>
            <a:r>
              <a:rPr lang="en-GB" sz="6600" dirty="0"/>
              <a:t>Practice Education Training 2026</a:t>
            </a:r>
            <a:br>
              <a:rPr lang="en-GB" sz="6600" dirty="0"/>
            </a:br>
            <a:r>
              <a:rPr lang="en-GB" dirty="0"/>
              <a:t>Initial Steps</a:t>
            </a:r>
            <a:endParaRPr lang="en-GB" sz="6600" dirty="0"/>
          </a:p>
        </p:txBody>
      </p:sp>
      <p:sp>
        <p:nvSpPr>
          <p:cNvPr id="3" name="Subtitle 2">
            <a:extLst>
              <a:ext uri="{FF2B5EF4-FFF2-40B4-BE49-F238E27FC236}">
                <a16:creationId xmlns:a16="http://schemas.microsoft.com/office/drawing/2014/main" id="{88137201-9344-D049-EE32-131BF3C86AEF}"/>
              </a:ext>
            </a:extLst>
          </p:cNvPr>
          <p:cNvSpPr>
            <a:spLocks noGrp="1"/>
          </p:cNvSpPr>
          <p:nvPr>
            <p:ph type="subTitle" idx="1"/>
          </p:nvPr>
        </p:nvSpPr>
        <p:spPr>
          <a:xfrm>
            <a:off x="640080" y="4631161"/>
            <a:ext cx="6324600" cy="1569486"/>
          </a:xfrm>
        </p:spPr>
        <p:txBody>
          <a:bodyPr>
            <a:normAutofit/>
          </a:bodyPr>
          <a:lstStyle/>
          <a:p>
            <a:pPr algn="l"/>
            <a:endParaRPr lang="en-GB" dirty="0"/>
          </a:p>
          <a:p>
            <a:pPr algn="l"/>
            <a:r>
              <a:rPr lang="en-GB" dirty="0"/>
              <a:t>Salford Adult Social Care Learning &amp; Development Team</a:t>
            </a:r>
          </a:p>
        </p:txBody>
      </p:sp>
      <p:sp>
        <p:nvSpPr>
          <p:cNvPr id="5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Books">
            <a:extLst>
              <a:ext uri="{FF2B5EF4-FFF2-40B4-BE49-F238E27FC236}">
                <a16:creationId xmlns:a16="http://schemas.microsoft.com/office/drawing/2014/main" id="{CA20A8B0-AC72-EB0A-381E-94E71147A6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81544" y="1267079"/>
            <a:ext cx="4087368" cy="4087368"/>
          </a:xfrm>
          <a:prstGeom prst="rect">
            <a:avLst/>
          </a:prstGeom>
        </p:spPr>
      </p:pic>
    </p:spTree>
    <p:extLst>
      <p:ext uri="{BB962C8B-B14F-4D97-AF65-F5344CB8AC3E}">
        <p14:creationId xmlns:p14="http://schemas.microsoft.com/office/powerpoint/2010/main" val="1547700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4" name="Content Placeholder 3">
            <a:extLst>
              <a:ext uri="{FF2B5EF4-FFF2-40B4-BE49-F238E27FC236}">
                <a16:creationId xmlns:a16="http://schemas.microsoft.com/office/drawing/2014/main" id="{D8DFF7A6-B9F7-36D7-1134-333F38341083}"/>
              </a:ext>
            </a:extLst>
          </p:cNvPr>
          <p:cNvGraphicFramePr>
            <a:graphicFrameLocks noGrp="1"/>
          </p:cNvGraphicFramePr>
          <p:nvPr>
            <p:ph idx="1"/>
            <p:extLst>
              <p:ext uri="{D42A27DB-BD31-4B8C-83A1-F6EECF244321}">
                <p14:modId xmlns:p14="http://schemas.microsoft.com/office/powerpoint/2010/main" val="3583342863"/>
              </p:ext>
            </p:extLst>
          </p:nvPr>
        </p:nvGraphicFramePr>
        <p:xfrm>
          <a:off x="-674557" y="149902"/>
          <a:ext cx="13566098" cy="64157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4EAA988E-6D9D-D5C9-33DD-823BF82E500E}"/>
              </a:ext>
            </a:extLst>
          </p:cNvPr>
          <p:cNvSpPr txBox="1"/>
          <p:nvPr/>
        </p:nvSpPr>
        <p:spPr>
          <a:xfrm>
            <a:off x="1171575" y="897771"/>
            <a:ext cx="10544175" cy="537583"/>
          </a:xfrm>
          <a:prstGeom prst="rect">
            <a:avLst/>
          </a:prstGeom>
          <a:noFill/>
        </p:spPr>
        <p:txBody>
          <a:bodyPr wrap="square">
            <a:spAutoFit/>
          </a:bodyPr>
          <a:lstStyle/>
          <a:p>
            <a:pPr>
              <a:lnSpc>
                <a:spcPct val="107000"/>
              </a:lnSpc>
              <a:spcAft>
                <a:spcPts val="800"/>
              </a:spcAft>
            </a:pP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5 days Initial Training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 Readiness to support a student </a:t>
            </a: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Day</a:t>
            </a:r>
            <a:r>
              <a:rPr lang="en-GB" sz="2800" b="1" u="sng" kern="100" dirty="0">
                <a:latin typeface="Aptos" panose="020B0004020202020204" pitchFamily="34" charset="0"/>
                <a:ea typeface="Aptos" panose="020B0004020202020204" pitchFamily="34" charset="0"/>
                <a:cs typeface="Times New Roman" panose="02020603050405020304" pitchFamily="18" charset="0"/>
              </a:rPr>
              <a:t>s</a:t>
            </a: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 5</a:t>
            </a:r>
          </a:p>
        </p:txBody>
      </p:sp>
    </p:spTree>
    <p:extLst>
      <p:ext uri="{BB962C8B-B14F-4D97-AF65-F5344CB8AC3E}">
        <p14:creationId xmlns:p14="http://schemas.microsoft.com/office/powerpoint/2010/main" val="2382912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EB5FFA-8976-33EB-2BF9-E0270B671E16}"/>
              </a:ext>
            </a:extLst>
          </p:cNvPr>
          <p:cNvSpPr>
            <a:spLocks noGrp="1"/>
          </p:cNvSpPr>
          <p:nvPr>
            <p:ph type="title"/>
          </p:nvPr>
        </p:nvSpPr>
        <p:spPr>
          <a:xfrm>
            <a:off x="477981" y="1122363"/>
            <a:ext cx="4470906" cy="3204134"/>
          </a:xfrm>
        </p:spPr>
        <p:txBody>
          <a:bodyPr vert="horz" lIns="91440" tIns="45720" rIns="91440" bIns="45720" rtlCol="0" anchor="b">
            <a:normAutofit/>
          </a:bodyPr>
          <a:lstStyle/>
          <a:p>
            <a:r>
              <a:rPr lang="en-US" sz="4800" kern="1200" dirty="0">
                <a:solidFill>
                  <a:schemeClr val="tx1"/>
                </a:solidFill>
                <a:latin typeface="+mj-lt"/>
                <a:ea typeface="+mj-ea"/>
                <a:cs typeface="+mj-cs"/>
              </a:rPr>
              <a:t>Let's look at the ME learning </a:t>
            </a:r>
            <a:r>
              <a:rPr lang="en-US" sz="4800" dirty="0"/>
              <a:t>website </a:t>
            </a:r>
            <a:r>
              <a:rPr lang="en-US" sz="4800" kern="1200" dirty="0">
                <a:solidFill>
                  <a:schemeClr val="tx1"/>
                </a:solidFill>
                <a:latin typeface="+mj-lt"/>
                <a:ea typeface="+mj-ea"/>
                <a:cs typeface="+mj-cs"/>
              </a:rPr>
              <a:t>and workbook….</a:t>
            </a:r>
          </a:p>
        </p:txBody>
      </p:sp>
      <p:sp>
        <p:nvSpPr>
          <p:cNvPr id="16" name="Rectangle 1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person holding a clipboard&#10;&#10;AI-generated content may be incorrect.">
            <a:extLst>
              <a:ext uri="{FF2B5EF4-FFF2-40B4-BE49-F238E27FC236}">
                <a16:creationId xmlns:a16="http://schemas.microsoft.com/office/drawing/2014/main" id="{B62CD042-32BD-4AC5-0630-660363CC8D09}"/>
              </a:ext>
            </a:extLst>
          </p:cNvPr>
          <p:cNvPicPr>
            <a:picLocks noGrp="1" noChangeAspect="1"/>
          </p:cNvPicPr>
          <p:nvPr>
            <p:ph idx="1"/>
          </p:nvPr>
        </p:nvPicPr>
        <p:blipFill>
          <a:blip r:embed="rId2"/>
          <a:stretch>
            <a:fillRect/>
          </a:stretch>
        </p:blipFill>
        <p:spPr>
          <a:xfrm>
            <a:off x="5709238" y="625684"/>
            <a:ext cx="5819071" cy="5455380"/>
          </a:xfrm>
          <a:prstGeom prst="rect">
            <a:avLst/>
          </a:prstGeom>
        </p:spPr>
      </p:pic>
    </p:spTree>
    <p:extLst>
      <p:ext uri="{BB962C8B-B14F-4D97-AF65-F5344CB8AC3E}">
        <p14:creationId xmlns:p14="http://schemas.microsoft.com/office/powerpoint/2010/main" val="484592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C7F7-6839-67D2-4BC5-0594CA78A339}"/>
              </a:ext>
            </a:extLst>
          </p:cNvPr>
          <p:cNvSpPr>
            <a:spLocks noGrp="1"/>
          </p:cNvSpPr>
          <p:nvPr>
            <p:ph type="title"/>
          </p:nvPr>
        </p:nvSpPr>
        <p:spPr/>
        <p:txBody>
          <a:bodyPr/>
          <a:lstStyle/>
          <a:p>
            <a:pPr algn="ctr"/>
            <a:r>
              <a:rPr lang="en-GB" dirty="0"/>
              <a:t>Next Steps </a:t>
            </a:r>
          </a:p>
        </p:txBody>
      </p:sp>
      <p:graphicFrame>
        <p:nvGraphicFramePr>
          <p:cNvPr id="5" name="Content Placeholder 2">
            <a:extLst>
              <a:ext uri="{FF2B5EF4-FFF2-40B4-BE49-F238E27FC236}">
                <a16:creationId xmlns:a16="http://schemas.microsoft.com/office/drawing/2014/main" id="{3A7C73BA-8511-2495-4B16-54C08B3E6B4B}"/>
              </a:ext>
            </a:extLst>
          </p:cNvPr>
          <p:cNvGraphicFramePr>
            <a:graphicFrameLocks noGrp="1"/>
          </p:cNvGraphicFramePr>
          <p:nvPr>
            <p:ph idx="1"/>
            <p:extLst>
              <p:ext uri="{D42A27DB-BD31-4B8C-83A1-F6EECF244321}">
                <p14:modId xmlns:p14="http://schemas.microsoft.com/office/powerpoint/2010/main" val="4082274563"/>
              </p:ext>
            </p:extLst>
          </p:nvPr>
        </p:nvGraphicFramePr>
        <p:xfrm>
          <a:off x="838200" y="1319134"/>
          <a:ext cx="10515600" cy="5291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32601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D3B88-8E53-3941-6EFC-3870F4E17050}"/>
              </a:ext>
            </a:extLst>
          </p:cNvPr>
          <p:cNvSpPr>
            <a:spLocks noGrp="1"/>
          </p:cNvSpPr>
          <p:nvPr>
            <p:ph type="title"/>
          </p:nvPr>
        </p:nvSpPr>
        <p:spPr/>
        <p:txBody>
          <a:bodyPr/>
          <a:lstStyle/>
          <a:p>
            <a:pPr algn="ctr"/>
            <a:r>
              <a:rPr lang="en-GB" dirty="0"/>
              <a:t>Other Information &amp; FAQs</a:t>
            </a:r>
          </a:p>
        </p:txBody>
      </p:sp>
      <p:sp>
        <p:nvSpPr>
          <p:cNvPr id="3" name="Content Placeholder 2">
            <a:extLst>
              <a:ext uri="{FF2B5EF4-FFF2-40B4-BE49-F238E27FC236}">
                <a16:creationId xmlns:a16="http://schemas.microsoft.com/office/drawing/2014/main" id="{B0AE40D7-8720-5FC4-1AFC-75D89B6B40FA}"/>
              </a:ext>
            </a:extLst>
          </p:cNvPr>
          <p:cNvSpPr>
            <a:spLocks noGrp="1"/>
          </p:cNvSpPr>
          <p:nvPr>
            <p:ph idx="1"/>
          </p:nvPr>
        </p:nvSpPr>
        <p:spPr>
          <a:xfrm>
            <a:off x="838200" y="1364104"/>
            <a:ext cx="10515600" cy="6100998"/>
          </a:xfrm>
        </p:spPr>
        <p:txBody>
          <a:bodyPr>
            <a:normAutofit fontScale="40000" lnSpcReduction="20000"/>
          </a:bodyPr>
          <a:lstStyle/>
          <a:p>
            <a:pPr marL="0" indent="0">
              <a:buNone/>
            </a:pPr>
            <a:endParaRPr lang="en-GB" sz="3100" b="1" dirty="0"/>
          </a:p>
          <a:p>
            <a:pPr marL="0" indent="0">
              <a:buNone/>
            </a:pPr>
            <a:r>
              <a:rPr lang="en-GB" sz="5500" b="1" dirty="0"/>
              <a:t>Time period </a:t>
            </a:r>
            <a:r>
              <a:rPr lang="en-GB" sz="5000" dirty="0"/>
              <a:t>- Complete the 4 days ME learning and 1 day face-to-face over a period no longer than three months (This could vary if you work part-time or extenuating circumstances). </a:t>
            </a:r>
          </a:p>
          <a:p>
            <a:endParaRPr lang="en-GB" sz="5000" dirty="0"/>
          </a:p>
          <a:p>
            <a:pPr marL="0" indent="0">
              <a:buNone/>
            </a:pPr>
            <a:r>
              <a:rPr lang="en-GB" sz="5000" b="1" dirty="0"/>
              <a:t>Workshop dates </a:t>
            </a:r>
            <a:r>
              <a:rPr lang="en-GB" sz="5000" dirty="0"/>
              <a:t>– You are only able to book a place for a workshop after you have completed the ME learning modules </a:t>
            </a:r>
          </a:p>
          <a:p>
            <a:pPr marL="0" indent="0">
              <a:buNone/>
            </a:pPr>
            <a:endParaRPr lang="en-GB" sz="5000" dirty="0"/>
          </a:p>
          <a:p>
            <a:pPr marL="0" indent="0">
              <a:buNone/>
            </a:pPr>
            <a:r>
              <a:rPr lang="en-GB" sz="5000" b="1" dirty="0"/>
              <a:t>ME learning and IT </a:t>
            </a:r>
            <a:r>
              <a:rPr lang="en-GB" sz="5000" dirty="0"/>
              <a:t>- Should you experience any technical difficulties accessing or using the ME learning website and this is not related to an internal networking issue (in NCA or GMMH), contact us and we will make enquires with the ME learning helpdesk and advise on next steps. </a:t>
            </a:r>
          </a:p>
          <a:p>
            <a:endParaRPr lang="en-GB" sz="5000" dirty="0"/>
          </a:p>
          <a:p>
            <a:pPr marL="0" indent="0">
              <a:buNone/>
            </a:pPr>
            <a:r>
              <a:rPr lang="en-GB" sz="5000" b="1" dirty="0"/>
              <a:t>Certificates: </a:t>
            </a:r>
            <a:r>
              <a:rPr lang="en-GB" sz="5000" dirty="0"/>
              <a:t>Keep hold of your two certificates, one you will receive following completion of the ME learning programme and the second, following attendance at the workshop. These are needed for </a:t>
            </a:r>
            <a:r>
              <a:rPr lang="en-GB" sz="5000" u="sng" dirty="0"/>
              <a:t>Stage 1 PEPS.</a:t>
            </a:r>
          </a:p>
          <a:p>
            <a:endParaRPr lang="en-GB" sz="5000" dirty="0"/>
          </a:p>
          <a:p>
            <a:pPr marL="0" indent="0">
              <a:buNone/>
            </a:pPr>
            <a:r>
              <a:rPr lang="en-GB" sz="5000" b="1" dirty="0"/>
              <a:t>Study days: </a:t>
            </a:r>
            <a:r>
              <a:rPr lang="en-GB" sz="5000" dirty="0"/>
              <a:t>The study days can be taken flexibly, but we suggest pre-planning and booking these in advance to ensure you have time to complete on-line training.</a:t>
            </a:r>
          </a:p>
          <a:p>
            <a:endParaRPr lang="en-GB" dirty="0"/>
          </a:p>
        </p:txBody>
      </p:sp>
    </p:spTree>
    <p:extLst>
      <p:ext uri="{BB962C8B-B14F-4D97-AF65-F5344CB8AC3E}">
        <p14:creationId xmlns:p14="http://schemas.microsoft.com/office/powerpoint/2010/main" val="946853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32D956-88F7-EA1E-1F82-CD5D7970DF46}"/>
              </a:ext>
            </a:extLst>
          </p:cNvPr>
          <p:cNvSpPr>
            <a:spLocks noGrp="1"/>
          </p:cNvSpPr>
          <p:nvPr>
            <p:ph idx="1"/>
          </p:nvPr>
        </p:nvSpPr>
        <p:spPr>
          <a:xfrm>
            <a:off x="838200" y="1797050"/>
            <a:ext cx="10515600" cy="4351338"/>
          </a:xfrm>
        </p:spPr>
        <p:txBody>
          <a:bodyPr>
            <a:normAutofit/>
          </a:bodyPr>
          <a:lstStyle/>
          <a:p>
            <a:pPr marL="0" indent="0" algn="ctr">
              <a:buNone/>
            </a:pPr>
            <a:r>
              <a:rPr lang="en-GB" sz="3600" dirty="0"/>
              <a:t>Questions?</a:t>
            </a:r>
          </a:p>
          <a:p>
            <a:pPr marL="0" indent="0" algn="ctr">
              <a:buNone/>
            </a:pPr>
            <a:endParaRPr lang="en-GB" sz="3600" dirty="0"/>
          </a:p>
          <a:p>
            <a:pPr marL="0" indent="0" algn="ctr">
              <a:buNone/>
            </a:pPr>
            <a:endParaRPr lang="en-GB" sz="3600" dirty="0"/>
          </a:p>
          <a:p>
            <a:pPr marL="0" indent="0" algn="ctr">
              <a:buNone/>
            </a:pPr>
            <a:r>
              <a:rPr lang="en-GB" sz="3600" dirty="0"/>
              <a:t>Thanks for attending and good luck!</a:t>
            </a:r>
          </a:p>
        </p:txBody>
      </p:sp>
    </p:spTree>
    <p:extLst>
      <p:ext uri="{BB962C8B-B14F-4D97-AF65-F5344CB8AC3E}">
        <p14:creationId xmlns:p14="http://schemas.microsoft.com/office/powerpoint/2010/main" val="1215555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CBF25A8-12F2-AEDF-5566-C1C01E6FA655}"/>
              </a:ext>
            </a:extLst>
          </p:cNvPr>
          <p:cNvSpPr>
            <a:spLocks noGrp="1"/>
          </p:cNvSpPr>
          <p:nvPr>
            <p:ph idx="1"/>
          </p:nvPr>
        </p:nvSpPr>
        <p:spPr>
          <a:xfrm>
            <a:off x="838200" y="1825625"/>
            <a:ext cx="10515600" cy="4351338"/>
          </a:xfrm>
        </p:spPr>
        <p:txBody>
          <a:bodyPr>
            <a:normAutofit/>
          </a:bodyPr>
          <a:lstStyle/>
          <a:p>
            <a:pPr marL="0" indent="0">
              <a:buNone/>
            </a:pPr>
            <a:endParaRPr lang="en-GB" dirty="0">
              <a:hlinkClick r:id="rId3"/>
            </a:endParaRPr>
          </a:p>
          <a:p>
            <a:pPr marL="0" indent="0">
              <a:buNone/>
            </a:pPr>
            <a:endParaRPr lang="en-GB" dirty="0">
              <a:hlinkClick r:id="rId3"/>
            </a:endParaRPr>
          </a:p>
          <a:p>
            <a:pPr marL="0" indent="0" algn="ctr">
              <a:buNone/>
            </a:pPr>
            <a:r>
              <a:rPr lang="en-GB" sz="4000" dirty="0">
                <a:hlinkClick r:id="rId3"/>
              </a:rPr>
              <a:t>The importance of Practice Educators</a:t>
            </a:r>
            <a:endParaRPr lang="en-GB" sz="4000" dirty="0"/>
          </a:p>
        </p:txBody>
      </p:sp>
    </p:spTree>
    <p:extLst>
      <p:ext uri="{BB962C8B-B14F-4D97-AF65-F5344CB8AC3E}">
        <p14:creationId xmlns:p14="http://schemas.microsoft.com/office/powerpoint/2010/main" val="250721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49FB5C3-7336-4FE0-A30C-CC0A3646D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19A6B5CE-CB1D-48EE-8B43-E952235C83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33" name="Rectangle 32">
              <a:extLst>
                <a:ext uri="{FF2B5EF4-FFF2-40B4-BE49-F238E27FC236}">
                  <a16:creationId xmlns:a16="http://schemas.microsoft.com/office/drawing/2014/main" id="{E3F3EAA5-4E15-400B-BBA3-82B3F49A21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2BA2E40-BE9B-4C54-9CDD-40EE804CC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0DA909B4-15FF-46A6-8A7F-7AEF977FE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517897"/>
            <a:ext cx="11111729" cy="585796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01CE4B-92C7-E38E-C93F-FC700615DA64}"/>
              </a:ext>
            </a:extLst>
          </p:cNvPr>
          <p:cNvSpPr>
            <a:spLocks noGrp="1"/>
          </p:cNvSpPr>
          <p:nvPr>
            <p:ph type="title"/>
          </p:nvPr>
        </p:nvSpPr>
        <p:spPr>
          <a:xfrm>
            <a:off x="1057025" y="922644"/>
            <a:ext cx="5040285" cy="1169585"/>
          </a:xfrm>
        </p:spPr>
        <p:txBody>
          <a:bodyPr anchor="b">
            <a:normAutofit/>
          </a:bodyPr>
          <a:lstStyle/>
          <a:p>
            <a:r>
              <a:rPr lang="en-GB" sz="3700"/>
              <a:t>BASW Practice Educator Professional Standards </a:t>
            </a:r>
          </a:p>
        </p:txBody>
      </p:sp>
      <p:sp>
        <p:nvSpPr>
          <p:cNvPr id="38" name="Rectangle 37">
            <a:extLst>
              <a:ext uri="{FF2B5EF4-FFF2-40B4-BE49-F238E27FC236}">
                <a16:creationId xmlns:a16="http://schemas.microsoft.com/office/drawing/2014/main" id="{1382A32C-5B0C-4B1C-A074-76C6DBCC9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55714" y="2263365"/>
            <a:ext cx="49377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6E4E90-A7AB-EB7F-E96F-D45D9C4FC2F2}"/>
              </a:ext>
            </a:extLst>
          </p:cNvPr>
          <p:cNvSpPr>
            <a:spLocks noGrp="1"/>
          </p:cNvSpPr>
          <p:nvPr>
            <p:ph idx="1"/>
          </p:nvPr>
        </p:nvSpPr>
        <p:spPr>
          <a:xfrm>
            <a:off x="1055715" y="2508106"/>
            <a:ext cx="5040285" cy="2378220"/>
          </a:xfrm>
        </p:spPr>
        <p:txBody>
          <a:bodyPr anchor="ctr">
            <a:normAutofit/>
          </a:bodyPr>
          <a:lstStyle/>
          <a:p>
            <a:pPr marL="0" indent="0">
              <a:buNone/>
            </a:pPr>
            <a:r>
              <a:rPr lang="en-GB" sz="2000" dirty="0">
                <a:effectLst/>
                <a:ea typeface="Times New Roman" panose="02020603050405020304" pitchFamily="18" charset="0"/>
                <a:cs typeface="Times New Roman" panose="02020603050405020304" pitchFamily="18" charset="0"/>
              </a:rPr>
              <a:t>All Practice Educators uphold the </a:t>
            </a:r>
            <a:r>
              <a:rPr lang="en-GB" sz="2000" b="1" dirty="0">
                <a:effectLst/>
                <a:ea typeface="Times New Roman" panose="02020603050405020304" pitchFamily="18" charset="0"/>
                <a:cs typeface="Times New Roman" panose="02020603050405020304" pitchFamily="18" charset="0"/>
              </a:rPr>
              <a:t>Practice Educator Professional Standards (PEPS)</a:t>
            </a:r>
            <a:r>
              <a:rPr lang="en-GB" sz="2000" dirty="0">
                <a:effectLst/>
                <a:ea typeface="Times New Roman" panose="02020603050405020304" pitchFamily="18" charset="0"/>
                <a:cs typeface="Times New Roman" panose="02020603050405020304" pitchFamily="18" charset="0"/>
              </a:rPr>
              <a:t> and Statement of Values as set out by BASW  </a:t>
            </a:r>
          </a:p>
          <a:p>
            <a:endParaRPr lang="en-GB" sz="2000" dirty="0"/>
          </a:p>
        </p:txBody>
      </p:sp>
      <p:pic>
        <p:nvPicPr>
          <p:cNvPr id="5" name="Picture 4" descr="A logo with text and colorful links&#10;&#10;AI-generated content may be incorrect.">
            <a:extLst>
              <a:ext uri="{FF2B5EF4-FFF2-40B4-BE49-F238E27FC236}">
                <a16:creationId xmlns:a16="http://schemas.microsoft.com/office/drawing/2014/main" id="{F0EA0038-BA4C-5F02-EAB9-21B62AC40B3A}"/>
              </a:ext>
            </a:extLst>
          </p:cNvPr>
          <p:cNvPicPr>
            <a:picLocks noChangeAspect="1"/>
          </p:cNvPicPr>
          <p:nvPr/>
        </p:nvPicPr>
        <p:blipFill>
          <a:blip r:embed="rId3"/>
          <a:stretch>
            <a:fillRect/>
          </a:stretch>
        </p:blipFill>
        <p:spPr>
          <a:xfrm>
            <a:off x="7051953" y="1522704"/>
            <a:ext cx="4349997" cy="2581173"/>
          </a:xfrm>
          <a:prstGeom prst="rect">
            <a:avLst/>
          </a:prstGeom>
        </p:spPr>
      </p:pic>
      <p:pic>
        <p:nvPicPr>
          <p:cNvPr id="6" name="Picture 5">
            <a:extLst>
              <a:ext uri="{FF2B5EF4-FFF2-40B4-BE49-F238E27FC236}">
                <a16:creationId xmlns:a16="http://schemas.microsoft.com/office/drawing/2014/main" id="{AD48D95E-97B6-6692-8401-2F99323508BD}"/>
              </a:ext>
            </a:extLst>
          </p:cNvPr>
          <p:cNvPicPr>
            <a:picLocks noChangeAspect="1"/>
          </p:cNvPicPr>
          <p:nvPr/>
        </p:nvPicPr>
        <p:blipFill>
          <a:blip r:embed="rId4"/>
          <a:stretch>
            <a:fillRect/>
          </a:stretch>
        </p:blipFill>
        <p:spPr>
          <a:xfrm>
            <a:off x="1432648" y="4321186"/>
            <a:ext cx="9969302" cy="1631459"/>
          </a:xfrm>
          <a:prstGeom prst="rect">
            <a:avLst/>
          </a:prstGeom>
        </p:spPr>
      </p:pic>
    </p:spTree>
    <p:extLst>
      <p:ext uri="{BB962C8B-B14F-4D97-AF65-F5344CB8AC3E}">
        <p14:creationId xmlns:p14="http://schemas.microsoft.com/office/powerpoint/2010/main" val="355509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4921FF3-3386-9793-DE42-304C00F64E05}"/>
              </a:ext>
            </a:extLst>
          </p:cNvPr>
          <p:cNvSpPr>
            <a:spLocks noGrp="1"/>
          </p:cNvSpPr>
          <p:nvPr>
            <p:ph type="title"/>
          </p:nvPr>
        </p:nvSpPr>
        <p:spPr>
          <a:xfrm>
            <a:off x="838200" y="681037"/>
            <a:ext cx="10515600" cy="1325563"/>
          </a:xfrm>
        </p:spPr>
        <p:txBody>
          <a:bodyPr anchor="b">
            <a:normAutofit/>
          </a:bodyPr>
          <a:lstStyle/>
          <a:p>
            <a:r>
              <a:rPr lang="en-GB" sz="4000" b="1" dirty="0"/>
              <a:t>BASW Practice Educator</a:t>
            </a:r>
            <a:br>
              <a:rPr lang="en-GB" sz="4000" b="1" dirty="0"/>
            </a:br>
            <a:r>
              <a:rPr lang="en-GB" sz="4000" b="1" dirty="0"/>
              <a:t>Statement of Values </a:t>
            </a:r>
            <a:endParaRPr lang="en-GB" sz="3800" b="1" dirty="0"/>
          </a:p>
        </p:txBody>
      </p:sp>
      <p:sp>
        <p:nvSpPr>
          <p:cNvPr id="5" name="Content Placeholder 2">
            <a:extLst>
              <a:ext uri="{FF2B5EF4-FFF2-40B4-BE49-F238E27FC236}">
                <a16:creationId xmlns:a16="http://schemas.microsoft.com/office/drawing/2014/main" id="{E5862EE6-08C0-68AE-3DDB-B93BB9F545B4}"/>
              </a:ext>
            </a:extLst>
          </p:cNvPr>
          <p:cNvSpPr>
            <a:spLocks noGrp="1"/>
          </p:cNvSpPr>
          <p:nvPr>
            <p:ph idx="1"/>
          </p:nvPr>
        </p:nvSpPr>
        <p:spPr>
          <a:xfrm>
            <a:off x="838200" y="1825625"/>
            <a:ext cx="10515600" cy="4351338"/>
          </a:xfrm>
        </p:spPr>
        <p:txBody>
          <a:bodyPr>
            <a:normAutofit/>
          </a:bodyPr>
          <a:lstStyle/>
          <a:p>
            <a:pPr marL="0" indent="0">
              <a:buNone/>
            </a:pPr>
            <a:endParaRPr lang="en-GB" sz="2400" dirty="0">
              <a:ea typeface="Times New Roman" panose="02020603050405020304" pitchFamily="18" charset="0"/>
              <a:cs typeface="Times New Roman" panose="02020603050405020304" pitchFamily="18" charset="0"/>
            </a:endParaRPr>
          </a:p>
          <a:p>
            <a:pPr marL="0" indent="0">
              <a:buNone/>
            </a:pPr>
            <a:endParaRPr lang="en-GB" sz="2400" dirty="0">
              <a:ea typeface="Times New Roman" panose="02020603050405020304" pitchFamily="18" charset="0"/>
              <a:cs typeface="Times New Roman" panose="02020603050405020304" pitchFamily="18" charset="0"/>
            </a:endParaRPr>
          </a:p>
          <a:p>
            <a:pPr marL="0" indent="0">
              <a:buNone/>
            </a:pPr>
            <a:r>
              <a:rPr lang="en-GB" sz="2400" dirty="0">
                <a:ea typeface="Times New Roman" panose="02020603050405020304" pitchFamily="18" charset="0"/>
                <a:cs typeface="Times New Roman" panose="02020603050405020304" pitchFamily="18" charset="0"/>
              </a:rPr>
              <a:t>All Practice Educators uphold the </a:t>
            </a:r>
            <a:r>
              <a:rPr lang="en-GB" sz="2400" b="1" dirty="0">
                <a:ea typeface="Times New Roman" panose="02020603050405020304" pitchFamily="18" charset="0"/>
                <a:cs typeface="Times New Roman" panose="02020603050405020304" pitchFamily="18" charset="0"/>
              </a:rPr>
              <a:t>Practice Educator Professional Standards (PEPS)</a:t>
            </a:r>
            <a:r>
              <a:rPr lang="en-GB" sz="2400" dirty="0">
                <a:ea typeface="Times New Roman" panose="02020603050405020304" pitchFamily="18" charset="0"/>
                <a:cs typeface="Times New Roman" panose="02020603050405020304" pitchFamily="18" charset="0"/>
              </a:rPr>
              <a:t> and Statement of Values as set out by BASW </a:t>
            </a:r>
          </a:p>
          <a:p>
            <a:pPr marL="0" indent="0">
              <a:buNone/>
            </a:pPr>
            <a:endParaRPr lang="en-GB" sz="2400" dirty="0">
              <a:ea typeface="Times New Roman" panose="02020603050405020304" pitchFamily="18" charset="0"/>
              <a:cs typeface="Times New Roman" panose="02020603050405020304" pitchFamily="18" charset="0"/>
            </a:endParaRPr>
          </a:p>
          <a:p>
            <a:pPr marL="0" indent="0">
              <a:buNone/>
            </a:pPr>
            <a:r>
              <a:rPr lang="en-GB" sz="2400" dirty="0">
                <a:ea typeface="Times New Roman" panose="02020603050405020304" pitchFamily="18" charset="0"/>
                <a:cs typeface="Times New Roman" panose="02020603050405020304" pitchFamily="18" charset="0"/>
              </a:rPr>
              <a:t> </a:t>
            </a:r>
          </a:p>
          <a:p>
            <a:endParaRPr lang="en-GB" sz="2200" dirty="0"/>
          </a:p>
        </p:txBody>
      </p:sp>
      <p:sp>
        <p:nvSpPr>
          <p:cNvPr id="6" name="TextBox 5">
            <a:extLst>
              <a:ext uri="{FF2B5EF4-FFF2-40B4-BE49-F238E27FC236}">
                <a16:creationId xmlns:a16="http://schemas.microsoft.com/office/drawing/2014/main" id="{85AE3DAF-6BE1-7392-CFB2-E7058424C993}"/>
              </a:ext>
            </a:extLst>
          </p:cNvPr>
          <p:cNvSpPr txBox="1"/>
          <p:nvPr/>
        </p:nvSpPr>
        <p:spPr>
          <a:xfrm>
            <a:off x="1115786" y="4098394"/>
            <a:ext cx="9960428" cy="2308324"/>
          </a:xfrm>
          <a:prstGeom prst="rect">
            <a:avLst/>
          </a:prstGeom>
          <a:noFill/>
        </p:spPr>
        <p:txBody>
          <a:bodyPr wrap="square">
            <a:spAutoFit/>
          </a:bodyPr>
          <a:lstStyle/>
          <a:p>
            <a:pPr marL="285750" indent="-285750">
              <a:buFont typeface="Arial" panose="020B0604020202020204" pitchFamily="34" charset="0"/>
              <a:buChar char="•"/>
            </a:pPr>
            <a:r>
              <a:rPr lang="en-GB" sz="2400" dirty="0">
                <a:latin typeface="Aptos" panose="020B0004020202020204" pitchFamily="34" charset="0"/>
                <a:ea typeface="MS Mincho" panose="02020609040205080304" pitchFamily="49" charset="-128"/>
              </a:rPr>
              <a:t>C</a:t>
            </a:r>
            <a:r>
              <a:rPr lang="en-GB" sz="2400" dirty="0">
                <a:effectLst/>
                <a:latin typeface="Aptos" panose="020B0004020202020204" pitchFamily="34" charset="0"/>
                <a:ea typeface="MS Mincho" panose="02020609040205080304" pitchFamily="49" charset="-128"/>
              </a:rPr>
              <a:t>ommitment to embed principles of Equality, Diversity and Inclusion (EDI) across Practice Education which align with BASW Code of Ethics (2021). </a:t>
            </a:r>
            <a:endParaRPr lang="en-GB" sz="2400" dirty="0">
              <a:latin typeface="Aptos" panose="020B0004020202020204" pitchFamily="34" charset="0"/>
              <a:ea typeface="MS Mincho" panose="02020609040205080304" pitchFamily="49" charset="-128"/>
            </a:endParaRPr>
          </a:p>
          <a:p>
            <a:pPr marL="285750" indent="-285750">
              <a:buFont typeface="Arial" panose="020B0604020202020204" pitchFamily="34" charset="0"/>
              <a:buChar char="•"/>
            </a:pPr>
            <a:r>
              <a:rPr lang="en-GB" sz="2400" dirty="0"/>
              <a:t>To promote anti-oppressive and anti-discriminatory practices, practice educators and supervisors supporting students will uphold the statement of values.</a:t>
            </a:r>
          </a:p>
        </p:txBody>
      </p:sp>
      <p:pic>
        <p:nvPicPr>
          <p:cNvPr id="7" name="Picture 6">
            <a:extLst>
              <a:ext uri="{FF2B5EF4-FFF2-40B4-BE49-F238E27FC236}">
                <a16:creationId xmlns:a16="http://schemas.microsoft.com/office/drawing/2014/main" id="{6CD235D6-16C9-6C99-9077-26611B62DC24}"/>
              </a:ext>
            </a:extLst>
          </p:cNvPr>
          <p:cNvPicPr>
            <a:picLocks noChangeAspect="1"/>
          </p:cNvPicPr>
          <p:nvPr/>
        </p:nvPicPr>
        <p:blipFill>
          <a:blip r:embed="rId2"/>
          <a:stretch>
            <a:fillRect/>
          </a:stretch>
        </p:blipFill>
        <p:spPr>
          <a:xfrm>
            <a:off x="7714314" y="229634"/>
            <a:ext cx="4017612" cy="2383743"/>
          </a:xfrm>
          <a:prstGeom prst="rect">
            <a:avLst/>
          </a:prstGeom>
        </p:spPr>
      </p:pic>
    </p:spTree>
    <p:extLst>
      <p:ext uri="{BB962C8B-B14F-4D97-AF65-F5344CB8AC3E}">
        <p14:creationId xmlns:p14="http://schemas.microsoft.com/office/powerpoint/2010/main" val="897036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D76130B-4346-B1F8-2709-1D75D5AAC60D}"/>
              </a:ext>
            </a:extLst>
          </p:cNvPr>
          <p:cNvPicPr>
            <a:picLocks noChangeAspect="1"/>
          </p:cNvPicPr>
          <p:nvPr/>
        </p:nvPicPr>
        <p:blipFill>
          <a:blip r:embed="rId3"/>
          <a:stretch>
            <a:fillRect/>
          </a:stretch>
        </p:blipFill>
        <p:spPr>
          <a:xfrm>
            <a:off x="2368446" y="0"/>
            <a:ext cx="7764905" cy="6858000"/>
          </a:xfrm>
          <a:prstGeom prst="rect">
            <a:avLst/>
          </a:prstGeom>
        </p:spPr>
      </p:pic>
      <p:sp>
        <p:nvSpPr>
          <p:cNvPr id="2" name="Arrow: Right 1">
            <a:extLst>
              <a:ext uri="{FF2B5EF4-FFF2-40B4-BE49-F238E27FC236}">
                <a16:creationId xmlns:a16="http://schemas.microsoft.com/office/drawing/2014/main" id="{E264E249-4100-5397-8ABB-38ACCAECB938}"/>
              </a:ext>
            </a:extLst>
          </p:cNvPr>
          <p:cNvSpPr/>
          <p:nvPr/>
        </p:nvSpPr>
        <p:spPr>
          <a:xfrm>
            <a:off x="204366" y="817963"/>
            <a:ext cx="2164080" cy="634534"/>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2"/>
              </a:solidFill>
            </a:endParaRPr>
          </a:p>
        </p:txBody>
      </p:sp>
    </p:spTree>
    <p:extLst>
      <p:ext uri="{BB962C8B-B14F-4D97-AF65-F5344CB8AC3E}">
        <p14:creationId xmlns:p14="http://schemas.microsoft.com/office/powerpoint/2010/main" val="16461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CB962CF-61A3-4EF9-94F6-7C59B03295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01CE4B-92C7-E38E-C93F-FC700615DA64}"/>
              </a:ext>
            </a:extLst>
          </p:cNvPr>
          <p:cNvSpPr>
            <a:spLocks noGrp="1"/>
          </p:cNvSpPr>
          <p:nvPr>
            <p:ph type="title"/>
          </p:nvPr>
        </p:nvSpPr>
        <p:spPr>
          <a:xfrm>
            <a:off x="923925" y="0"/>
            <a:ext cx="6797405" cy="837748"/>
          </a:xfrm>
        </p:spPr>
        <p:txBody>
          <a:bodyPr>
            <a:normAutofit/>
          </a:bodyPr>
          <a:lstStyle/>
          <a:p>
            <a:pPr algn="ctr"/>
            <a:r>
              <a:rPr lang="en-GB" sz="4000" dirty="0"/>
              <a:t>GMSWA Training Programme </a:t>
            </a:r>
          </a:p>
        </p:txBody>
      </p:sp>
      <p:sp>
        <p:nvSpPr>
          <p:cNvPr id="3" name="Content Placeholder 2">
            <a:extLst>
              <a:ext uri="{FF2B5EF4-FFF2-40B4-BE49-F238E27FC236}">
                <a16:creationId xmlns:a16="http://schemas.microsoft.com/office/drawing/2014/main" id="{666E4E90-A7AB-EB7F-E96F-D45D9C4FC2F2}"/>
              </a:ext>
            </a:extLst>
          </p:cNvPr>
          <p:cNvSpPr>
            <a:spLocks noGrp="1"/>
          </p:cNvSpPr>
          <p:nvPr>
            <p:ph idx="1"/>
          </p:nvPr>
        </p:nvSpPr>
        <p:spPr>
          <a:xfrm>
            <a:off x="795742" y="1022611"/>
            <a:ext cx="7958513" cy="5207698"/>
          </a:xfrm>
        </p:spPr>
        <p:txBody>
          <a:bodyPr>
            <a:normAutofit fontScale="92500" lnSpcReduction="10000"/>
          </a:bodyPr>
          <a:lstStyle/>
          <a:p>
            <a:r>
              <a:rPr lang="en-GB" sz="2400" dirty="0">
                <a:effectLst/>
                <a:ea typeface="Times New Roman" panose="02020603050405020304" pitchFamily="18" charset="0"/>
                <a:cs typeface="Times New Roman" panose="02020603050405020304" pitchFamily="18" charset="0"/>
              </a:rPr>
              <a:t>In Salford Adult, the learning and develop</a:t>
            </a:r>
            <a:r>
              <a:rPr lang="en-GB" sz="2400" dirty="0">
                <a:ea typeface="Times New Roman" panose="02020603050405020304" pitchFamily="18" charset="0"/>
                <a:cs typeface="Times New Roman" panose="02020603050405020304" pitchFamily="18" charset="0"/>
              </a:rPr>
              <a:t>ment team do collaborative work</a:t>
            </a:r>
            <a:r>
              <a:rPr lang="en-GB" sz="2400" dirty="0">
                <a:effectLst/>
                <a:ea typeface="Times New Roman" panose="02020603050405020304" pitchFamily="18" charset="0"/>
                <a:cs typeface="Times New Roman" panose="02020603050405020304" pitchFamily="18" charset="0"/>
              </a:rPr>
              <a:t> with key partners of the </a:t>
            </a:r>
            <a:r>
              <a:rPr lang="en-GB" sz="2400" b="1" dirty="0">
                <a:effectLst/>
                <a:ea typeface="Times New Roman" panose="02020603050405020304" pitchFamily="18" charset="0"/>
                <a:cs typeface="Times New Roman" panose="02020603050405020304" pitchFamily="18" charset="0"/>
              </a:rPr>
              <a:t>Greater Manchester Social Work Academy (GMSWA) </a:t>
            </a:r>
            <a:r>
              <a:rPr lang="en-GB" sz="2400" dirty="0">
                <a:effectLst/>
                <a:ea typeface="Times New Roman" panose="02020603050405020304" pitchFamily="18" charset="0"/>
                <a:cs typeface="Times New Roman" panose="02020603050405020304" pitchFamily="18" charset="0"/>
              </a:rPr>
              <a:t>to provide training and on-going CPD opportunities for Practice Educators. </a:t>
            </a:r>
          </a:p>
          <a:p>
            <a:endParaRPr lang="en-GB" sz="2400" dirty="0">
              <a:effectLst/>
              <a:ea typeface="Times New Roman" panose="02020603050405020304" pitchFamily="18" charset="0"/>
              <a:cs typeface="Times New Roman" panose="02020603050405020304" pitchFamily="18" charset="0"/>
            </a:endParaRPr>
          </a:p>
          <a:p>
            <a:r>
              <a:rPr lang="en-GB" sz="2400" dirty="0">
                <a:effectLst/>
                <a:ea typeface="Times New Roman" panose="02020603050405020304" pitchFamily="18" charset="0"/>
                <a:cs typeface="Times New Roman" panose="02020603050405020304" pitchFamily="18" charset="0"/>
              </a:rPr>
              <a:t>The Practice Learning Steering Group (PLSG) is made up of workforce leads and university representatives who develop and renew the programme in line with the BASW, emerging trends and the latest developments within the field of practice learning.</a:t>
            </a:r>
          </a:p>
          <a:p>
            <a:endParaRPr lang="en-GB" sz="2400" dirty="0">
              <a:effectLst/>
              <a:ea typeface="Times New Roman" panose="02020603050405020304" pitchFamily="18" charset="0"/>
              <a:cs typeface="Times New Roman" panose="02020603050405020304" pitchFamily="18" charset="0"/>
            </a:endParaRPr>
          </a:p>
          <a:p>
            <a:r>
              <a:rPr lang="en-GB" sz="2400" dirty="0">
                <a:ea typeface="MS Mincho" panose="02020609040205080304" pitchFamily="49" charset="-128"/>
                <a:cs typeface="Times New Roman" panose="02020603050405020304" pitchFamily="18" charset="0"/>
              </a:rPr>
              <a:t>Current training is a blended learning programme </a:t>
            </a:r>
            <a:r>
              <a:rPr lang="en-GB" sz="2400" b="1" dirty="0">
                <a:ea typeface="MS Mincho" panose="02020609040205080304" pitchFamily="49" charset="-128"/>
                <a:cs typeface="Times New Roman" panose="02020603050405020304" pitchFamily="18" charset="0"/>
              </a:rPr>
              <a:t>5 days</a:t>
            </a:r>
          </a:p>
          <a:p>
            <a:pPr marL="0" indent="0">
              <a:buNone/>
            </a:pPr>
            <a:endParaRPr lang="en-GB" sz="1700" b="1" dirty="0">
              <a:ea typeface="MS Mincho" panose="02020609040205080304" pitchFamily="49" charset="-128"/>
              <a:cs typeface="Times New Roman" panose="02020603050405020304" pitchFamily="18" charset="0"/>
            </a:endParaRPr>
          </a:p>
          <a:p>
            <a:r>
              <a:rPr lang="en-GB" sz="2400" dirty="0">
                <a:effectLst/>
                <a:ea typeface="MS Mincho" panose="02020609040205080304" pitchFamily="49" charset="-128"/>
                <a:cs typeface="Times New Roman" panose="02020603050405020304" pitchFamily="18" charset="0"/>
              </a:rPr>
              <a:t>The Training guide provides an overview of the process. </a:t>
            </a:r>
          </a:p>
          <a:p>
            <a:pPr marL="0" indent="0" algn="ctr">
              <a:buNone/>
            </a:pPr>
            <a:r>
              <a:rPr lang="en-GB" sz="2400" dirty="0">
                <a:effectLst/>
                <a:ea typeface="MS Mincho" panose="02020609040205080304" pitchFamily="49" charset="-128"/>
                <a:cs typeface="Times New Roman" panose="02020603050405020304" pitchFamily="18" charset="0"/>
                <a:hlinkClick r:id="rId3"/>
              </a:rPr>
              <a:t>https://gmswa.co.uk/practice-education/</a:t>
            </a:r>
            <a:r>
              <a:rPr lang="en-GB" sz="2400" dirty="0">
                <a:effectLst/>
                <a:ea typeface="MS Mincho" panose="02020609040205080304" pitchFamily="49" charset="-128"/>
                <a:cs typeface="Times New Roman" panose="02020603050405020304" pitchFamily="18" charset="0"/>
              </a:rPr>
              <a:t> </a:t>
            </a:r>
          </a:p>
          <a:p>
            <a:endParaRPr lang="en-GB" sz="3600" dirty="0">
              <a:effectLst/>
              <a:ea typeface="MS Mincho" panose="02020609040205080304" pitchFamily="49" charset="-128"/>
              <a:cs typeface="Times New Roman" panose="02020603050405020304" pitchFamily="18" charset="0"/>
            </a:endParaRPr>
          </a:p>
        </p:txBody>
      </p:sp>
      <p:pic>
        <p:nvPicPr>
          <p:cNvPr id="9" name="Picture 8" descr="A rainbow of people and text&#10;&#10;AI-generated content may be incorrect.">
            <a:extLst>
              <a:ext uri="{FF2B5EF4-FFF2-40B4-BE49-F238E27FC236}">
                <a16:creationId xmlns:a16="http://schemas.microsoft.com/office/drawing/2014/main" id="{87B55CC8-55D4-BECF-E71B-0B0F643BDDAE}"/>
              </a:ext>
            </a:extLst>
          </p:cNvPr>
          <p:cNvPicPr>
            <a:picLocks noChangeAspect="1"/>
          </p:cNvPicPr>
          <p:nvPr/>
        </p:nvPicPr>
        <p:blipFill>
          <a:blip r:embed="rId4"/>
          <a:stretch>
            <a:fillRect/>
          </a:stretch>
        </p:blipFill>
        <p:spPr>
          <a:xfrm>
            <a:off x="8754255" y="2350793"/>
            <a:ext cx="3164872" cy="3090210"/>
          </a:xfrm>
          <a:prstGeom prst="rect">
            <a:avLst/>
          </a:prstGeom>
        </p:spPr>
      </p:pic>
    </p:spTree>
    <p:extLst>
      <p:ext uri="{BB962C8B-B14F-4D97-AF65-F5344CB8AC3E}">
        <p14:creationId xmlns:p14="http://schemas.microsoft.com/office/powerpoint/2010/main" val="724418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93F6C49-F676-F2F4-7368-1A2448A8787E}"/>
              </a:ext>
            </a:extLst>
          </p:cNvPr>
          <p:cNvSpPr>
            <a:spLocks noGrp="1"/>
          </p:cNvSpPr>
          <p:nvPr>
            <p:ph idx="1"/>
          </p:nvPr>
        </p:nvSpPr>
        <p:spPr>
          <a:xfrm>
            <a:off x="885402" y="505410"/>
            <a:ext cx="10515600" cy="5847179"/>
          </a:xfrm>
        </p:spPr>
        <p:txBody>
          <a:bodyPr>
            <a:normAutofit fontScale="92500" lnSpcReduction="10000"/>
          </a:bodyPr>
          <a:lstStyle/>
          <a:p>
            <a:pPr marL="0" indent="0">
              <a:buNone/>
            </a:pPr>
            <a:r>
              <a:rPr lang="en-GB" sz="2400" b="1" dirty="0">
                <a:effectLst/>
                <a:latin typeface="Aptos" panose="020B0004020202020204" pitchFamily="34" charset="0"/>
                <a:ea typeface="Times New Roman" panose="02020603050405020304" pitchFamily="18" charset="0"/>
                <a:cs typeface="Arial" panose="020B0604020202020204" pitchFamily="34" charset="0"/>
              </a:rPr>
              <a:t>Aims of the Practice Educator Training Programme across GMSWA: </a:t>
            </a:r>
            <a:endParaRPr lang="en-GB" sz="24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0" indent="0">
              <a:buNone/>
            </a:pPr>
            <a:r>
              <a:rPr lang="en-GB" sz="2400" dirty="0">
                <a:effectLst/>
                <a:latin typeface="Aptos" panose="020B0004020202020204" pitchFamily="34" charset="0"/>
                <a:ea typeface="Times New Roman" panose="02020603050405020304" pitchFamily="18" charset="0"/>
                <a:cs typeface="Arial" panose="020B0604020202020204" pitchFamily="34" charset="0"/>
              </a:rPr>
              <a:t>Following this programme, participants will be able to:</a:t>
            </a:r>
            <a:endParaRPr lang="en-GB" sz="24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Plan, deliver and critically evaluate practice-based learning opportunities which support a student’s personal and professional development.</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Assess and make judgements about the student’s performance in the workplace against agreed criteria using evidence from a range of sources.</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Manage the student’s learning environment whilst ensuring the quality-of-service provision.</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Demonstrate an understanding and application of adult learning theories in practice.</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Apply and demonstrate a critically reflective approach to your own practice particularly regarding the application of an appropriate and professional value base.</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Critically evaluate and integrate professional values in all aspects of practice-based teaching and assessment.</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1000"/>
              </a:spcAft>
              <a:buFont typeface="+mj-lt"/>
              <a:buAutoNum type="arabicPeriod"/>
            </a:pPr>
            <a:r>
              <a:rPr lang="en-GB" sz="2400" dirty="0">
                <a:effectLst/>
                <a:latin typeface="Aptos" panose="020B0004020202020204" pitchFamily="34" charset="0"/>
                <a:ea typeface="Times New Roman" panose="02020603050405020304" pitchFamily="18" charset="0"/>
                <a:cs typeface="Arial" panose="020B0604020202020204" pitchFamily="34" charset="0"/>
              </a:rPr>
              <a:t>Clarity about your role as Practice Educator and the expectations and requirements of the role.</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sz="1500" dirty="0"/>
          </a:p>
        </p:txBody>
      </p:sp>
    </p:spTree>
    <p:extLst>
      <p:ext uri="{BB962C8B-B14F-4D97-AF65-F5344CB8AC3E}">
        <p14:creationId xmlns:p14="http://schemas.microsoft.com/office/powerpoint/2010/main" val="3778356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BBFC7F7-E76E-2C46-D8ED-65CC6BFCE9E5}"/>
              </a:ext>
            </a:extLst>
          </p:cNvPr>
          <p:cNvGraphicFramePr/>
          <p:nvPr>
            <p:extLst>
              <p:ext uri="{D42A27DB-BD31-4B8C-83A1-F6EECF244321}">
                <p14:modId xmlns:p14="http://schemas.microsoft.com/office/powerpoint/2010/main" val="365066772"/>
              </p:ext>
            </p:extLst>
          </p:nvPr>
        </p:nvGraphicFramePr>
        <p:xfrm>
          <a:off x="719528" y="0"/>
          <a:ext cx="10613036" cy="6655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37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B304A14-32D0-4873-B914-423ED7B8D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Picture 5">
            <a:extLst>
              <a:ext uri="{FF2B5EF4-FFF2-40B4-BE49-F238E27FC236}">
                <a16:creationId xmlns:a16="http://schemas.microsoft.com/office/drawing/2014/main" id="{B8511C89-6F95-6976-154B-BA7668650C7D}"/>
              </a:ext>
            </a:extLst>
          </p:cNvPr>
          <p:cNvPicPr>
            <a:picLocks noChangeAspect="1"/>
          </p:cNvPicPr>
          <p:nvPr/>
        </p:nvPicPr>
        <p:blipFill>
          <a:blip r:embed="rId3"/>
          <a:srcRect l="13364" r="8772" b="-1"/>
          <a:stretch/>
        </p:blipFill>
        <p:spPr>
          <a:xfrm>
            <a:off x="8134738" y="2202246"/>
            <a:ext cx="4057261" cy="4655753"/>
          </a:xfrm>
          <a:custGeom>
            <a:avLst/>
            <a:gdLst/>
            <a:ahLst/>
            <a:cxnLst/>
            <a:rect l="l" t="t" r="r" b="b"/>
            <a:pathLst>
              <a:path w="5570706" h="5562584">
                <a:moveTo>
                  <a:pt x="3374687" y="0"/>
                </a:moveTo>
                <a:cubicBezTo>
                  <a:pt x="4190094" y="0"/>
                  <a:pt x="4937956" y="289196"/>
                  <a:pt x="5521301" y="770615"/>
                </a:cubicBezTo>
                <a:lnTo>
                  <a:pt x="5570706" y="815517"/>
                </a:lnTo>
                <a:lnTo>
                  <a:pt x="5570706" y="5562584"/>
                </a:lnTo>
                <a:lnTo>
                  <a:pt x="808135" y="5562584"/>
                </a:lnTo>
                <a:lnTo>
                  <a:pt x="770615" y="5521302"/>
                </a:lnTo>
                <a:cubicBezTo>
                  <a:pt x="289196" y="4937957"/>
                  <a:pt x="0" y="4190095"/>
                  <a:pt x="0" y="3374687"/>
                </a:cubicBezTo>
                <a:cubicBezTo>
                  <a:pt x="0" y="1510899"/>
                  <a:pt x="1510899" y="0"/>
                  <a:pt x="3374687" y="0"/>
                </a:cubicBezTo>
                <a:close/>
              </a:path>
            </a:pathLst>
          </a:custGeom>
        </p:spPr>
      </p:pic>
      <p:sp>
        <p:nvSpPr>
          <p:cNvPr id="13" name="!!Oval">
            <a:extLst>
              <a:ext uri="{FF2B5EF4-FFF2-40B4-BE49-F238E27FC236}">
                <a16:creationId xmlns:a16="http://schemas.microsoft.com/office/drawing/2014/main" id="{1D460C86-854F-4FB3-ABC2-E823D8FEB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3451" y="1656147"/>
            <a:ext cx="546100" cy="5461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a:extLst>
              <a:ext uri="{FF2B5EF4-FFF2-40B4-BE49-F238E27FC236}">
                <a16:creationId xmlns:a16="http://schemas.microsoft.com/office/drawing/2014/main" id="{BB48116A-278A-4CC5-89D3-9DE8E8FF1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739"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F37F79FE-9AF8-BFC7-06B4-A0B968250EED}"/>
              </a:ext>
            </a:extLst>
          </p:cNvPr>
          <p:cNvGraphicFramePr>
            <a:graphicFrameLocks noGrp="1"/>
          </p:cNvGraphicFramePr>
          <p:nvPr>
            <p:ph idx="1"/>
            <p:extLst>
              <p:ext uri="{D42A27DB-BD31-4B8C-83A1-F6EECF244321}">
                <p14:modId xmlns:p14="http://schemas.microsoft.com/office/powerpoint/2010/main" val="3332108074"/>
              </p:ext>
            </p:extLst>
          </p:nvPr>
        </p:nvGraphicFramePr>
        <p:xfrm>
          <a:off x="838200" y="1656147"/>
          <a:ext cx="6671872" cy="52018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170E0154-D272-F38A-169D-848793A2CF53}"/>
              </a:ext>
            </a:extLst>
          </p:cNvPr>
          <p:cNvSpPr txBox="1"/>
          <p:nvPr/>
        </p:nvSpPr>
        <p:spPr>
          <a:xfrm>
            <a:off x="342900" y="987566"/>
            <a:ext cx="10544175" cy="537583"/>
          </a:xfrm>
          <a:prstGeom prst="rect">
            <a:avLst/>
          </a:prstGeom>
          <a:noFill/>
        </p:spPr>
        <p:txBody>
          <a:bodyPr wrap="square">
            <a:spAutoFit/>
          </a:bodyPr>
          <a:lstStyle/>
          <a:p>
            <a:pPr>
              <a:lnSpc>
                <a:spcPct val="107000"/>
              </a:lnSpc>
              <a:spcAft>
                <a:spcPts val="800"/>
              </a:spcAft>
            </a:pP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5 days Initial Training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 Readiness to support a student </a:t>
            </a: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Day</a:t>
            </a:r>
            <a:r>
              <a:rPr lang="en-GB" sz="2800" b="1" u="sng" kern="100" dirty="0">
                <a:latin typeface="Aptos" panose="020B0004020202020204" pitchFamily="34" charset="0"/>
                <a:ea typeface="Aptos" panose="020B0004020202020204" pitchFamily="34" charset="0"/>
                <a:cs typeface="Times New Roman" panose="02020603050405020304" pitchFamily="18" charset="0"/>
              </a:rPr>
              <a:t>s</a:t>
            </a:r>
            <a:r>
              <a:rPr lang="en-GB" sz="2800" b="1" u="sng" kern="100" dirty="0">
                <a:effectLst/>
                <a:latin typeface="Aptos" panose="020B0004020202020204" pitchFamily="34" charset="0"/>
                <a:ea typeface="Aptos" panose="020B0004020202020204" pitchFamily="34" charset="0"/>
                <a:cs typeface="Times New Roman" panose="02020603050405020304" pitchFamily="18" charset="0"/>
              </a:rPr>
              <a:t> 1-4</a:t>
            </a:r>
          </a:p>
        </p:txBody>
      </p:sp>
    </p:spTree>
    <p:extLst>
      <p:ext uri="{BB962C8B-B14F-4D97-AF65-F5344CB8AC3E}">
        <p14:creationId xmlns:p14="http://schemas.microsoft.com/office/powerpoint/2010/main" val="2114080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500</TotalTime>
  <Words>1430</Words>
  <Application>Microsoft Office PowerPoint</Application>
  <PresentationFormat>Widescreen</PresentationFormat>
  <Paragraphs>121</Paragraphs>
  <Slides>14</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MS Mincho</vt:lpstr>
      <vt:lpstr>Aptos</vt:lpstr>
      <vt:lpstr>Aptos Display</vt:lpstr>
      <vt:lpstr>Arial</vt:lpstr>
      <vt:lpstr>Calibri</vt:lpstr>
      <vt:lpstr>Comic Sans MS</vt:lpstr>
      <vt:lpstr>Times New Roman</vt:lpstr>
      <vt:lpstr>Office Theme</vt:lpstr>
      <vt:lpstr>Practice Education Training 2026 Initial Steps</vt:lpstr>
      <vt:lpstr>PowerPoint Presentation</vt:lpstr>
      <vt:lpstr>BASW Practice Educator Professional Standards </vt:lpstr>
      <vt:lpstr>BASW Practice Educator Statement of Values </vt:lpstr>
      <vt:lpstr>PowerPoint Presentation</vt:lpstr>
      <vt:lpstr>GMSWA Training Programme </vt:lpstr>
      <vt:lpstr>PowerPoint Presentation</vt:lpstr>
      <vt:lpstr>PowerPoint Presentation</vt:lpstr>
      <vt:lpstr>PowerPoint Presentation</vt:lpstr>
      <vt:lpstr>PowerPoint Presentation</vt:lpstr>
      <vt:lpstr>Let's look at the ME learning website and workbook….</vt:lpstr>
      <vt:lpstr>Next Steps </vt:lpstr>
      <vt:lpstr>Other Information &amp; FAQs</vt:lpstr>
      <vt:lpstr>PowerPoint Presentation</vt:lpstr>
    </vt:vector>
  </TitlesOfParts>
  <Company>Salford Royal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Shoyley Chowdhury</dc:creator>
  <cp:lastModifiedBy>Shoyley Chowdhury</cp:lastModifiedBy>
  <cp:revision>6</cp:revision>
  <dcterms:created xsi:type="dcterms:W3CDTF">2025-04-29T16:20:27Z</dcterms:created>
  <dcterms:modified xsi:type="dcterms:W3CDTF">2026-05-06T11:19:22Z</dcterms:modified>
</cp:coreProperties>
</file>